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f" ContentType="image/tiff"/>
  <Default Extension="rels" ContentType="application/vnd.openxmlformats-package.relationships+xml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4"/>
  </p:sldMasterIdLst>
  <p:notesMasterIdLst>
    <p:notesMasterId r:id="rId19"/>
  </p:notesMasterIdLst>
  <p:handoutMasterIdLst>
    <p:handoutMasterId r:id="rId20"/>
  </p:handoutMasterIdLst>
  <p:sldIdLst>
    <p:sldId id="256" r:id="rId5"/>
    <p:sldId id="374" r:id="rId6"/>
    <p:sldId id="376" r:id="rId7"/>
    <p:sldId id="375" r:id="rId8"/>
    <p:sldId id="360" r:id="rId9"/>
    <p:sldId id="386" r:id="rId10"/>
    <p:sldId id="371" r:id="rId11"/>
    <p:sldId id="388" r:id="rId12"/>
    <p:sldId id="387" r:id="rId13"/>
    <p:sldId id="378" r:id="rId14"/>
    <p:sldId id="389" r:id="rId15"/>
    <p:sldId id="390" r:id="rId16"/>
    <p:sldId id="383" r:id="rId17"/>
    <p:sldId id="39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8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B15C2"/>
    <a:srgbClr val="F698E4"/>
    <a:srgbClr val="6C8E00"/>
    <a:srgbClr val="C3FF01"/>
    <a:srgbClr val="E9411F"/>
    <a:srgbClr val="C7418E"/>
    <a:srgbClr val="5CD40A"/>
    <a:srgbClr val="9214CA"/>
    <a:srgbClr val="DDD8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16" autoAdjust="0"/>
    <p:restoredTop sz="93979" autoAdjust="0"/>
  </p:normalViewPr>
  <p:slideViewPr>
    <p:cSldViewPr snapToGrid="0">
      <p:cViewPr varScale="1">
        <p:scale>
          <a:sx n="120" d="100"/>
          <a:sy n="120" d="100"/>
        </p:scale>
        <p:origin x="-232" y="-96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-442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4" Type="http://schemas.microsoft.com/office/2011/relationships/chartStyle" Target="style1.xml"/><Relationship Id="rId5" Type="http://schemas.microsoft.com/office/2011/relationships/chartColorStyle" Target="colors1.xml"/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4" Type="http://schemas.microsoft.com/office/2011/relationships/chartColorStyle" Target="colors2.xml"/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550720688460542"/>
          <c:y val="0.0208936343512287"/>
          <c:w val="0.746086156551409"/>
          <c:h val="0.958212731297543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847189796280705"/>
          <c:y val="0.10824152641233"/>
          <c:w val="0.145536616957416"/>
          <c:h val="0.8667187287433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857111263666647"/>
          <c:y val="0.0253093363329584"/>
          <c:w val="0.650672908133412"/>
          <c:h val="0.938132733408324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8739110076029"/>
          <c:y val="0.304191667497259"/>
          <c:w val="0.143436163789386"/>
          <c:h val="0.4106040067776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-575776" y="-385838"/>
          <a:ext cx="8730150" cy="6086324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26/05/21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26/05/21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5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3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26/05/21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05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26/05/21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5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1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6" y="714376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26/05/21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8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26/05/21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4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7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1" y="4204209"/>
            <a:ext cx="9226297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26/05/21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0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7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1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 smtClean="0"/>
              <a:t>26/05/21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78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7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7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9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9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26/05/21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2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26/05/21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13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26/05/21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90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5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1" y="2511813"/>
            <a:ext cx="3398521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26/05/21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7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9"/>
            <a:ext cx="10780777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26/05/21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0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7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5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6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1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26/05/21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1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4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75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eg"/><Relationship Id="rId3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1.xml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eg"/><Relationship Id="rId3" Type="http://schemas.openxmlformats.org/officeDocument/2006/relationships/image" Target="../media/image5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eg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eg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93850" y="633833"/>
            <a:ext cx="8270039" cy="4442664"/>
          </a:xfrm>
        </p:spPr>
        <p:txBody>
          <a:bodyPr/>
          <a:lstStyle/>
          <a:p>
            <a:r>
              <a:rPr lang="en-GB" sz="8000" dirty="0" smtClean="0">
                <a:solidFill>
                  <a:srgbClr val="EB15C2"/>
                </a:solidFill>
                <a:latin typeface="Arial Black" panose="020B0A04020102020204" pitchFamily="34" charset="0"/>
              </a:rPr>
              <a:t>Our projects</a:t>
            </a:r>
            <a:r>
              <a:rPr lang="sr-Latn-BA" sz="8000" dirty="0" smtClean="0">
                <a:solidFill>
                  <a:srgbClr val="FF9933"/>
                </a:solidFill>
              </a:rPr>
              <a:t/>
            </a:r>
            <a:br>
              <a:rPr lang="sr-Latn-BA" sz="8000" dirty="0" smtClean="0">
                <a:solidFill>
                  <a:srgbClr val="FF9933"/>
                </a:solidFill>
              </a:rPr>
            </a:br>
            <a:endParaRPr lang="en-GB" sz="8000" i="1" dirty="0">
              <a:solidFill>
                <a:srgbClr val="FF9933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1500" y="5076497"/>
            <a:ext cx="9228201" cy="1645920"/>
          </a:xfrm>
        </p:spPr>
        <p:txBody>
          <a:bodyPr>
            <a:normAutofit/>
          </a:bodyPr>
          <a:lstStyle/>
          <a:p>
            <a:pPr algn="r"/>
            <a:r>
              <a:rPr lang="en-GB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2021</a:t>
            </a:r>
            <a:endParaRPr lang="en-GB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559"/>
            <a:ext cx="3305140" cy="6887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50626" y="1462946"/>
            <a:ext cx="3383280" cy="1689830"/>
          </a:xfrm>
        </p:spPr>
        <p:txBody>
          <a:bodyPr/>
          <a:lstStyle/>
          <a:p>
            <a:r>
              <a:rPr lang="en-GB" sz="32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EB15C2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 Black" panose="020B0A04020102020204" pitchFamily="34" charset="0"/>
              </a:rPr>
              <a:t>Projects coordinated by partners</a:t>
            </a:r>
            <a:endParaRPr lang="en-GB" sz="3200" dirty="0">
              <a:solidFill>
                <a:srgbClr val="EB15C2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28" b="43309"/>
          <a:stretch/>
        </p:blipFill>
        <p:spPr>
          <a:xfrm rot="16200000">
            <a:off x="-770944" y="5626872"/>
            <a:ext cx="1921886" cy="252984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dirty="0" smtClean="0"/>
          </a:p>
          <a:p>
            <a:r>
              <a:rPr lang="en-GB" i="1" u="sng" dirty="0" smtClean="0"/>
              <a:t>Projects ongoing from previous years:</a:t>
            </a:r>
            <a:endParaRPr lang="en-GB" i="1" u="sng" dirty="0"/>
          </a:p>
          <a:p>
            <a:r>
              <a:rPr lang="en-GB" b="1" dirty="0" smtClean="0"/>
              <a:t>CREST</a:t>
            </a:r>
            <a:r>
              <a:rPr lang="en-GB" dirty="0" smtClean="0"/>
              <a:t> (RO Special Police)</a:t>
            </a:r>
          </a:p>
          <a:p>
            <a:r>
              <a:rPr lang="en-GB" b="1" dirty="0" err="1" smtClean="0"/>
              <a:t>InHere</a:t>
            </a:r>
            <a:r>
              <a:rPr lang="en-GB" dirty="0" smtClean="0"/>
              <a:t> (University of Ghent)</a:t>
            </a:r>
          </a:p>
          <a:p>
            <a:endParaRPr lang="en-GB" i="1" u="sng" dirty="0" smtClean="0"/>
          </a:p>
          <a:p>
            <a:r>
              <a:rPr lang="en-GB" i="1" u="sng" dirty="0" smtClean="0"/>
              <a:t>Projects started in 2021:</a:t>
            </a:r>
          </a:p>
          <a:p>
            <a:r>
              <a:rPr lang="en-GB" b="1" dirty="0" err="1" smtClean="0"/>
              <a:t>Infovictims</a:t>
            </a:r>
            <a:r>
              <a:rPr lang="en-GB" b="1" dirty="0" smtClean="0"/>
              <a:t> </a:t>
            </a:r>
            <a:r>
              <a:rPr lang="en-GB" b="1" dirty="0"/>
              <a:t>III </a:t>
            </a:r>
            <a:r>
              <a:rPr lang="en-GB" dirty="0"/>
              <a:t>(APAV)</a:t>
            </a:r>
          </a:p>
          <a:p>
            <a:r>
              <a:rPr lang="en-GB" b="1" dirty="0" smtClean="0"/>
              <a:t>PROTECT </a:t>
            </a:r>
            <a:r>
              <a:rPr lang="en-GB" dirty="0" smtClean="0"/>
              <a:t>(WELCOME - </a:t>
            </a:r>
            <a:r>
              <a:rPr lang="en-GB" dirty="0"/>
              <a:t>Association for Social </a:t>
            </a:r>
            <a:r>
              <a:rPr lang="en-GB" dirty="0" smtClean="0"/>
              <a:t>Promotion)</a:t>
            </a:r>
          </a:p>
          <a:p>
            <a:r>
              <a:rPr lang="en-GB" b="1" dirty="0" smtClean="0"/>
              <a:t>Amplifying victims’ voices </a:t>
            </a:r>
            <a:r>
              <a:rPr lang="en-GB" dirty="0" smtClean="0"/>
              <a:t>(Ontario Police)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4492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50626" y="1462946"/>
            <a:ext cx="3383280" cy="1689830"/>
          </a:xfrm>
        </p:spPr>
        <p:txBody>
          <a:bodyPr/>
          <a:lstStyle/>
          <a:p>
            <a:r>
              <a:rPr lang="en-GB" sz="32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EB15C2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 Black" panose="020B0A04020102020204" pitchFamily="34" charset="0"/>
              </a:rPr>
              <a:t>Service contracts</a:t>
            </a:r>
            <a:endParaRPr lang="en-GB" sz="3200" dirty="0">
              <a:solidFill>
                <a:srgbClr val="EB15C2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28" b="43309"/>
          <a:stretch/>
        </p:blipFill>
        <p:spPr>
          <a:xfrm rot="16200000">
            <a:off x="-770944" y="5626872"/>
            <a:ext cx="1921886" cy="252984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endParaRPr lang="en-GB" dirty="0"/>
          </a:p>
          <a:p>
            <a:r>
              <a:rPr lang="en-GB" b="1" dirty="0" smtClean="0"/>
              <a:t>Identity theft </a:t>
            </a:r>
            <a:r>
              <a:rPr lang="en-GB" b="1" dirty="0" smtClean="0"/>
              <a:t>and identity related crime study </a:t>
            </a:r>
            <a:r>
              <a:rPr lang="en-GB" dirty="0" smtClean="0"/>
              <a:t>(</a:t>
            </a:r>
            <a:r>
              <a:rPr lang="en-GB" dirty="0" smtClean="0"/>
              <a:t>ICF)</a:t>
            </a:r>
          </a:p>
          <a:p>
            <a:r>
              <a:rPr lang="en-GB" b="1" dirty="0" smtClean="0"/>
              <a:t>Countering Terrorism Directive Evaluation </a:t>
            </a:r>
            <a:r>
              <a:rPr lang="en-GB" dirty="0" smtClean="0"/>
              <a:t>(ICF)</a:t>
            </a:r>
          </a:p>
          <a:p>
            <a:r>
              <a:rPr lang="en-GB" b="1" dirty="0" smtClean="0"/>
              <a:t>Victims’ Rights Directive Evaluation</a:t>
            </a:r>
            <a:r>
              <a:rPr lang="en-GB" dirty="0" smtClean="0"/>
              <a:t> (ICF)</a:t>
            </a:r>
          </a:p>
          <a:p>
            <a:r>
              <a:rPr lang="en-GB" b="1" dirty="0" smtClean="0"/>
              <a:t>Enable </a:t>
            </a:r>
            <a:r>
              <a:rPr lang="en-GB" dirty="0" smtClean="0"/>
              <a:t>(CIPM)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78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50626" y="1462946"/>
            <a:ext cx="3383280" cy="1689830"/>
          </a:xfrm>
        </p:spPr>
        <p:txBody>
          <a:bodyPr/>
          <a:lstStyle/>
          <a:p>
            <a:r>
              <a:rPr lang="en-GB" sz="32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EB15C2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 Black" panose="020B0A04020102020204" pitchFamily="34" charset="0"/>
              </a:rPr>
              <a:t>Pending proposals</a:t>
            </a:r>
            <a:endParaRPr lang="en-GB" sz="3200" dirty="0">
              <a:solidFill>
                <a:srgbClr val="EB15C2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28" b="43309"/>
          <a:stretch/>
        </p:blipFill>
        <p:spPr>
          <a:xfrm rot="16200000">
            <a:off x="-770944" y="5626872"/>
            <a:ext cx="1921886" cy="252984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5612674"/>
          </a:xfrm>
        </p:spPr>
        <p:txBody>
          <a:bodyPr>
            <a:normAutofit fontScale="70000" lnSpcReduction="20000"/>
          </a:bodyPr>
          <a:lstStyle/>
          <a:p>
            <a:endParaRPr lang="en-GB" dirty="0" smtClean="0"/>
          </a:p>
          <a:p>
            <a:r>
              <a:rPr lang="en-GB" b="1" u="sng" dirty="0" smtClean="0"/>
              <a:t>VSE Coordinated: </a:t>
            </a:r>
            <a:endParaRPr lang="en-GB" b="1" u="sng" dirty="0"/>
          </a:p>
          <a:p>
            <a:r>
              <a:rPr lang="en-GB" b="1" dirty="0" smtClean="0"/>
              <a:t>- VSE Framework Partnership </a:t>
            </a:r>
            <a:r>
              <a:rPr lang="en-GB" b="1" dirty="0" smtClean="0"/>
              <a:t>Agreement</a:t>
            </a:r>
          </a:p>
          <a:p>
            <a:r>
              <a:rPr lang="en-GB" dirty="0" smtClean="0"/>
              <a:t> (2022</a:t>
            </a:r>
            <a:r>
              <a:rPr lang="en-GB" dirty="0" smtClean="0"/>
              <a:t>-</a:t>
            </a:r>
            <a:r>
              <a:rPr lang="en-GB" dirty="0" smtClean="0"/>
              <a:t>2025)</a:t>
            </a:r>
          </a:p>
          <a:p>
            <a:r>
              <a:rPr lang="en-GB" b="1" dirty="0" smtClean="0"/>
              <a:t>- </a:t>
            </a:r>
            <a:r>
              <a:rPr lang="en-GB" b="1" dirty="0" err="1" smtClean="0"/>
              <a:t>InterCept</a:t>
            </a:r>
            <a:r>
              <a:rPr lang="en-GB" b="1" dirty="0" smtClean="0"/>
              <a:t> </a:t>
            </a:r>
          </a:p>
          <a:p>
            <a:r>
              <a:rPr lang="en-GB" u="sng" dirty="0" smtClean="0"/>
              <a:t>Forthcoming (September 2021):</a:t>
            </a:r>
            <a:r>
              <a:rPr lang="en-GB" dirty="0" smtClean="0"/>
              <a:t> </a:t>
            </a:r>
          </a:p>
          <a:p>
            <a:r>
              <a:rPr lang="en-GB" b="1" dirty="0" smtClean="0"/>
              <a:t>- VOCIARE II </a:t>
            </a:r>
          </a:p>
          <a:p>
            <a:endParaRPr lang="en-GB" dirty="0"/>
          </a:p>
          <a:p>
            <a:r>
              <a:rPr lang="en-GB" b="1" u="sng" dirty="0" smtClean="0"/>
              <a:t>Partner Coordinated</a:t>
            </a:r>
            <a:r>
              <a:rPr lang="en-GB" u="sng" dirty="0" smtClean="0"/>
              <a:t>: </a:t>
            </a:r>
          </a:p>
          <a:p>
            <a:r>
              <a:rPr lang="en-GB" dirty="0" smtClean="0"/>
              <a:t>- </a:t>
            </a:r>
            <a:r>
              <a:rPr lang="en-GB" dirty="0" err="1" smtClean="0"/>
              <a:t>CyberCop</a:t>
            </a:r>
            <a:r>
              <a:rPr lang="en-GB" dirty="0" smtClean="0"/>
              <a:t> (INDIRE)</a:t>
            </a:r>
          </a:p>
          <a:p>
            <a:r>
              <a:rPr lang="en-GB" dirty="0" smtClean="0"/>
              <a:t>- LANSELOT (</a:t>
            </a:r>
            <a:r>
              <a:rPr lang="en-GB" dirty="0" err="1" smtClean="0"/>
              <a:t>Vilias</a:t>
            </a:r>
            <a:r>
              <a:rPr lang="en-GB" dirty="0" smtClean="0"/>
              <a:t>)</a:t>
            </a:r>
          </a:p>
          <a:p>
            <a:r>
              <a:rPr lang="en-GB" dirty="0" smtClean="0"/>
              <a:t>- For Victims (APAV)</a:t>
            </a:r>
          </a:p>
          <a:p>
            <a:r>
              <a:rPr lang="en-GB" dirty="0" smtClean="0"/>
              <a:t>- LINK (Validity)</a:t>
            </a:r>
          </a:p>
          <a:p>
            <a:r>
              <a:rPr lang="en-GB" dirty="0" smtClean="0"/>
              <a:t>- DLT4VIC (Research Center for Law and Information Technologies)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087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50626" y="1462946"/>
            <a:ext cx="3383280" cy="1689830"/>
          </a:xfrm>
        </p:spPr>
        <p:txBody>
          <a:bodyPr/>
          <a:lstStyle/>
          <a:p>
            <a:r>
              <a:rPr lang="en-GB" sz="32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EB15C2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 Black" panose="020B0A04020102020204" pitchFamily="34" charset="0"/>
              </a:rPr>
              <a:t>Questions?</a:t>
            </a:r>
            <a:endParaRPr lang="en-GB" sz="3200" dirty="0">
              <a:solidFill>
                <a:srgbClr val="EB15C2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28" b="43309"/>
          <a:stretch/>
        </p:blipFill>
        <p:spPr>
          <a:xfrm>
            <a:off x="211715" y="5623941"/>
            <a:ext cx="1921886" cy="252984"/>
          </a:xfrm>
          <a:prstGeom prst="rect">
            <a:avLst/>
          </a:prstGeom>
        </p:spPr>
      </p:pic>
      <p:pic>
        <p:nvPicPr>
          <p:cNvPr id="2050" name="Picture 2" descr="Free Quiz Clip Art with No Background - ClipartK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978" y="1173005"/>
            <a:ext cx="4278022" cy="4160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032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7030A0"/>
                </a:solidFill>
              </a:rPr>
              <a:t>Thank you!!!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788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9305926" y="1129004"/>
            <a:ext cx="2493295" cy="2416628"/>
          </a:xfrm>
        </p:spPr>
        <p:txBody>
          <a:bodyPr/>
          <a:lstStyle/>
          <a:p>
            <a:pPr algn="ctr"/>
            <a:r>
              <a:rPr lang="en-GB" sz="32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EB15C2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 Black" panose="020B0A04020102020204" pitchFamily="34" charset="0"/>
              </a:rPr>
              <a:t>14 confirmed projects:</a:t>
            </a:r>
            <a:r>
              <a:rPr lang="en-GB" sz="32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en-GB" sz="32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en-GB" sz="32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en-GB" sz="32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en-GB" sz="32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en-GB" sz="32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</a:br>
            <a:endParaRPr lang="en-GB" sz="3200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7716477"/>
              </p:ext>
            </p:extLst>
          </p:nvPr>
        </p:nvGraphicFramePr>
        <p:xfrm>
          <a:off x="575776" y="385838"/>
          <a:ext cx="8730150" cy="6086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28" b="43309"/>
          <a:stretch/>
        </p:blipFill>
        <p:spPr>
          <a:xfrm>
            <a:off x="211715" y="5623941"/>
            <a:ext cx="1921886" cy="252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340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7667624" y="3428999"/>
            <a:ext cx="4131597" cy="1887311"/>
          </a:xfrm>
        </p:spPr>
        <p:txBody>
          <a:bodyPr/>
          <a:lstStyle/>
          <a:p>
            <a:pPr algn="ctr"/>
            <a:r>
              <a:rPr lang="en-GB" sz="44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EB15C2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 Black" panose="020B0A04020102020204" pitchFamily="34" charset="0"/>
              </a:rPr>
              <a:t/>
            </a:r>
            <a:br>
              <a:rPr lang="en-GB" sz="44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EB15C2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 Black" panose="020B0A04020102020204" pitchFamily="34" charset="0"/>
              </a:rPr>
            </a:br>
            <a:r>
              <a:rPr lang="en-GB" sz="4400" b="1" spc="0" dirty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EB15C2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 Black" panose="020B0A04020102020204" pitchFamily="34" charset="0"/>
              </a:rPr>
              <a:t/>
            </a:r>
            <a:br>
              <a:rPr lang="en-GB" sz="4400" b="1" spc="0" dirty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EB15C2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 Black" panose="020B0A04020102020204" pitchFamily="34" charset="0"/>
              </a:rPr>
            </a:br>
            <a:r>
              <a:rPr lang="en-GB" sz="24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EB15C2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 Black" panose="020B0A04020102020204" pitchFamily="34" charset="0"/>
              </a:rPr>
              <a:t>2021 </a:t>
            </a:r>
            <a:br>
              <a:rPr lang="en-GB" sz="24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EB15C2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 Black" panose="020B0A04020102020204" pitchFamily="34" charset="0"/>
              </a:rPr>
            </a:br>
            <a:r>
              <a:rPr lang="en-GB" sz="24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EB15C2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 Black" panose="020B0A04020102020204" pitchFamily="34" charset="0"/>
              </a:rPr>
              <a:t>PROJECT </a:t>
            </a:r>
            <a:br>
              <a:rPr lang="en-GB" sz="24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EB15C2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 Black" panose="020B0A04020102020204" pitchFamily="34" charset="0"/>
              </a:rPr>
            </a:br>
            <a:r>
              <a:rPr lang="en-GB" sz="24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EB15C2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 Black" panose="020B0A04020102020204" pitchFamily="34" charset="0"/>
              </a:rPr>
              <a:t>BUDGET</a:t>
            </a:r>
            <a:r>
              <a:rPr lang="en-GB" sz="16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EB15C2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 Black" panose="020B0A04020102020204" pitchFamily="34" charset="0"/>
              </a:rPr>
              <a:t/>
            </a:r>
            <a:br>
              <a:rPr lang="en-GB" sz="16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EB15C2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 Black" panose="020B0A04020102020204" pitchFamily="34" charset="0"/>
              </a:rPr>
            </a:br>
            <a:r>
              <a:rPr lang="en-GB" sz="3200" b="1" spc="0" dirty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EB15C2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 Black" panose="020B0A04020102020204" pitchFamily="34" charset="0"/>
              </a:rPr>
              <a:t/>
            </a:r>
            <a:br>
              <a:rPr lang="en-GB" sz="3200" b="1" spc="0" dirty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EB15C2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 Black" panose="020B0A04020102020204" pitchFamily="34" charset="0"/>
              </a:rPr>
            </a:br>
            <a:r>
              <a:rPr lang="en-GB" sz="32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EB15C2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 Black" panose="020B0A04020102020204" pitchFamily="34" charset="0"/>
              </a:rPr>
              <a:t/>
            </a:r>
            <a:br>
              <a:rPr lang="en-GB" sz="32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EB15C2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 Black" panose="020B0A04020102020204" pitchFamily="34" charset="0"/>
              </a:rPr>
            </a:br>
            <a:r>
              <a:rPr lang="en-GB" sz="3200" b="1" spc="0" dirty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EB15C2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 Black" panose="020B0A04020102020204" pitchFamily="34" charset="0"/>
              </a:rPr>
              <a:t/>
            </a:r>
            <a:br>
              <a:rPr lang="en-GB" sz="3200" b="1" spc="0" dirty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EB15C2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 Black" panose="020B0A04020102020204" pitchFamily="34" charset="0"/>
              </a:rPr>
            </a:br>
            <a:r>
              <a:rPr lang="en-GB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EB15C2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 Black" panose="020B0A04020102020204" pitchFamily="34" charset="0"/>
              </a:rPr>
              <a:t>+-/ </a:t>
            </a:r>
            <a:br>
              <a:rPr lang="en-GB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EB15C2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 Black" panose="020B0A04020102020204" pitchFamily="34" charset="0"/>
              </a:rPr>
            </a:br>
            <a:r>
              <a:rPr lang="en-GB" b="1" spc="0" dirty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EB15C2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 Black" panose="020B0A04020102020204" pitchFamily="34" charset="0"/>
              </a:rPr>
              <a:t/>
            </a:r>
            <a:br>
              <a:rPr lang="en-GB" b="1" spc="0" dirty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EB15C2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 Black" panose="020B0A04020102020204" pitchFamily="34" charset="0"/>
              </a:rPr>
            </a:br>
            <a:r>
              <a:rPr lang="en-GB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EB15C2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 Black" panose="020B0A04020102020204" pitchFamily="34" charset="0"/>
              </a:rPr>
              <a:t>€ 1,000.000</a:t>
            </a:r>
            <a:r>
              <a:rPr lang="en-GB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en-GB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en-GB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en-GB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en-GB" sz="32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en-GB" sz="32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</a:br>
            <a:endParaRPr lang="en-GB" sz="3200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>
              <a:ln w="10160">
                <a:solidFill>
                  <a:srgbClr val="FFC000"/>
                </a:solidFill>
                <a:prstDash val="solid"/>
              </a:ln>
              <a:solidFill>
                <a:srgbClr val="7030A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  <a:p>
            <a:endParaRPr lang="en-GB" b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One Million Euro Stock Photo - Download Image Now - i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0743" y="81641"/>
            <a:ext cx="7423556" cy="7459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16335455"/>
              </p:ext>
            </p:extLst>
          </p:nvPr>
        </p:nvGraphicFramePr>
        <p:xfrm>
          <a:off x="346710" y="690853"/>
          <a:ext cx="7539990" cy="5357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28" b="43309"/>
          <a:stretch/>
        </p:blipFill>
        <p:spPr>
          <a:xfrm>
            <a:off x="211715" y="5623941"/>
            <a:ext cx="1921886" cy="252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754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7886700" y="1129003"/>
            <a:ext cx="3912521" cy="5033671"/>
          </a:xfrm>
        </p:spPr>
        <p:txBody>
          <a:bodyPr/>
          <a:lstStyle/>
          <a:p>
            <a:r>
              <a:rPr lang="en-GB" sz="32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EB15C2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 Black" panose="020B0A04020102020204" pitchFamily="34" charset="0"/>
              </a:rPr>
              <a:t>VSE Coordinated projects</a:t>
            </a:r>
            <a:r>
              <a:rPr lang="en-GB" sz="3200" b="1" spc="0" dirty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EB15C2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 Black" panose="020B0A04020102020204" pitchFamily="34" charset="0"/>
              </a:rPr>
              <a:t/>
            </a:r>
            <a:br>
              <a:rPr lang="en-GB" sz="3200" b="1" spc="0" dirty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EB15C2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 Black" panose="020B0A04020102020204" pitchFamily="34" charset="0"/>
              </a:rPr>
            </a:br>
            <a:r>
              <a:rPr lang="en-GB" sz="32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en-GB" sz="32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en-GB" sz="32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en-GB" sz="32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en-GB" sz="32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en-GB" sz="32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</a:br>
            <a:endParaRPr lang="en-GB" sz="3200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28" b="43309"/>
          <a:stretch/>
        </p:blipFill>
        <p:spPr>
          <a:xfrm>
            <a:off x="237840" y="2837302"/>
            <a:ext cx="6142341" cy="808536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>
              <a:ln w="10160">
                <a:solidFill>
                  <a:srgbClr val="FFC000"/>
                </a:solidFill>
                <a:prstDash val="solid"/>
              </a:ln>
              <a:solidFill>
                <a:srgbClr val="7030A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  <a:p>
            <a:endParaRPr lang="en-GB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419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233413" y="2641671"/>
            <a:ext cx="3084619" cy="577780"/>
          </a:xfrm>
        </p:spPr>
        <p:txBody>
          <a:bodyPr>
            <a:normAutofit fontScale="90000"/>
          </a:bodyPr>
          <a:lstStyle/>
          <a:p>
            <a:r>
              <a:rPr lang="en-GB" sz="32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en-GB" sz="32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en-GB" sz="3200" b="1" spc="0" dirty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en-GB" sz="3200" b="1" spc="0" dirty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en-GB" sz="32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en-GB" sz="32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en-GB" sz="3200" b="1" spc="0" dirty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en-GB" sz="3200" b="1" spc="0" dirty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en-GB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EB15C2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 Black" panose="020B0A04020102020204" pitchFamily="34" charset="0"/>
              </a:rPr>
              <a:t>VSE Operating Grant 2021 </a:t>
            </a:r>
            <a:r>
              <a:rPr lang="sr-Latn-BA" sz="32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sr-Latn-BA" sz="32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sr-Latn-BA" sz="3200" b="1" spc="0" dirty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sr-Latn-BA" sz="3200" b="1" spc="0" dirty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sr-Latn-BA" sz="32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sr-Latn-BA" sz="32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</a:br>
            <a:endParaRPr lang="en-GB" sz="3200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28" b="43309"/>
          <a:stretch/>
        </p:blipFill>
        <p:spPr>
          <a:xfrm>
            <a:off x="7715794" y="5208279"/>
            <a:ext cx="4380411" cy="576608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2331" y="552994"/>
            <a:ext cx="6096000" cy="4572000"/>
          </a:xfrm>
        </p:spPr>
        <p:txBody>
          <a:bodyPr/>
          <a:lstStyle/>
          <a:p>
            <a:r>
              <a:rPr lang="en-GB" b="1" dirty="0" smtClean="0"/>
              <a:t>Duration</a:t>
            </a:r>
            <a:r>
              <a:rPr lang="en-GB" dirty="0" smtClean="0"/>
              <a:t>: 12 months </a:t>
            </a:r>
          </a:p>
          <a:p>
            <a:r>
              <a:rPr lang="en-GB" dirty="0" smtClean="0"/>
              <a:t>1 January-31 December 2021</a:t>
            </a:r>
          </a:p>
          <a:p>
            <a:r>
              <a:rPr lang="en-GB" b="1" dirty="0" smtClean="0"/>
              <a:t>Budget</a:t>
            </a:r>
            <a:r>
              <a:rPr lang="en-GB" dirty="0" smtClean="0"/>
              <a:t>: € 550,000</a:t>
            </a:r>
          </a:p>
          <a:p>
            <a:r>
              <a:rPr lang="en-GB" b="1" dirty="0" smtClean="0"/>
              <a:t>Objective</a:t>
            </a:r>
            <a:r>
              <a:rPr lang="en-GB" dirty="0" smtClean="0"/>
              <a:t>: enable VSE core activities </a:t>
            </a:r>
          </a:p>
        </p:txBody>
      </p:sp>
    </p:spTree>
    <p:extLst>
      <p:ext uri="{BB962C8B-B14F-4D97-AF65-F5344CB8AC3E}">
        <p14:creationId xmlns:p14="http://schemas.microsoft.com/office/powerpoint/2010/main" val="1543566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233413" y="2641671"/>
            <a:ext cx="3084619" cy="57778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en-GB" sz="32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en-GB" sz="3200" b="1" spc="0" dirty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en-GB" sz="3200" b="1" spc="0" dirty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en-GB" sz="32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en-GB" sz="32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en-GB" sz="3200" b="1" spc="0" dirty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en-GB" sz="3200" b="1" spc="0" dirty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en-GB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EB15C2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 Black" panose="020B0A04020102020204" pitchFamily="34" charset="0"/>
              </a:rPr>
              <a:t> </a:t>
            </a:r>
            <a:r>
              <a:rPr lang="sr-Latn-BA" sz="32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sr-Latn-BA" sz="32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sr-Latn-BA" sz="3200" b="1" spc="0" dirty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sr-Latn-BA" sz="3200" b="1" spc="0" dirty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sr-Latn-BA" sz="32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sr-Latn-BA" sz="3200" b="1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</a:br>
            <a:endParaRPr lang="en-GB" sz="3200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28" b="43309"/>
          <a:stretch/>
        </p:blipFill>
        <p:spPr>
          <a:xfrm>
            <a:off x="224584" y="6476782"/>
            <a:ext cx="2100605" cy="276509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2331" y="552993"/>
            <a:ext cx="7345680" cy="5413697"/>
          </a:xfrm>
        </p:spPr>
        <p:txBody>
          <a:bodyPr>
            <a:normAutofit fontScale="62500" lnSpcReduction="20000"/>
          </a:bodyPr>
          <a:lstStyle/>
          <a:p>
            <a:r>
              <a:rPr lang="en-GB" b="1" dirty="0" smtClean="0"/>
              <a:t>Duration</a:t>
            </a:r>
            <a:r>
              <a:rPr lang="en-GB" dirty="0" smtClean="0"/>
              <a:t>: 24+7 months </a:t>
            </a:r>
          </a:p>
          <a:p>
            <a:r>
              <a:rPr lang="en-GB" dirty="0" smtClean="0"/>
              <a:t>1 June 2019-31 December 2021</a:t>
            </a:r>
          </a:p>
          <a:p>
            <a:r>
              <a:rPr lang="en-GB" b="1" dirty="0" smtClean="0"/>
              <a:t>Total budget:</a:t>
            </a:r>
            <a:r>
              <a:rPr lang="sr-Latn-BA" b="1" dirty="0" smtClean="0"/>
              <a:t> </a:t>
            </a:r>
            <a:r>
              <a:rPr lang="en-GB" dirty="0" smtClean="0"/>
              <a:t>€ </a:t>
            </a:r>
            <a:r>
              <a:rPr lang="sr-Latn-BA" dirty="0" smtClean="0"/>
              <a:t>500</a:t>
            </a:r>
            <a:r>
              <a:rPr lang="en-GB" dirty="0" smtClean="0"/>
              <a:t>,000</a:t>
            </a:r>
            <a:endParaRPr lang="en-GB" b="1" dirty="0" smtClean="0"/>
          </a:p>
          <a:p>
            <a:r>
              <a:rPr lang="en-GB" b="1" dirty="0" smtClean="0"/>
              <a:t>VSE budget</a:t>
            </a:r>
            <a:r>
              <a:rPr lang="en-GB" dirty="0" smtClean="0"/>
              <a:t>: € 1</a:t>
            </a:r>
            <a:r>
              <a:rPr lang="sr-Latn-BA" dirty="0" smtClean="0"/>
              <a:t>2</a:t>
            </a:r>
            <a:r>
              <a:rPr lang="en-GB" dirty="0" smtClean="0"/>
              <a:t>5,000</a:t>
            </a:r>
          </a:p>
          <a:p>
            <a:r>
              <a:rPr lang="en-GB" b="1" dirty="0" smtClean="0"/>
              <a:t>Partners:   VSE (Coordinator)</a:t>
            </a:r>
          </a:p>
          <a:p>
            <a:r>
              <a:rPr lang="en-GB" b="1" dirty="0"/>
              <a:t> </a:t>
            </a:r>
            <a:r>
              <a:rPr lang="en-GB" b="1" dirty="0" smtClean="0"/>
              <a:t>                  </a:t>
            </a:r>
            <a:r>
              <a:rPr lang="en-GB" dirty="0" smtClean="0"/>
              <a:t>APAV (PT)</a:t>
            </a:r>
          </a:p>
          <a:p>
            <a:pPr marL="291440" lvl="8" indent="-91440">
              <a:spcBef>
                <a:spcPts val="1300"/>
              </a:spcBef>
            </a:pPr>
            <a:r>
              <a:rPr lang="en-GB" sz="3200" dirty="0" smtClean="0">
                <a:solidFill>
                  <a:schemeClr val="accent1"/>
                </a:solidFill>
              </a:rPr>
              <a:t>               </a:t>
            </a:r>
            <a:r>
              <a:rPr lang="en-GB" sz="3200" dirty="0" smtClean="0">
                <a:solidFill>
                  <a:schemeClr val="accent1"/>
                </a:solidFill>
              </a:rPr>
              <a:t> TMC </a:t>
            </a:r>
            <a:r>
              <a:rPr lang="en-GB" sz="3200" dirty="0" smtClean="0">
                <a:solidFill>
                  <a:schemeClr val="accent1"/>
                </a:solidFill>
              </a:rPr>
              <a:t>(PT)</a:t>
            </a:r>
          </a:p>
          <a:p>
            <a:pPr marL="291440" lvl="8" indent="-91440">
              <a:spcBef>
                <a:spcPts val="1300"/>
              </a:spcBef>
            </a:pPr>
            <a:r>
              <a:rPr lang="en-GB" sz="3200" dirty="0">
                <a:solidFill>
                  <a:schemeClr val="accent1"/>
                </a:solidFill>
              </a:rPr>
              <a:t> </a:t>
            </a:r>
            <a:r>
              <a:rPr lang="en-GB" sz="3200" dirty="0" smtClean="0">
                <a:solidFill>
                  <a:schemeClr val="accent1"/>
                </a:solidFill>
              </a:rPr>
              <a:t>              </a:t>
            </a:r>
            <a:r>
              <a:rPr lang="en-GB" sz="3200" dirty="0" smtClean="0">
                <a:solidFill>
                  <a:schemeClr val="accent1"/>
                </a:solidFill>
              </a:rPr>
              <a:t> Victim </a:t>
            </a:r>
            <a:r>
              <a:rPr lang="en-GB" sz="3200" dirty="0" smtClean="0">
                <a:solidFill>
                  <a:schemeClr val="accent1"/>
                </a:solidFill>
              </a:rPr>
              <a:t>Support Malta (MT)</a:t>
            </a:r>
          </a:p>
          <a:p>
            <a:pPr marL="291440" lvl="8" indent="-91440">
              <a:spcBef>
                <a:spcPts val="1300"/>
              </a:spcBef>
            </a:pPr>
            <a:r>
              <a:rPr lang="en-GB" sz="3200" dirty="0">
                <a:solidFill>
                  <a:schemeClr val="accent1"/>
                </a:solidFill>
              </a:rPr>
              <a:t> </a:t>
            </a:r>
            <a:r>
              <a:rPr lang="en-GB" sz="3200" dirty="0" smtClean="0">
                <a:solidFill>
                  <a:schemeClr val="accent1"/>
                </a:solidFill>
              </a:rPr>
              <a:t>              </a:t>
            </a:r>
            <a:r>
              <a:rPr lang="en-GB" sz="3200" dirty="0" smtClean="0">
                <a:solidFill>
                  <a:schemeClr val="accent1"/>
                </a:solidFill>
              </a:rPr>
              <a:t> </a:t>
            </a:r>
            <a:r>
              <a:rPr lang="en-GB" sz="3200" dirty="0" err="1" smtClean="0">
                <a:solidFill>
                  <a:schemeClr val="accent1"/>
                </a:solidFill>
              </a:rPr>
              <a:t>Feher</a:t>
            </a:r>
            <a:r>
              <a:rPr lang="en-GB" sz="3200" dirty="0" smtClean="0">
                <a:solidFill>
                  <a:schemeClr val="accent1"/>
                </a:solidFill>
              </a:rPr>
              <a:t> </a:t>
            </a:r>
            <a:r>
              <a:rPr lang="en-GB" sz="3200" dirty="0" err="1" smtClean="0">
                <a:solidFill>
                  <a:schemeClr val="accent1"/>
                </a:solidFill>
              </a:rPr>
              <a:t>Gyuru</a:t>
            </a:r>
            <a:r>
              <a:rPr lang="en-GB" sz="3200" dirty="0" smtClean="0">
                <a:solidFill>
                  <a:schemeClr val="accent1"/>
                </a:solidFill>
              </a:rPr>
              <a:t> (HU)</a:t>
            </a:r>
          </a:p>
          <a:p>
            <a:pPr marL="291440" lvl="8" indent="-91440">
              <a:spcBef>
                <a:spcPts val="1300"/>
              </a:spcBef>
            </a:pPr>
            <a:r>
              <a:rPr lang="en-GB" sz="3200" dirty="0">
                <a:solidFill>
                  <a:schemeClr val="accent1"/>
                </a:solidFill>
              </a:rPr>
              <a:t> </a:t>
            </a:r>
            <a:r>
              <a:rPr lang="en-GB" sz="3200" dirty="0" smtClean="0">
                <a:solidFill>
                  <a:schemeClr val="accent1"/>
                </a:solidFill>
              </a:rPr>
              <a:t>              </a:t>
            </a:r>
            <a:r>
              <a:rPr lang="en-GB" sz="3200" dirty="0" smtClean="0">
                <a:solidFill>
                  <a:schemeClr val="accent1"/>
                </a:solidFill>
              </a:rPr>
              <a:t> Victim </a:t>
            </a:r>
            <a:r>
              <a:rPr lang="en-GB" sz="3200" dirty="0" smtClean="0">
                <a:solidFill>
                  <a:schemeClr val="accent1"/>
                </a:solidFill>
              </a:rPr>
              <a:t>and Witness Support Service (HR)</a:t>
            </a:r>
          </a:p>
          <a:p>
            <a:pPr marL="291440" lvl="8" indent="-91440">
              <a:spcBef>
                <a:spcPts val="1300"/>
              </a:spcBef>
            </a:pPr>
            <a:r>
              <a:rPr lang="en-GB" sz="3200" dirty="0">
                <a:solidFill>
                  <a:schemeClr val="accent1"/>
                </a:solidFill>
              </a:rPr>
              <a:t> </a:t>
            </a:r>
            <a:r>
              <a:rPr lang="en-GB" sz="3200" dirty="0" smtClean="0">
                <a:solidFill>
                  <a:schemeClr val="accent1"/>
                </a:solidFill>
              </a:rPr>
              <a:t>              </a:t>
            </a:r>
            <a:r>
              <a:rPr lang="en-GB" sz="3200" dirty="0" smtClean="0">
                <a:solidFill>
                  <a:schemeClr val="accent1"/>
                </a:solidFill>
              </a:rPr>
              <a:t> Human </a:t>
            </a:r>
            <a:r>
              <a:rPr lang="en-GB" sz="3200" dirty="0" smtClean="0">
                <a:solidFill>
                  <a:schemeClr val="accent1"/>
                </a:solidFill>
              </a:rPr>
              <a:t>Rights and Democracy Centre (AL)</a:t>
            </a:r>
          </a:p>
          <a:p>
            <a:pPr marL="291440" lvl="8" indent="-91440">
              <a:spcBef>
                <a:spcPts val="1300"/>
              </a:spcBef>
            </a:pPr>
            <a:r>
              <a:rPr lang="en-GB" sz="3200" dirty="0">
                <a:solidFill>
                  <a:schemeClr val="accent1"/>
                </a:solidFill>
              </a:rPr>
              <a:t> </a:t>
            </a:r>
            <a:r>
              <a:rPr lang="en-GB" sz="3200" dirty="0" smtClean="0">
                <a:solidFill>
                  <a:schemeClr val="accent1"/>
                </a:solidFill>
              </a:rPr>
              <a:t>              </a:t>
            </a:r>
            <a:r>
              <a:rPr lang="en-GB" sz="3200" dirty="0" smtClean="0">
                <a:solidFill>
                  <a:schemeClr val="accent1"/>
                </a:solidFill>
              </a:rPr>
              <a:t> VILIAS </a:t>
            </a:r>
            <a:r>
              <a:rPr lang="en-GB" sz="3200" dirty="0" smtClean="0">
                <a:solidFill>
                  <a:schemeClr val="accent1"/>
                </a:solidFill>
              </a:rPr>
              <a:t>(LT)</a:t>
            </a:r>
            <a:endParaRPr lang="en-GB" b="1" dirty="0"/>
          </a:p>
          <a:p>
            <a:r>
              <a:rPr lang="en-GB" b="1" dirty="0" smtClean="0"/>
              <a:t>Objective</a:t>
            </a:r>
            <a:r>
              <a:rPr lang="en-GB" dirty="0" smtClean="0"/>
              <a:t>: develop and deliver victim information campaign</a:t>
            </a:r>
          </a:p>
          <a:p>
            <a:pPr lvl="1"/>
            <a:r>
              <a:rPr lang="en-GB" dirty="0"/>
              <a:t> </a:t>
            </a:r>
            <a:r>
              <a:rPr lang="en-GB" dirty="0" smtClean="0"/>
              <a:t>              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sz="3100" dirty="0">
                <a:solidFill>
                  <a:schemeClr val="accent1"/>
                </a:solidFill>
              </a:rPr>
              <a:t>measure results of impact of the </a:t>
            </a:r>
            <a:r>
              <a:rPr lang="en-GB" sz="3100" dirty="0" smtClean="0">
                <a:solidFill>
                  <a:schemeClr val="accent1"/>
                </a:solidFill>
              </a:rPr>
              <a:t>campaign </a:t>
            </a:r>
            <a:endParaRPr lang="en-GB" sz="3100" dirty="0">
              <a:solidFill>
                <a:schemeClr val="accent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217" y="2838994"/>
            <a:ext cx="2509935" cy="250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93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50626" y="1462946"/>
            <a:ext cx="3383280" cy="1689830"/>
          </a:xfrm>
        </p:spPr>
        <p:txBody>
          <a:bodyPr/>
          <a:lstStyle/>
          <a:p>
            <a:pPr algn="ctr"/>
            <a:endParaRPr lang="en-GB" sz="3200" dirty="0">
              <a:solidFill>
                <a:srgbClr val="EB15C2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28" b="43309"/>
          <a:stretch/>
        </p:blipFill>
        <p:spPr>
          <a:xfrm>
            <a:off x="133350" y="6371575"/>
            <a:ext cx="1921886" cy="252984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761999"/>
            <a:ext cx="6518366" cy="5398655"/>
          </a:xfrm>
        </p:spPr>
        <p:txBody>
          <a:bodyPr>
            <a:normAutofit fontScale="55000" lnSpcReduction="20000"/>
          </a:bodyPr>
          <a:lstStyle/>
          <a:p>
            <a:r>
              <a:rPr lang="en-GB" b="1" dirty="0"/>
              <a:t>Duration</a:t>
            </a:r>
            <a:r>
              <a:rPr lang="en-GB" dirty="0"/>
              <a:t>: </a:t>
            </a:r>
            <a:r>
              <a:rPr lang="en-GB" dirty="0" smtClean="0"/>
              <a:t>24 months</a:t>
            </a:r>
            <a:endParaRPr lang="en-GB" dirty="0"/>
          </a:p>
          <a:p>
            <a:r>
              <a:rPr lang="en-GB" dirty="0"/>
              <a:t>1 </a:t>
            </a:r>
            <a:r>
              <a:rPr lang="en-GB" dirty="0" smtClean="0"/>
              <a:t>January 2021-31 </a:t>
            </a:r>
            <a:r>
              <a:rPr lang="en-GB" dirty="0"/>
              <a:t>December </a:t>
            </a:r>
            <a:r>
              <a:rPr lang="en-GB" dirty="0" smtClean="0"/>
              <a:t>2022</a:t>
            </a:r>
            <a:endParaRPr lang="en-GB" dirty="0"/>
          </a:p>
          <a:p>
            <a:r>
              <a:rPr lang="en-GB" b="1" dirty="0" smtClean="0"/>
              <a:t>Total budget: </a:t>
            </a:r>
            <a:r>
              <a:rPr lang="en-GB" dirty="0" smtClean="0"/>
              <a:t>€ </a:t>
            </a:r>
            <a:r>
              <a:rPr lang="sr-Latn-BA" dirty="0" smtClean="0"/>
              <a:t>600,000</a:t>
            </a:r>
            <a:endParaRPr lang="en-GB" dirty="0" smtClean="0"/>
          </a:p>
          <a:p>
            <a:r>
              <a:rPr lang="en-GB" b="1" dirty="0" smtClean="0"/>
              <a:t>VSE </a:t>
            </a:r>
            <a:r>
              <a:rPr lang="en-GB" b="1" dirty="0"/>
              <a:t>budget</a:t>
            </a:r>
            <a:r>
              <a:rPr lang="en-GB" dirty="0"/>
              <a:t>: </a:t>
            </a:r>
            <a:r>
              <a:rPr lang="en-GB" dirty="0" smtClean="0"/>
              <a:t>€ 1</a:t>
            </a:r>
            <a:r>
              <a:rPr lang="sr-Latn-BA" dirty="0" smtClean="0"/>
              <a:t>60</a:t>
            </a:r>
            <a:r>
              <a:rPr lang="en-GB" dirty="0" smtClean="0"/>
              <a:t>,000</a:t>
            </a:r>
            <a:endParaRPr lang="en-GB" dirty="0"/>
          </a:p>
          <a:p>
            <a:r>
              <a:rPr lang="en-GB" b="1" dirty="0"/>
              <a:t>Partners:   </a:t>
            </a:r>
            <a:r>
              <a:rPr lang="en-GB" b="1" dirty="0" smtClean="0"/>
              <a:t>VSE (Coordinator)</a:t>
            </a:r>
          </a:p>
          <a:p>
            <a:r>
              <a:rPr lang="en-GB" b="1" dirty="0"/>
              <a:t> </a:t>
            </a:r>
            <a:r>
              <a:rPr lang="en-GB" b="1" dirty="0" smtClean="0"/>
              <a:t>                 </a:t>
            </a:r>
            <a:r>
              <a:rPr lang="sr-Latn-BA" b="1" dirty="0" smtClean="0"/>
              <a:t> </a:t>
            </a:r>
            <a:r>
              <a:rPr lang="en-GB" dirty="0" smtClean="0"/>
              <a:t>Hachiko (BE)</a:t>
            </a:r>
            <a:endParaRPr lang="en-GB" dirty="0"/>
          </a:p>
          <a:p>
            <a:pPr marL="291440" lvl="8" indent="-91440">
              <a:spcBef>
                <a:spcPts val="1300"/>
              </a:spcBef>
            </a:pPr>
            <a:r>
              <a:rPr lang="en-GB" sz="3200" dirty="0">
                <a:solidFill>
                  <a:schemeClr val="accent1"/>
                </a:solidFill>
              </a:rPr>
              <a:t>               </a:t>
            </a:r>
            <a:r>
              <a:rPr lang="en-GB" sz="3200" dirty="0" smtClean="0">
                <a:solidFill>
                  <a:schemeClr val="accent1"/>
                </a:solidFill>
              </a:rPr>
              <a:t> </a:t>
            </a:r>
            <a:r>
              <a:rPr lang="en-GB" sz="3200" dirty="0" err="1" smtClean="0">
                <a:solidFill>
                  <a:schemeClr val="accent1"/>
                </a:solidFill>
              </a:rPr>
              <a:t>Canisha</a:t>
            </a:r>
            <a:r>
              <a:rPr lang="en-GB" sz="3200" dirty="0" smtClean="0">
                <a:solidFill>
                  <a:schemeClr val="accent1"/>
                </a:solidFill>
              </a:rPr>
              <a:t> </a:t>
            </a:r>
            <a:r>
              <a:rPr lang="en-GB" sz="3200" dirty="0" smtClean="0">
                <a:solidFill>
                  <a:schemeClr val="accent1"/>
                </a:solidFill>
              </a:rPr>
              <a:t>(BE)</a:t>
            </a:r>
            <a:endParaRPr lang="en-GB" sz="3200" dirty="0">
              <a:solidFill>
                <a:schemeClr val="accent1"/>
              </a:solidFill>
            </a:endParaRPr>
          </a:p>
          <a:p>
            <a:pPr marL="291440" lvl="8" indent="-91440">
              <a:spcBef>
                <a:spcPts val="1300"/>
              </a:spcBef>
            </a:pPr>
            <a:r>
              <a:rPr lang="en-GB" sz="3200" dirty="0">
                <a:solidFill>
                  <a:schemeClr val="accent1"/>
                </a:solidFill>
              </a:rPr>
              <a:t>               </a:t>
            </a:r>
            <a:r>
              <a:rPr lang="en-GB" sz="3200" dirty="0" smtClean="0">
                <a:solidFill>
                  <a:schemeClr val="accent1"/>
                </a:solidFill>
              </a:rPr>
              <a:t> </a:t>
            </a:r>
            <a:r>
              <a:rPr lang="en-GB" sz="3200" dirty="0" err="1" smtClean="0">
                <a:solidFill>
                  <a:schemeClr val="accent1"/>
                </a:solidFill>
              </a:rPr>
              <a:t>Viaduq</a:t>
            </a:r>
            <a:r>
              <a:rPr lang="en-GB" sz="3200" dirty="0" smtClean="0">
                <a:solidFill>
                  <a:schemeClr val="accent1"/>
                </a:solidFill>
              </a:rPr>
              <a:t> </a:t>
            </a:r>
            <a:r>
              <a:rPr lang="en-GB" sz="3200" dirty="0" smtClean="0">
                <a:solidFill>
                  <a:schemeClr val="accent1"/>
                </a:solidFill>
              </a:rPr>
              <a:t>67 (FR)</a:t>
            </a:r>
            <a:endParaRPr lang="en-GB" sz="3200" dirty="0">
              <a:solidFill>
                <a:schemeClr val="accent1"/>
              </a:solidFill>
            </a:endParaRPr>
          </a:p>
          <a:p>
            <a:pPr marL="291440" lvl="8" indent="-91440">
              <a:spcBef>
                <a:spcPts val="1300"/>
              </a:spcBef>
            </a:pPr>
            <a:r>
              <a:rPr lang="en-GB" sz="3200" dirty="0">
                <a:solidFill>
                  <a:schemeClr val="accent1"/>
                </a:solidFill>
              </a:rPr>
              <a:t>               </a:t>
            </a:r>
            <a:r>
              <a:rPr lang="en-GB" sz="3200" dirty="0" smtClean="0">
                <a:solidFill>
                  <a:schemeClr val="accent1"/>
                </a:solidFill>
              </a:rPr>
              <a:t> </a:t>
            </a:r>
            <a:r>
              <a:rPr lang="en-GB" sz="3200" dirty="0" err="1" smtClean="0">
                <a:solidFill>
                  <a:schemeClr val="accent1"/>
                </a:solidFill>
              </a:rPr>
              <a:t>Handi’chiens</a:t>
            </a:r>
            <a:r>
              <a:rPr lang="en-GB" sz="3200" dirty="0" smtClean="0">
                <a:solidFill>
                  <a:schemeClr val="accent1"/>
                </a:solidFill>
              </a:rPr>
              <a:t> </a:t>
            </a:r>
            <a:r>
              <a:rPr lang="en-GB" sz="3200" dirty="0" smtClean="0">
                <a:solidFill>
                  <a:schemeClr val="accent1"/>
                </a:solidFill>
              </a:rPr>
              <a:t>(FR)</a:t>
            </a:r>
            <a:endParaRPr lang="en-GB" sz="3200" dirty="0">
              <a:solidFill>
                <a:schemeClr val="accent1"/>
              </a:solidFill>
            </a:endParaRPr>
          </a:p>
          <a:p>
            <a:pPr marL="291440" lvl="8" indent="-91440">
              <a:spcBef>
                <a:spcPts val="1300"/>
              </a:spcBef>
            </a:pPr>
            <a:r>
              <a:rPr lang="en-GB" sz="3200" dirty="0">
                <a:solidFill>
                  <a:schemeClr val="accent1"/>
                </a:solidFill>
              </a:rPr>
              <a:t>               </a:t>
            </a:r>
            <a:r>
              <a:rPr lang="en-GB" sz="3200" dirty="0" smtClean="0">
                <a:solidFill>
                  <a:schemeClr val="accent1"/>
                </a:solidFill>
              </a:rPr>
              <a:t> Dogs </a:t>
            </a:r>
            <a:r>
              <a:rPr lang="en-GB" sz="3200" dirty="0" smtClean="0">
                <a:solidFill>
                  <a:schemeClr val="accent1"/>
                </a:solidFill>
              </a:rPr>
              <a:t>4 Life (IT)</a:t>
            </a:r>
            <a:endParaRPr lang="en-GB" sz="3200" dirty="0">
              <a:solidFill>
                <a:schemeClr val="accent1"/>
              </a:solidFill>
            </a:endParaRPr>
          </a:p>
          <a:p>
            <a:pPr marL="291440" lvl="8" indent="-91440">
              <a:spcBef>
                <a:spcPts val="1300"/>
              </a:spcBef>
            </a:pPr>
            <a:r>
              <a:rPr lang="en-GB" sz="3200" dirty="0">
                <a:solidFill>
                  <a:schemeClr val="accent1"/>
                </a:solidFill>
              </a:rPr>
              <a:t>               </a:t>
            </a:r>
            <a:r>
              <a:rPr lang="en-GB" sz="3200" dirty="0">
                <a:solidFill>
                  <a:schemeClr val="accent1"/>
                </a:solidFill>
              </a:rPr>
              <a:t> </a:t>
            </a:r>
            <a:r>
              <a:rPr lang="en-GB" sz="3200" dirty="0" smtClean="0">
                <a:solidFill>
                  <a:schemeClr val="accent1"/>
                </a:solidFill>
              </a:rPr>
              <a:t>University </a:t>
            </a:r>
            <a:r>
              <a:rPr lang="en-GB" sz="3200" dirty="0" smtClean="0">
                <a:solidFill>
                  <a:schemeClr val="accent1"/>
                </a:solidFill>
              </a:rPr>
              <a:t>College Cork (IE)</a:t>
            </a:r>
            <a:endParaRPr lang="en-GB" sz="3200" dirty="0">
              <a:solidFill>
                <a:schemeClr val="accent1"/>
              </a:solidFill>
            </a:endParaRPr>
          </a:p>
          <a:p>
            <a:pPr marL="291440" lvl="8" indent="-91440">
              <a:spcBef>
                <a:spcPts val="1300"/>
              </a:spcBef>
            </a:pPr>
            <a:r>
              <a:rPr lang="en-GB" sz="3200" dirty="0">
                <a:solidFill>
                  <a:schemeClr val="accent1"/>
                </a:solidFill>
              </a:rPr>
              <a:t>               </a:t>
            </a:r>
            <a:r>
              <a:rPr lang="en-GB" sz="3200" i="1" dirty="0" smtClean="0">
                <a:solidFill>
                  <a:schemeClr val="accent1"/>
                </a:solidFill>
              </a:rPr>
              <a:t>In collaboration with Courthouse Dogs </a:t>
            </a:r>
            <a:r>
              <a:rPr lang="en-GB" sz="3200" i="1" dirty="0" smtClean="0">
                <a:solidFill>
                  <a:schemeClr val="accent1"/>
                </a:solidFill>
              </a:rPr>
              <a:t>Foundation 	     (</a:t>
            </a:r>
            <a:r>
              <a:rPr lang="en-GB" sz="3200" i="1" dirty="0" smtClean="0">
                <a:solidFill>
                  <a:schemeClr val="accent1"/>
                </a:solidFill>
              </a:rPr>
              <a:t>US)</a:t>
            </a:r>
            <a:endParaRPr lang="en-GB" b="1" i="1" dirty="0"/>
          </a:p>
          <a:p>
            <a:r>
              <a:rPr lang="en-GB" b="1" dirty="0"/>
              <a:t>Objective</a:t>
            </a:r>
            <a:r>
              <a:rPr lang="en-GB" dirty="0"/>
              <a:t>: </a:t>
            </a:r>
            <a:r>
              <a:rPr lang="en-GB" dirty="0" smtClean="0"/>
              <a:t>train at least 5 facility dogs to support vulnerable </a:t>
            </a:r>
            <a:r>
              <a:rPr lang="en-GB" dirty="0" smtClean="0"/>
              <a:t>victims in </a:t>
            </a:r>
            <a:r>
              <a:rPr lang="en-GB" dirty="0" smtClean="0"/>
              <a:t>Belgium, France and Italy</a:t>
            </a:r>
          </a:p>
          <a:p>
            <a:r>
              <a:rPr lang="en-GB" sz="3100" dirty="0" smtClean="0">
                <a:solidFill>
                  <a:schemeClr val="accent1"/>
                </a:solidFill>
              </a:rPr>
              <a:t>Research impact of dog support on victims and publish findings</a:t>
            </a:r>
            <a:endParaRPr lang="en-GB" sz="3100" dirty="0">
              <a:solidFill>
                <a:schemeClr val="accent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0031" y="4049132"/>
            <a:ext cx="3917011" cy="1621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582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50626" y="1462946"/>
            <a:ext cx="3383280" cy="1689830"/>
          </a:xfrm>
        </p:spPr>
        <p:txBody>
          <a:bodyPr/>
          <a:lstStyle/>
          <a:p>
            <a:pPr algn="ctr"/>
            <a:endParaRPr lang="en-GB" sz="3200" dirty="0">
              <a:solidFill>
                <a:srgbClr val="EB15C2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28" b="43309"/>
          <a:stretch/>
        </p:blipFill>
        <p:spPr>
          <a:xfrm>
            <a:off x="133350" y="6371575"/>
            <a:ext cx="1921886" cy="252984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761999"/>
            <a:ext cx="6518366" cy="5609575"/>
          </a:xfrm>
        </p:spPr>
        <p:txBody>
          <a:bodyPr>
            <a:normAutofit fontScale="85000" lnSpcReduction="20000"/>
          </a:bodyPr>
          <a:lstStyle/>
          <a:p>
            <a:r>
              <a:rPr lang="en-GB" b="1" dirty="0"/>
              <a:t>Duration</a:t>
            </a:r>
            <a:r>
              <a:rPr lang="en-GB" dirty="0"/>
              <a:t>: </a:t>
            </a:r>
            <a:r>
              <a:rPr lang="en-GB" dirty="0" smtClean="0"/>
              <a:t>24 months</a:t>
            </a:r>
            <a:endParaRPr lang="en-GB" dirty="0"/>
          </a:p>
          <a:p>
            <a:r>
              <a:rPr lang="en-GB" dirty="0"/>
              <a:t>1 </a:t>
            </a:r>
            <a:r>
              <a:rPr lang="en-GB" dirty="0" smtClean="0"/>
              <a:t>January 2020-31 </a:t>
            </a:r>
            <a:r>
              <a:rPr lang="en-GB" dirty="0"/>
              <a:t>December </a:t>
            </a:r>
            <a:r>
              <a:rPr lang="en-GB" dirty="0" smtClean="0"/>
              <a:t>2021</a:t>
            </a:r>
            <a:endParaRPr lang="en-GB" dirty="0"/>
          </a:p>
          <a:p>
            <a:r>
              <a:rPr lang="sr-Latn-BA" b="1" dirty="0" smtClean="0"/>
              <a:t>Total budget: </a:t>
            </a:r>
            <a:r>
              <a:rPr lang="en-GB" dirty="0"/>
              <a:t>€ </a:t>
            </a:r>
            <a:r>
              <a:rPr lang="sr-Latn-BA" dirty="0" smtClean="0"/>
              <a:t>1 million</a:t>
            </a:r>
            <a:endParaRPr lang="sr-Latn-BA" b="1" dirty="0" smtClean="0"/>
          </a:p>
          <a:p>
            <a:r>
              <a:rPr lang="en-GB" b="1" dirty="0" smtClean="0"/>
              <a:t>VSE </a:t>
            </a:r>
            <a:r>
              <a:rPr lang="en-GB" b="1" dirty="0"/>
              <a:t>budget: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smtClean="0"/>
              <a:t>€ 550,000</a:t>
            </a:r>
            <a:endParaRPr lang="en-GB" dirty="0"/>
          </a:p>
          <a:p>
            <a:r>
              <a:rPr lang="en-GB" b="1" dirty="0"/>
              <a:t>Partners:   </a:t>
            </a:r>
            <a:r>
              <a:rPr lang="en-GB" b="1" dirty="0" smtClean="0"/>
              <a:t>VSE (Coordinator)</a:t>
            </a:r>
          </a:p>
          <a:p>
            <a:r>
              <a:rPr lang="en-GB" b="1" dirty="0"/>
              <a:t> </a:t>
            </a:r>
            <a:r>
              <a:rPr lang="en-GB" b="1" dirty="0" smtClean="0"/>
              <a:t>                  </a:t>
            </a:r>
            <a:r>
              <a:rPr lang="en-GB" dirty="0" smtClean="0"/>
              <a:t>ARQ </a:t>
            </a:r>
            <a:r>
              <a:rPr lang="en-GB" dirty="0" smtClean="0"/>
              <a:t>(NL)</a:t>
            </a:r>
            <a:endParaRPr lang="en-GB" dirty="0"/>
          </a:p>
          <a:p>
            <a:pPr marL="291440" lvl="8" indent="-91440">
              <a:spcBef>
                <a:spcPts val="1300"/>
              </a:spcBef>
            </a:pPr>
            <a:r>
              <a:rPr lang="en-GB" sz="3200" dirty="0">
                <a:solidFill>
                  <a:schemeClr val="accent1"/>
                </a:solidFill>
              </a:rPr>
              <a:t>              </a:t>
            </a:r>
            <a:r>
              <a:rPr lang="en-GB" sz="3200" dirty="0" smtClean="0">
                <a:solidFill>
                  <a:schemeClr val="accent1"/>
                </a:solidFill>
              </a:rPr>
              <a:t>   </a:t>
            </a:r>
            <a:r>
              <a:rPr lang="en-GB" sz="3200" dirty="0" err="1" smtClean="0">
                <a:solidFill>
                  <a:schemeClr val="accent1"/>
                </a:solidFill>
              </a:rPr>
              <a:t>AfVT</a:t>
            </a:r>
            <a:r>
              <a:rPr lang="en-GB" sz="3200" dirty="0" smtClean="0">
                <a:solidFill>
                  <a:schemeClr val="accent1"/>
                </a:solidFill>
              </a:rPr>
              <a:t> (FR)</a:t>
            </a:r>
            <a:endParaRPr lang="en-GB" sz="3200" dirty="0">
              <a:solidFill>
                <a:schemeClr val="accent1"/>
              </a:solidFill>
            </a:endParaRPr>
          </a:p>
          <a:p>
            <a:pPr marL="291440" lvl="8" indent="-91440">
              <a:spcBef>
                <a:spcPts val="1300"/>
              </a:spcBef>
            </a:pPr>
            <a:r>
              <a:rPr lang="en-GB" sz="3200" dirty="0">
                <a:solidFill>
                  <a:schemeClr val="accent1"/>
                </a:solidFill>
              </a:rPr>
              <a:t>               </a:t>
            </a:r>
            <a:r>
              <a:rPr lang="en-GB" sz="3200" dirty="0" smtClean="0">
                <a:solidFill>
                  <a:schemeClr val="accent1"/>
                </a:solidFill>
              </a:rPr>
              <a:t>  </a:t>
            </a:r>
            <a:r>
              <a:rPr lang="en-GB" sz="3200" dirty="0" err="1" smtClean="0">
                <a:solidFill>
                  <a:schemeClr val="accent1"/>
                </a:solidFill>
              </a:rPr>
              <a:t>Fondation</a:t>
            </a:r>
            <a:r>
              <a:rPr lang="en-GB" sz="3200" dirty="0" smtClean="0">
                <a:solidFill>
                  <a:schemeClr val="accent1"/>
                </a:solidFill>
              </a:rPr>
              <a:t> </a:t>
            </a:r>
            <a:r>
              <a:rPr lang="en-GB" sz="3200" dirty="0" err="1" smtClean="0">
                <a:solidFill>
                  <a:schemeClr val="accent1"/>
                </a:solidFill>
              </a:rPr>
              <a:t>Lenval</a:t>
            </a:r>
            <a:r>
              <a:rPr lang="en-GB" sz="3200" dirty="0" smtClean="0">
                <a:solidFill>
                  <a:schemeClr val="accent1"/>
                </a:solidFill>
              </a:rPr>
              <a:t> (FR</a:t>
            </a:r>
            <a:r>
              <a:rPr lang="en-GB" sz="3200" dirty="0" smtClean="0">
                <a:solidFill>
                  <a:schemeClr val="accent1"/>
                </a:solidFill>
              </a:rPr>
              <a:t>)</a:t>
            </a:r>
            <a:endParaRPr lang="en-GB" sz="3200" dirty="0">
              <a:solidFill>
                <a:schemeClr val="accent1"/>
              </a:solidFill>
            </a:endParaRPr>
          </a:p>
          <a:p>
            <a:pPr marL="291440" lvl="8" indent="-91440">
              <a:spcBef>
                <a:spcPts val="1300"/>
              </a:spcBef>
            </a:pPr>
            <a:r>
              <a:rPr lang="en-GB" sz="3200" i="1" dirty="0" smtClean="0">
                <a:solidFill>
                  <a:schemeClr val="accent1"/>
                </a:solidFill>
              </a:rPr>
              <a:t>In </a:t>
            </a:r>
            <a:r>
              <a:rPr lang="en-GB" sz="3200" i="1" dirty="0" smtClean="0">
                <a:solidFill>
                  <a:schemeClr val="accent1"/>
                </a:solidFill>
              </a:rPr>
              <a:t>collaboration with ICF </a:t>
            </a:r>
            <a:r>
              <a:rPr lang="en-GB" sz="3200" i="1" dirty="0" smtClean="0">
                <a:solidFill>
                  <a:schemeClr val="accent1"/>
                </a:solidFill>
              </a:rPr>
              <a:t>International (</a:t>
            </a:r>
            <a:r>
              <a:rPr lang="en-GB" sz="3200" i="1" dirty="0" smtClean="0">
                <a:solidFill>
                  <a:schemeClr val="accent1"/>
                </a:solidFill>
              </a:rPr>
              <a:t>BE)</a:t>
            </a:r>
            <a:endParaRPr lang="en-GB" b="1" i="1" dirty="0"/>
          </a:p>
          <a:p>
            <a:r>
              <a:rPr lang="en-GB" b="1" dirty="0" smtClean="0"/>
              <a:t>Objectives</a:t>
            </a:r>
            <a:r>
              <a:rPr lang="en-GB" dirty="0" smtClean="0"/>
              <a:t>: </a:t>
            </a:r>
            <a:r>
              <a:rPr lang="en-GB" sz="2600" dirty="0" smtClean="0"/>
              <a:t>Increase the EU expertise on the rights of victims of terrorism through: delivering handbooks (EU + 26 national), delivering trainings (Train the Trainers + 26 national), operating 2 hubs of expertise (general experts on terrorism and </a:t>
            </a:r>
            <a:r>
              <a:rPr lang="en-GB" sz="2600" dirty="0" err="1" smtClean="0"/>
              <a:t>psychotrauma</a:t>
            </a:r>
            <a:r>
              <a:rPr lang="en-GB" sz="2600" dirty="0" smtClean="0"/>
              <a:t> experts).</a:t>
            </a:r>
            <a:endParaRPr lang="en-GB" sz="2600" dirty="0">
              <a:solidFill>
                <a:schemeClr val="accent1"/>
              </a:solidFill>
            </a:endParaRPr>
          </a:p>
          <a:p>
            <a:endParaRPr lang="en-GB" dirty="0"/>
          </a:p>
        </p:txBody>
      </p:sp>
      <p:pic>
        <p:nvPicPr>
          <p:cNvPr id="8" name="Content Placeholder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7854" y="3661410"/>
            <a:ext cx="3268824" cy="208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360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50626" y="1462945"/>
            <a:ext cx="3383280" cy="3100346"/>
          </a:xfrm>
        </p:spPr>
        <p:txBody>
          <a:bodyPr/>
          <a:lstStyle/>
          <a:p>
            <a:pPr algn="ctr"/>
            <a:r>
              <a:rPr lang="en-GB" sz="3200" dirty="0" smtClean="0">
                <a:solidFill>
                  <a:srgbClr val="EB15C2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 Black" panose="020B0A04020102020204" pitchFamily="34" charset="0"/>
              </a:rPr>
              <a:t>AREV – Advancing Rights of Estonian Victims </a:t>
            </a:r>
            <a:endParaRPr lang="en-GB" sz="3200" dirty="0">
              <a:solidFill>
                <a:srgbClr val="EB15C2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28" b="43309"/>
          <a:stretch/>
        </p:blipFill>
        <p:spPr>
          <a:xfrm>
            <a:off x="133350" y="6371575"/>
            <a:ext cx="1921886" cy="252984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762000"/>
            <a:ext cx="6518366" cy="4572000"/>
          </a:xfrm>
        </p:spPr>
        <p:txBody>
          <a:bodyPr>
            <a:normAutofit/>
          </a:bodyPr>
          <a:lstStyle/>
          <a:p>
            <a:r>
              <a:rPr lang="en-GB" sz="2400" b="1" dirty="0"/>
              <a:t>Duration</a:t>
            </a:r>
            <a:r>
              <a:rPr lang="en-GB" sz="2000" dirty="0"/>
              <a:t>: </a:t>
            </a:r>
            <a:r>
              <a:rPr lang="en-GB" sz="2000" dirty="0" smtClean="0"/>
              <a:t>24 months</a:t>
            </a:r>
            <a:endParaRPr lang="en-GB" sz="2000" dirty="0"/>
          </a:p>
          <a:p>
            <a:r>
              <a:rPr lang="en-GB" sz="2000" dirty="0" smtClean="0"/>
              <a:t>29 March 2021-28 March 2023</a:t>
            </a:r>
            <a:endParaRPr lang="en-GB" sz="2000" dirty="0"/>
          </a:p>
          <a:p>
            <a:r>
              <a:rPr lang="en-GB" sz="2400" b="1" dirty="0"/>
              <a:t>VSE budget</a:t>
            </a:r>
            <a:r>
              <a:rPr lang="en-GB" sz="2000" dirty="0"/>
              <a:t>: +/- € </a:t>
            </a:r>
            <a:r>
              <a:rPr lang="en-GB" sz="2000" dirty="0" smtClean="0"/>
              <a:t>500,000</a:t>
            </a:r>
            <a:endParaRPr lang="en-GB" sz="2000" dirty="0"/>
          </a:p>
          <a:p>
            <a:r>
              <a:rPr lang="en-GB" sz="2400" b="1" dirty="0"/>
              <a:t>Partners</a:t>
            </a:r>
            <a:r>
              <a:rPr lang="en-GB" sz="2000" b="1" dirty="0"/>
              <a:t>:   </a:t>
            </a:r>
            <a:r>
              <a:rPr lang="en-GB" sz="2000" b="1" dirty="0" smtClean="0"/>
              <a:t>VSE (Coordinator)</a:t>
            </a:r>
          </a:p>
          <a:p>
            <a:r>
              <a:rPr lang="en-GB" sz="2000" i="1" dirty="0" smtClean="0">
                <a:solidFill>
                  <a:schemeClr val="accent1"/>
                </a:solidFill>
              </a:rPr>
              <a:t>In collaboration with the Ministry of Justice (EE) </a:t>
            </a:r>
          </a:p>
          <a:p>
            <a:r>
              <a:rPr lang="en-GB" sz="2400" b="1" dirty="0" smtClean="0"/>
              <a:t>Objectives</a:t>
            </a:r>
            <a:r>
              <a:rPr lang="en-GB" sz="2000" dirty="0" smtClean="0"/>
              <a:t>: work with stakeholders across a number of sectors – including the police, judiciary and medical professionals to develop a victim-</a:t>
            </a:r>
            <a:r>
              <a:rPr lang="en-GB" sz="2000" dirty="0" err="1" smtClean="0"/>
              <a:t>centered</a:t>
            </a:r>
            <a:r>
              <a:rPr lang="en-GB" sz="2000" dirty="0" smtClean="0"/>
              <a:t> approach in the provision of information, referral and individual assessment.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503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44E3BB9A-3BF5-4BE4-90CF-48BFABC78514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4255BCB076BF47A30976FF0756ECA5" ma:contentTypeVersion="14" ma:contentTypeDescription="Crée un document." ma:contentTypeScope="" ma:versionID="7ae867a1c2f5162781be5db7a6fd5c19">
  <xsd:schema xmlns:xsd="http://www.w3.org/2001/XMLSchema" xmlns:xs="http://www.w3.org/2001/XMLSchema" xmlns:p="http://schemas.microsoft.com/office/2006/metadata/properties" xmlns:ns2="ee3cc669-fd3c-4137-a29c-09f260218be2" xmlns:ns3="a9762e67-9a1c-4eed-bd92-c70a579c4de1" targetNamespace="http://schemas.microsoft.com/office/2006/metadata/properties" ma:root="true" ma:fieldsID="aeb38e19335d41a7688c1b2edbaaafd4" ns2:_="" ns3:_="">
    <xsd:import namespace="ee3cc669-fd3c-4137-a29c-09f260218be2"/>
    <xsd:import namespace="a9762e67-9a1c-4eed-bd92-c70a579c4de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3cc669-fd3c-4137-a29c-09f260218be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Dernier partage par heure par utilisateu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Dernier partage par heur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762e67-9a1c-4eed-bd92-c70a579c4d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e3cc669-fd3c-4137-a29c-09f260218be2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AD22165A-74D4-40B1-B41F-354C8A4C34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5692A1-38FA-479E-A876-C68AFE45B7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3cc669-fd3c-4137-a29c-09f260218be2"/>
    <ds:schemaRef ds:uri="a9762e67-9a1c-4eed-bd92-c70a579c4d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B57AF4B-27CD-4EC1-B492-199385A177DA}">
  <ds:schemaRefs>
    <ds:schemaRef ds:uri="http://schemas.microsoft.com/office/infopath/2007/PartnerControls"/>
    <ds:schemaRef ds:uri="a9762e67-9a1c-4eed-bd92-c70a579c4de1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ee3cc669-fd3c-4137-a29c-09f260218be2"/>
    <ds:schemaRef ds:uri="http://schemas.microsoft.com/office/2006/metadata/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16003</TotalTime>
  <Words>521</Words>
  <Application>Microsoft Macintosh PowerPoint</Application>
  <PresentationFormat>Custom</PresentationFormat>
  <Paragraphs>92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Metropolitan</vt:lpstr>
      <vt:lpstr>Our projects </vt:lpstr>
      <vt:lpstr>14 confirmed projects:   </vt:lpstr>
      <vt:lpstr>  2021  PROJECT  BUDGET    +-/   € 1,000.000   </vt:lpstr>
      <vt:lpstr>VSE Coordinated projects    </vt:lpstr>
      <vt:lpstr>    VSE Operating Grant 2021    </vt:lpstr>
      <vt:lpstr>        </vt:lpstr>
      <vt:lpstr>PowerPoint Presentation</vt:lpstr>
      <vt:lpstr>PowerPoint Presentation</vt:lpstr>
      <vt:lpstr>AREV – Advancing Rights of Estonian Victims </vt:lpstr>
      <vt:lpstr>Projects coordinated by partners</vt:lpstr>
      <vt:lpstr>Service contracts</vt:lpstr>
      <vt:lpstr>Pending proposals</vt:lpstr>
      <vt:lpstr>Questions?</vt:lpstr>
      <vt:lpstr>Thank you!!!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Podrška žrtvama dječijih brakova</dc:title>
  <dc:creator>an verelst</dc:creator>
  <cp:lastModifiedBy>Antonio De Martin</cp:lastModifiedBy>
  <cp:revision>162</cp:revision>
  <dcterms:created xsi:type="dcterms:W3CDTF">2016-05-10T08:12:30Z</dcterms:created>
  <dcterms:modified xsi:type="dcterms:W3CDTF">2021-05-27T08:10:09Z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TC028952549991</vt:lpwstr>
  </property>
  <property fmtid="{D5CDD505-2E9C-101B-9397-08002B2CF9AE}" pid="3" name="ContentTypeId">
    <vt:lpwstr>0x0101006E4255BCB076BF47A30976FF0756ECA5</vt:lpwstr>
  </property>
  <property fmtid="{D5CDD505-2E9C-101B-9397-08002B2CF9AE}" pid="4" name="Order">
    <vt:r8>10700</vt:r8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</Properties>
</file>