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3"/>
  </p:notesMasterIdLst>
  <p:sldIdLst>
    <p:sldId id="256" r:id="rId6"/>
    <p:sldId id="316" r:id="rId7"/>
    <p:sldId id="284" r:id="rId8"/>
    <p:sldId id="309" r:id="rId9"/>
    <p:sldId id="310" r:id="rId10"/>
    <p:sldId id="318" r:id="rId11"/>
    <p:sldId id="311" r:id="rId12"/>
    <p:sldId id="312" r:id="rId13"/>
    <p:sldId id="317" r:id="rId14"/>
    <p:sldId id="313" r:id="rId15"/>
    <p:sldId id="319" r:id="rId16"/>
    <p:sldId id="321" r:id="rId17"/>
    <p:sldId id="320" r:id="rId18"/>
    <p:sldId id="323" r:id="rId19"/>
    <p:sldId id="314" r:id="rId20"/>
    <p:sldId id="325" r:id="rId21"/>
    <p:sldId id="30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aa" initials="a" lastIdx="1" clrIdx="0">
    <p:extLst>
      <p:ext uri="{19B8F6BF-5375-455C-9EA6-DF929625EA0E}">
        <p15:presenceInfo xmlns:p15="http://schemas.microsoft.com/office/powerpoint/2012/main" userId="aa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0000" autoAdjust="0"/>
  </p:normalViewPr>
  <p:slideViewPr>
    <p:cSldViewPr snapToGrid="0">
      <p:cViewPr varScale="1">
        <p:scale>
          <a:sx n="62" d="100"/>
          <a:sy n="62" d="100"/>
        </p:scale>
        <p:origin x="8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2F39EF-3692-484F-AF4C-58A8F042192E}" type="doc">
      <dgm:prSet loTypeId="urn:microsoft.com/office/officeart/2005/8/layout/pyramid2" loCatId="pyramid" qsTypeId="urn:microsoft.com/office/officeart/2005/8/quickstyle/simple1" qsCatId="simple" csTypeId="urn:microsoft.com/office/officeart/2005/8/colors/colorful2" csCatId="colorful" phldr="1"/>
      <dgm:spPr/>
    </dgm:pt>
    <dgm:pt modelId="{1D170792-8F2C-4151-AF67-594F2565D31B}">
      <dgm:prSet phldrT="[Text]"/>
      <dgm:spPr/>
      <dgm:t>
        <a:bodyPr/>
        <a:lstStyle/>
        <a:p>
          <a:r>
            <a:rPr lang="en-US" b="1" dirty="0" smtClean="0"/>
            <a:t>Individual needs</a:t>
          </a:r>
        </a:p>
      </dgm:t>
    </dgm:pt>
    <dgm:pt modelId="{401FA56C-3C60-4DC0-8608-177EE7E52545}" type="parTrans" cxnId="{E57E8CD2-C55C-4920-8BE9-30868154CFB8}">
      <dgm:prSet/>
      <dgm:spPr/>
      <dgm:t>
        <a:bodyPr/>
        <a:lstStyle/>
        <a:p>
          <a:endParaRPr lang="en-US"/>
        </a:p>
      </dgm:t>
    </dgm:pt>
    <dgm:pt modelId="{DF3D7A04-68DC-4E07-9DC1-B23FF2338086}" type="sibTrans" cxnId="{E57E8CD2-C55C-4920-8BE9-30868154CFB8}">
      <dgm:prSet/>
      <dgm:spPr/>
      <dgm:t>
        <a:bodyPr/>
        <a:lstStyle/>
        <a:p>
          <a:endParaRPr lang="en-US"/>
        </a:p>
      </dgm:t>
    </dgm:pt>
    <dgm:pt modelId="{13FB5876-BFDC-4C9A-9522-08D8A178CDB9}">
      <dgm:prSet phldrT="[Text]"/>
      <dgm:spPr/>
      <dgm:t>
        <a:bodyPr/>
        <a:lstStyle/>
        <a:p>
          <a:r>
            <a:rPr lang="en-US" b="1" dirty="0" smtClean="0"/>
            <a:t>Group needs </a:t>
          </a:r>
          <a:r>
            <a:rPr lang="en-US" dirty="0" smtClean="0"/>
            <a:t>(domestic violence, terrorism, victims with disabilities, children etc.)</a:t>
          </a:r>
          <a:endParaRPr lang="en-US" dirty="0"/>
        </a:p>
      </dgm:t>
    </dgm:pt>
    <dgm:pt modelId="{49096A3F-7364-46AA-A035-22F8F3F74EE8}" type="parTrans" cxnId="{D96A431D-4D4F-4AA5-A5D5-D53559AFD776}">
      <dgm:prSet/>
      <dgm:spPr/>
      <dgm:t>
        <a:bodyPr/>
        <a:lstStyle/>
        <a:p>
          <a:endParaRPr lang="en-US"/>
        </a:p>
      </dgm:t>
    </dgm:pt>
    <dgm:pt modelId="{EDA834CD-173E-46CF-9742-C85F2A0248E9}" type="sibTrans" cxnId="{D96A431D-4D4F-4AA5-A5D5-D53559AFD776}">
      <dgm:prSet/>
      <dgm:spPr/>
      <dgm:t>
        <a:bodyPr/>
        <a:lstStyle/>
        <a:p>
          <a:endParaRPr lang="en-US"/>
        </a:p>
      </dgm:t>
    </dgm:pt>
    <dgm:pt modelId="{5CF0DF6E-BB75-4C42-A151-8B83FF5CCCC4}">
      <dgm:prSet phldrT="[Text]"/>
      <dgm:spPr/>
      <dgm:t>
        <a:bodyPr/>
        <a:lstStyle/>
        <a:p>
          <a:r>
            <a:rPr lang="en-GB" b="1" dirty="0" smtClean="0"/>
            <a:t>Needs of all victims:</a:t>
          </a:r>
          <a:r>
            <a:rPr lang="en-GB" dirty="0" smtClean="0"/>
            <a:t> Protection </a:t>
          </a:r>
          <a:r>
            <a:rPr lang="en-GB" dirty="0" smtClean="0">
              <a:sym typeface="Symbol" panose="05050102010706020507" pitchFamily="18" charset="2"/>
            </a:rPr>
            <a:t> </a:t>
          </a:r>
          <a:r>
            <a:rPr lang="en-GB" dirty="0" smtClean="0"/>
            <a:t>Support </a:t>
          </a:r>
          <a:r>
            <a:rPr lang="en-GB" dirty="0" smtClean="0">
              <a:sym typeface="Symbol" panose="05050102010706020507" pitchFamily="18" charset="2"/>
            </a:rPr>
            <a:t> </a:t>
          </a:r>
          <a:r>
            <a:rPr lang="en-GB" dirty="0" smtClean="0"/>
            <a:t>Access to justice </a:t>
          </a:r>
          <a:r>
            <a:rPr lang="en-GB" dirty="0" smtClean="0">
              <a:sym typeface="Symbol" panose="05050102010706020507" pitchFamily="18" charset="2"/>
            </a:rPr>
            <a:t> </a:t>
          </a:r>
          <a:r>
            <a:rPr lang="en-GB" dirty="0" smtClean="0"/>
            <a:t>Compensation/Restoration</a:t>
          </a:r>
          <a:endParaRPr lang="en-US" dirty="0"/>
        </a:p>
      </dgm:t>
    </dgm:pt>
    <dgm:pt modelId="{9ED20590-4DF1-46F7-BAFC-68AB4CDADE65}" type="parTrans" cxnId="{02034F4C-146A-46CE-B4AE-0C6C8B98C4D2}">
      <dgm:prSet/>
      <dgm:spPr/>
      <dgm:t>
        <a:bodyPr/>
        <a:lstStyle/>
        <a:p>
          <a:endParaRPr lang="en-US"/>
        </a:p>
      </dgm:t>
    </dgm:pt>
    <dgm:pt modelId="{53601CEA-FC82-4843-87AC-572827B03C39}" type="sibTrans" cxnId="{02034F4C-146A-46CE-B4AE-0C6C8B98C4D2}">
      <dgm:prSet/>
      <dgm:spPr/>
      <dgm:t>
        <a:bodyPr/>
        <a:lstStyle/>
        <a:p>
          <a:endParaRPr lang="en-US"/>
        </a:p>
      </dgm:t>
    </dgm:pt>
    <dgm:pt modelId="{4D5BFD0F-9F00-4E72-B9A2-9EF1A8C775C6}" type="pres">
      <dgm:prSet presAssocID="{1F2F39EF-3692-484F-AF4C-58A8F042192E}" presName="compositeShape" presStyleCnt="0">
        <dgm:presLayoutVars>
          <dgm:dir/>
          <dgm:resizeHandles/>
        </dgm:presLayoutVars>
      </dgm:prSet>
      <dgm:spPr/>
    </dgm:pt>
    <dgm:pt modelId="{8621853A-4844-4B42-9D08-CCD1E4C5B470}" type="pres">
      <dgm:prSet presAssocID="{1F2F39EF-3692-484F-AF4C-58A8F042192E}" presName="pyramid" presStyleLbl="node1" presStyleIdx="0" presStyleCnt="1"/>
      <dgm:spPr/>
      <dgm:t>
        <a:bodyPr/>
        <a:lstStyle/>
        <a:p>
          <a:endParaRPr lang="en-US"/>
        </a:p>
      </dgm:t>
    </dgm:pt>
    <dgm:pt modelId="{A63C2509-36EE-4A88-9F52-841EFC9DF5B1}" type="pres">
      <dgm:prSet presAssocID="{1F2F39EF-3692-484F-AF4C-58A8F042192E}" presName="theList" presStyleCnt="0"/>
      <dgm:spPr/>
    </dgm:pt>
    <dgm:pt modelId="{0AB9C734-CADA-474E-8AF5-AC9009B496CD}" type="pres">
      <dgm:prSet presAssocID="{1D170792-8F2C-4151-AF67-594F2565D31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23566-285B-42BF-98C5-B8B943DD673F}" type="pres">
      <dgm:prSet presAssocID="{1D170792-8F2C-4151-AF67-594F2565D31B}" presName="aSpace" presStyleCnt="0"/>
      <dgm:spPr/>
    </dgm:pt>
    <dgm:pt modelId="{E3426835-07B1-4049-B59F-E7B8933DCC32}" type="pres">
      <dgm:prSet presAssocID="{13FB5876-BFDC-4C9A-9522-08D8A178CDB9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08DBF-3FD7-4F7A-9D27-0ECC01F43BAE}" type="pres">
      <dgm:prSet presAssocID="{13FB5876-BFDC-4C9A-9522-08D8A178CDB9}" presName="aSpace" presStyleCnt="0"/>
      <dgm:spPr/>
    </dgm:pt>
    <dgm:pt modelId="{5C79ACB2-DF01-439C-91E0-DCB8E4E7E27A}" type="pres">
      <dgm:prSet presAssocID="{5CF0DF6E-BB75-4C42-A151-8B83FF5CCCC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F96D6-0762-473C-A5BF-46AA0EFDEA6E}" type="pres">
      <dgm:prSet presAssocID="{5CF0DF6E-BB75-4C42-A151-8B83FF5CCCC4}" presName="aSpace" presStyleCnt="0"/>
      <dgm:spPr/>
    </dgm:pt>
  </dgm:ptLst>
  <dgm:cxnLst>
    <dgm:cxn modelId="{02034F4C-146A-46CE-B4AE-0C6C8B98C4D2}" srcId="{1F2F39EF-3692-484F-AF4C-58A8F042192E}" destId="{5CF0DF6E-BB75-4C42-A151-8B83FF5CCCC4}" srcOrd="2" destOrd="0" parTransId="{9ED20590-4DF1-46F7-BAFC-68AB4CDADE65}" sibTransId="{53601CEA-FC82-4843-87AC-572827B03C39}"/>
    <dgm:cxn modelId="{BAFAB2F3-8B78-49F3-8CBC-9E308E22A2F2}" type="presOf" srcId="{13FB5876-BFDC-4C9A-9522-08D8A178CDB9}" destId="{E3426835-07B1-4049-B59F-E7B8933DCC32}" srcOrd="0" destOrd="0" presId="urn:microsoft.com/office/officeart/2005/8/layout/pyramid2"/>
    <dgm:cxn modelId="{1AB62B54-F071-40D1-9339-578F52A869E8}" type="presOf" srcId="{1F2F39EF-3692-484F-AF4C-58A8F042192E}" destId="{4D5BFD0F-9F00-4E72-B9A2-9EF1A8C775C6}" srcOrd="0" destOrd="0" presId="urn:microsoft.com/office/officeart/2005/8/layout/pyramid2"/>
    <dgm:cxn modelId="{D96A431D-4D4F-4AA5-A5D5-D53559AFD776}" srcId="{1F2F39EF-3692-484F-AF4C-58A8F042192E}" destId="{13FB5876-BFDC-4C9A-9522-08D8A178CDB9}" srcOrd="1" destOrd="0" parTransId="{49096A3F-7364-46AA-A035-22F8F3F74EE8}" sibTransId="{EDA834CD-173E-46CF-9742-C85F2A0248E9}"/>
    <dgm:cxn modelId="{E57E8CD2-C55C-4920-8BE9-30868154CFB8}" srcId="{1F2F39EF-3692-484F-AF4C-58A8F042192E}" destId="{1D170792-8F2C-4151-AF67-594F2565D31B}" srcOrd="0" destOrd="0" parTransId="{401FA56C-3C60-4DC0-8608-177EE7E52545}" sibTransId="{DF3D7A04-68DC-4E07-9DC1-B23FF2338086}"/>
    <dgm:cxn modelId="{67075B3E-8101-4B8A-82B9-0403DDB6219D}" type="presOf" srcId="{1D170792-8F2C-4151-AF67-594F2565D31B}" destId="{0AB9C734-CADA-474E-8AF5-AC9009B496CD}" srcOrd="0" destOrd="0" presId="urn:microsoft.com/office/officeart/2005/8/layout/pyramid2"/>
    <dgm:cxn modelId="{6D34751D-F626-4B8B-8661-0DFE025CB97E}" type="presOf" srcId="{5CF0DF6E-BB75-4C42-A151-8B83FF5CCCC4}" destId="{5C79ACB2-DF01-439C-91E0-DCB8E4E7E27A}" srcOrd="0" destOrd="0" presId="urn:microsoft.com/office/officeart/2005/8/layout/pyramid2"/>
    <dgm:cxn modelId="{B5685C1C-C65D-403A-B964-9DEEECC88433}" type="presParOf" srcId="{4D5BFD0F-9F00-4E72-B9A2-9EF1A8C775C6}" destId="{8621853A-4844-4B42-9D08-CCD1E4C5B470}" srcOrd="0" destOrd="0" presId="urn:microsoft.com/office/officeart/2005/8/layout/pyramid2"/>
    <dgm:cxn modelId="{25F6A63F-97B4-4923-8649-8735A72E8301}" type="presParOf" srcId="{4D5BFD0F-9F00-4E72-B9A2-9EF1A8C775C6}" destId="{A63C2509-36EE-4A88-9F52-841EFC9DF5B1}" srcOrd="1" destOrd="0" presId="urn:microsoft.com/office/officeart/2005/8/layout/pyramid2"/>
    <dgm:cxn modelId="{B5500D7F-2776-4361-B3EA-A58AD9058CBC}" type="presParOf" srcId="{A63C2509-36EE-4A88-9F52-841EFC9DF5B1}" destId="{0AB9C734-CADA-474E-8AF5-AC9009B496CD}" srcOrd="0" destOrd="0" presId="urn:microsoft.com/office/officeart/2005/8/layout/pyramid2"/>
    <dgm:cxn modelId="{F88236B9-6734-484C-BDBC-F183CE23CAA2}" type="presParOf" srcId="{A63C2509-36EE-4A88-9F52-841EFC9DF5B1}" destId="{8A723566-285B-42BF-98C5-B8B943DD673F}" srcOrd="1" destOrd="0" presId="urn:microsoft.com/office/officeart/2005/8/layout/pyramid2"/>
    <dgm:cxn modelId="{837BF8A1-4D04-45E9-851B-5F61F9C0ECD6}" type="presParOf" srcId="{A63C2509-36EE-4A88-9F52-841EFC9DF5B1}" destId="{E3426835-07B1-4049-B59F-E7B8933DCC32}" srcOrd="2" destOrd="0" presId="urn:microsoft.com/office/officeart/2005/8/layout/pyramid2"/>
    <dgm:cxn modelId="{E44B8357-1AD3-49A4-8CBB-73A1C1B45157}" type="presParOf" srcId="{A63C2509-36EE-4A88-9F52-841EFC9DF5B1}" destId="{B8908DBF-3FD7-4F7A-9D27-0ECC01F43BAE}" srcOrd="3" destOrd="0" presId="urn:microsoft.com/office/officeart/2005/8/layout/pyramid2"/>
    <dgm:cxn modelId="{2AB93D18-F2ED-42CC-BCD6-1B2C85C3E556}" type="presParOf" srcId="{A63C2509-36EE-4A88-9F52-841EFC9DF5B1}" destId="{5C79ACB2-DF01-439C-91E0-DCB8E4E7E27A}" srcOrd="4" destOrd="0" presId="urn:microsoft.com/office/officeart/2005/8/layout/pyramid2"/>
    <dgm:cxn modelId="{098DF887-1F9A-4DE7-B8A9-0E6765D3E8C6}" type="presParOf" srcId="{A63C2509-36EE-4A88-9F52-841EFC9DF5B1}" destId="{73FF96D6-0762-473C-A5BF-46AA0EFDEA6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01962A-821D-4F3A-BE7A-63450563B5A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3" csCatId="colorful" phldr="1"/>
      <dgm:spPr/>
    </dgm:pt>
    <dgm:pt modelId="{442CAD2B-6B45-4154-87DE-338055FF8BDF}">
      <dgm:prSet phldrT="[Text]"/>
      <dgm:spPr/>
      <dgm:t>
        <a:bodyPr/>
        <a:lstStyle/>
        <a:p>
          <a:r>
            <a:rPr lang="it-IT" b="1" dirty="0" smtClean="0"/>
            <a:t>National law</a:t>
          </a:r>
          <a:endParaRPr lang="en-US" dirty="0"/>
        </a:p>
      </dgm:t>
    </dgm:pt>
    <dgm:pt modelId="{F1D482DE-9348-46A5-9819-ABE0D178B279}" type="parTrans" cxnId="{16E63444-C797-4BBB-BBAF-B5535B2C9931}">
      <dgm:prSet/>
      <dgm:spPr/>
      <dgm:t>
        <a:bodyPr/>
        <a:lstStyle/>
        <a:p>
          <a:endParaRPr lang="en-US"/>
        </a:p>
      </dgm:t>
    </dgm:pt>
    <dgm:pt modelId="{E0BB8957-62B9-46AE-AC32-C083E66DC338}" type="sibTrans" cxnId="{16E63444-C797-4BBB-BBAF-B5535B2C9931}">
      <dgm:prSet/>
      <dgm:spPr/>
      <dgm:t>
        <a:bodyPr/>
        <a:lstStyle/>
        <a:p>
          <a:endParaRPr lang="en-US"/>
        </a:p>
      </dgm:t>
    </dgm:pt>
    <dgm:pt modelId="{216C1A96-3C24-456F-A96A-385DE1E2FC31}">
      <dgm:prSet/>
      <dgm:spPr/>
      <dgm:t>
        <a:bodyPr/>
        <a:lstStyle/>
        <a:p>
          <a:r>
            <a:rPr lang="it-IT" b="1" dirty="0" smtClean="0"/>
            <a:t>Bilateral agreement</a:t>
          </a:r>
        </a:p>
      </dgm:t>
    </dgm:pt>
    <dgm:pt modelId="{81C7F285-D51A-43BD-B89A-D2D13B84812C}" type="parTrans" cxnId="{230A3137-7930-4B1B-8988-A347B362C0BA}">
      <dgm:prSet/>
      <dgm:spPr/>
      <dgm:t>
        <a:bodyPr/>
        <a:lstStyle/>
        <a:p>
          <a:endParaRPr lang="en-US"/>
        </a:p>
      </dgm:t>
    </dgm:pt>
    <dgm:pt modelId="{C5602554-5443-4355-A489-CB40D2C3FD87}" type="sibTrans" cxnId="{230A3137-7930-4B1B-8988-A347B362C0BA}">
      <dgm:prSet/>
      <dgm:spPr/>
      <dgm:t>
        <a:bodyPr/>
        <a:lstStyle/>
        <a:p>
          <a:endParaRPr lang="en-US"/>
        </a:p>
      </dgm:t>
    </dgm:pt>
    <dgm:pt modelId="{14787CCB-6BBF-4228-AFA5-D9D3434A0DF9}">
      <dgm:prSet/>
      <dgm:spPr/>
      <dgm:t>
        <a:bodyPr/>
        <a:lstStyle/>
        <a:p>
          <a:r>
            <a:rPr lang="it-IT" b="1" smtClean="0"/>
            <a:t>EU law</a:t>
          </a:r>
          <a:endParaRPr lang="it-IT" b="1" dirty="0" smtClean="0"/>
        </a:p>
      </dgm:t>
    </dgm:pt>
    <dgm:pt modelId="{9B943CCB-3AAB-46C8-9684-80FCC912B8B1}" type="parTrans" cxnId="{3895B28D-D2B0-4615-B02E-C6AA0B741C1E}">
      <dgm:prSet/>
      <dgm:spPr/>
      <dgm:t>
        <a:bodyPr/>
        <a:lstStyle/>
        <a:p>
          <a:endParaRPr lang="en-US"/>
        </a:p>
      </dgm:t>
    </dgm:pt>
    <dgm:pt modelId="{7CF65935-7E47-40CF-A1EA-26810ADA35AD}" type="sibTrans" cxnId="{3895B28D-D2B0-4615-B02E-C6AA0B741C1E}">
      <dgm:prSet/>
      <dgm:spPr/>
      <dgm:t>
        <a:bodyPr/>
        <a:lstStyle/>
        <a:p>
          <a:endParaRPr lang="en-US"/>
        </a:p>
      </dgm:t>
    </dgm:pt>
    <dgm:pt modelId="{6AC3A602-8855-4B69-A44E-C05E5EFD19F9}">
      <dgm:prSet/>
      <dgm:spPr/>
      <dgm:t>
        <a:bodyPr/>
        <a:lstStyle/>
        <a:p>
          <a:r>
            <a:rPr lang="it-IT" b="1" smtClean="0"/>
            <a:t>European (human rights) law</a:t>
          </a:r>
          <a:endParaRPr lang="it-IT" b="1" dirty="0" smtClean="0"/>
        </a:p>
      </dgm:t>
    </dgm:pt>
    <dgm:pt modelId="{0E6E6A68-D0EE-4A7C-B336-B526316F5FD4}" type="parTrans" cxnId="{34DE6D4F-EF91-4116-B145-2CB62695716B}">
      <dgm:prSet/>
      <dgm:spPr/>
      <dgm:t>
        <a:bodyPr/>
        <a:lstStyle/>
        <a:p>
          <a:endParaRPr lang="en-US"/>
        </a:p>
      </dgm:t>
    </dgm:pt>
    <dgm:pt modelId="{8D30A7EB-428E-4D48-BFAA-F7FEA02BDF7D}" type="sibTrans" cxnId="{34DE6D4F-EF91-4116-B145-2CB62695716B}">
      <dgm:prSet/>
      <dgm:spPr/>
      <dgm:t>
        <a:bodyPr/>
        <a:lstStyle/>
        <a:p>
          <a:endParaRPr lang="en-US"/>
        </a:p>
      </dgm:t>
    </dgm:pt>
    <dgm:pt modelId="{F8808BAE-82DA-4936-A854-FC334D2D3A34}">
      <dgm:prSet/>
      <dgm:spPr/>
      <dgm:t>
        <a:bodyPr/>
        <a:lstStyle/>
        <a:p>
          <a:r>
            <a:rPr lang="it-IT" b="1" dirty="0" smtClean="0"/>
            <a:t>International law </a:t>
          </a:r>
        </a:p>
      </dgm:t>
    </dgm:pt>
    <dgm:pt modelId="{C055D9EB-839F-447B-89B9-E7200D670048}" type="parTrans" cxnId="{9C379D87-51ED-49F7-BFFA-7D4DC9D27C32}">
      <dgm:prSet/>
      <dgm:spPr/>
      <dgm:t>
        <a:bodyPr/>
        <a:lstStyle/>
        <a:p>
          <a:endParaRPr lang="en-US"/>
        </a:p>
      </dgm:t>
    </dgm:pt>
    <dgm:pt modelId="{A9A14013-F643-4016-A244-3D33F503B792}" type="sibTrans" cxnId="{9C379D87-51ED-49F7-BFFA-7D4DC9D27C32}">
      <dgm:prSet/>
      <dgm:spPr/>
      <dgm:t>
        <a:bodyPr/>
        <a:lstStyle/>
        <a:p>
          <a:endParaRPr lang="en-US"/>
        </a:p>
      </dgm:t>
    </dgm:pt>
    <dgm:pt modelId="{EC3F1BBA-5BCB-4B88-B75C-2A6A693BFA22}" type="pres">
      <dgm:prSet presAssocID="{B701962A-821D-4F3A-BE7A-63450563B5A7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BABC26FF-569B-44E3-B261-C01A593C8E7B}" type="pres">
      <dgm:prSet presAssocID="{442CAD2B-6B45-4154-87DE-338055FF8BDF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6C0A8-2A45-48C4-BBF9-E24DE54B7666}" type="pres">
      <dgm:prSet presAssocID="{216C1A96-3C24-456F-A96A-385DE1E2FC31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11295-C7F6-490C-8677-88AC039B82FC}" type="pres">
      <dgm:prSet presAssocID="{14787CCB-6BBF-4228-AFA5-D9D3434A0DF9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85AD3-6B99-4F4E-929D-F7E669531FD8}" type="pres">
      <dgm:prSet presAssocID="{6AC3A602-8855-4B69-A44E-C05E5EFD19F9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A6B1F-AB42-4B67-9C15-F3F5681EB11C}" type="pres">
      <dgm:prSet presAssocID="{F8808BAE-82DA-4936-A854-FC334D2D3A34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DE6D4F-EF91-4116-B145-2CB62695716B}" srcId="{B701962A-821D-4F3A-BE7A-63450563B5A7}" destId="{6AC3A602-8855-4B69-A44E-C05E5EFD19F9}" srcOrd="3" destOrd="0" parTransId="{0E6E6A68-D0EE-4A7C-B336-B526316F5FD4}" sibTransId="{8D30A7EB-428E-4D48-BFAA-F7FEA02BDF7D}"/>
    <dgm:cxn modelId="{3CE29BC3-BC1E-4BAB-9565-28F2BAC5ECFB}" type="presOf" srcId="{442CAD2B-6B45-4154-87DE-338055FF8BDF}" destId="{BABC26FF-569B-44E3-B261-C01A593C8E7B}" srcOrd="0" destOrd="0" presId="urn:microsoft.com/office/officeart/2009/3/layout/IncreasingArrowsProcess"/>
    <dgm:cxn modelId="{230A3137-7930-4B1B-8988-A347B362C0BA}" srcId="{B701962A-821D-4F3A-BE7A-63450563B5A7}" destId="{216C1A96-3C24-456F-A96A-385DE1E2FC31}" srcOrd="1" destOrd="0" parTransId="{81C7F285-D51A-43BD-B89A-D2D13B84812C}" sibTransId="{C5602554-5443-4355-A489-CB40D2C3FD87}"/>
    <dgm:cxn modelId="{3895B28D-D2B0-4615-B02E-C6AA0B741C1E}" srcId="{B701962A-821D-4F3A-BE7A-63450563B5A7}" destId="{14787CCB-6BBF-4228-AFA5-D9D3434A0DF9}" srcOrd="2" destOrd="0" parTransId="{9B943CCB-3AAB-46C8-9684-80FCC912B8B1}" sibTransId="{7CF65935-7E47-40CF-A1EA-26810ADA35AD}"/>
    <dgm:cxn modelId="{0F9E9BA5-C29A-45CE-B83A-48E8AEE648EC}" type="presOf" srcId="{B701962A-821D-4F3A-BE7A-63450563B5A7}" destId="{EC3F1BBA-5BCB-4B88-B75C-2A6A693BFA22}" srcOrd="0" destOrd="0" presId="urn:microsoft.com/office/officeart/2009/3/layout/IncreasingArrowsProcess"/>
    <dgm:cxn modelId="{9C379D87-51ED-49F7-BFFA-7D4DC9D27C32}" srcId="{B701962A-821D-4F3A-BE7A-63450563B5A7}" destId="{F8808BAE-82DA-4936-A854-FC334D2D3A34}" srcOrd="4" destOrd="0" parTransId="{C055D9EB-839F-447B-89B9-E7200D670048}" sibTransId="{A9A14013-F643-4016-A244-3D33F503B792}"/>
    <dgm:cxn modelId="{1B3FB059-5F0C-4522-AF11-85690B601F6A}" type="presOf" srcId="{6AC3A602-8855-4B69-A44E-C05E5EFD19F9}" destId="{33285AD3-6B99-4F4E-929D-F7E669531FD8}" srcOrd="0" destOrd="0" presId="urn:microsoft.com/office/officeart/2009/3/layout/IncreasingArrowsProcess"/>
    <dgm:cxn modelId="{F5B230C0-491E-4F79-BE0E-09DC911564C3}" type="presOf" srcId="{216C1A96-3C24-456F-A96A-385DE1E2FC31}" destId="{F2F6C0A8-2A45-48C4-BBF9-E24DE54B7666}" srcOrd="0" destOrd="0" presId="urn:microsoft.com/office/officeart/2009/3/layout/IncreasingArrowsProcess"/>
    <dgm:cxn modelId="{16E63444-C797-4BBB-BBAF-B5535B2C9931}" srcId="{B701962A-821D-4F3A-BE7A-63450563B5A7}" destId="{442CAD2B-6B45-4154-87DE-338055FF8BDF}" srcOrd="0" destOrd="0" parTransId="{F1D482DE-9348-46A5-9819-ABE0D178B279}" sibTransId="{E0BB8957-62B9-46AE-AC32-C083E66DC338}"/>
    <dgm:cxn modelId="{EF1BFC24-4DD8-4D37-B5F3-D855896772F3}" type="presOf" srcId="{14787CCB-6BBF-4228-AFA5-D9D3434A0DF9}" destId="{A1211295-C7F6-490C-8677-88AC039B82FC}" srcOrd="0" destOrd="0" presId="urn:microsoft.com/office/officeart/2009/3/layout/IncreasingArrowsProcess"/>
    <dgm:cxn modelId="{898DF3C5-B163-426B-B116-34A6C7330232}" type="presOf" srcId="{F8808BAE-82DA-4936-A854-FC334D2D3A34}" destId="{119A6B1F-AB42-4B67-9C15-F3F5681EB11C}" srcOrd="0" destOrd="0" presId="urn:microsoft.com/office/officeart/2009/3/layout/IncreasingArrowsProcess"/>
    <dgm:cxn modelId="{4EFEBFF6-EF77-4F51-B49A-9D268C50175F}" type="presParOf" srcId="{EC3F1BBA-5BCB-4B88-B75C-2A6A693BFA22}" destId="{BABC26FF-569B-44E3-B261-C01A593C8E7B}" srcOrd="0" destOrd="0" presId="urn:microsoft.com/office/officeart/2009/3/layout/IncreasingArrowsProcess"/>
    <dgm:cxn modelId="{ECC2D8DC-78CF-449E-93CB-6DE41711EABD}" type="presParOf" srcId="{EC3F1BBA-5BCB-4B88-B75C-2A6A693BFA22}" destId="{F2F6C0A8-2A45-48C4-BBF9-E24DE54B7666}" srcOrd="1" destOrd="0" presId="urn:microsoft.com/office/officeart/2009/3/layout/IncreasingArrowsProcess"/>
    <dgm:cxn modelId="{40ABDC8B-4AD4-4F15-AB74-19E03294A1E6}" type="presParOf" srcId="{EC3F1BBA-5BCB-4B88-B75C-2A6A693BFA22}" destId="{A1211295-C7F6-490C-8677-88AC039B82FC}" srcOrd="2" destOrd="0" presId="urn:microsoft.com/office/officeart/2009/3/layout/IncreasingArrowsProcess"/>
    <dgm:cxn modelId="{363A7DBE-F5E1-49BD-81A8-62E9E2918C6A}" type="presParOf" srcId="{EC3F1BBA-5BCB-4B88-B75C-2A6A693BFA22}" destId="{33285AD3-6B99-4F4E-929D-F7E669531FD8}" srcOrd="3" destOrd="0" presId="urn:microsoft.com/office/officeart/2009/3/layout/IncreasingArrowsProcess"/>
    <dgm:cxn modelId="{3A346665-F39D-4FC4-90FC-0B5C26D8D2AA}" type="presParOf" srcId="{EC3F1BBA-5BCB-4B88-B75C-2A6A693BFA22}" destId="{119A6B1F-AB42-4B67-9C15-F3F5681EB11C}" srcOrd="4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C0F351-0E40-4549-A8ED-8CD4AB35929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44355B-5932-400A-829B-3CA2E78A9AE9}">
      <dgm:prSet/>
      <dgm:spPr/>
      <dgm:t>
        <a:bodyPr/>
        <a:lstStyle/>
        <a:p>
          <a:r>
            <a:rPr lang="it-IT" b="1" dirty="0" smtClean="0"/>
            <a:t>Ombudsperson</a:t>
          </a:r>
          <a:endParaRPr lang="en-US" dirty="0"/>
        </a:p>
      </dgm:t>
    </dgm:pt>
    <dgm:pt modelId="{4B38C74C-FABA-4CFC-B8E8-0516A935C139}" type="parTrans" cxnId="{5B8ED3EF-B7F7-4A3B-8B03-C3345FB759DE}">
      <dgm:prSet/>
      <dgm:spPr/>
      <dgm:t>
        <a:bodyPr/>
        <a:lstStyle/>
        <a:p>
          <a:endParaRPr lang="en-US"/>
        </a:p>
      </dgm:t>
    </dgm:pt>
    <dgm:pt modelId="{ADF1D5EB-CC10-489A-A8C7-433CE01E18B5}" type="sibTrans" cxnId="{5B8ED3EF-B7F7-4A3B-8B03-C3345FB759DE}">
      <dgm:prSet/>
      <dgm:spPr/>
      <dgm:t>
        <a:bodyPr/>
        <a:lstStyle/>
        <a:p>
          <a:endParaRPr lang="en-US"/>
        </a:p>
      </dgm:t>
    </dgm:pt>
    <dgm:pt modelId="{F19C6689-7AAA-409C-B0D5-8B1740778EB1}">
      <dgm:prSet/>
      <dgm:spPr/>
      <dgm:t>
        <a:bodyPr/>
        <a:lstStyle/>
        <a:p>
          <a:r>
            <a:rPr lang="it-IT" b="1" dirty="0" smtClean="0"/>
            <a:t>Human rights/victims’ rights commission</a:t>
          </a:r>
          <a:endParaRPr lang="en-GB" dirty="0"/>
        </a:p>
      </dgm:t>
    </dgm:pt>
    <dgm:pt modelId="{C888093E-79C7-4341-BF01-7904E1430768}" type="parTrans" cxnId="{414C6B44-D2DC-465F-95D7-9BC13B1498BC}">
      <dgm:prSet/>
      <dgm:spPr/>
      <dgm:t>
        <a:bodyPr/>
        <a:lstStyle/>
        <a:p>
          <a:endParaRPr lang="en-US"/>
        </a:p>
      </dgm:t>
    </dgm:pt>
    <dgm:pt modelId="{E87E235C-4F8F-4D9B-A68A-46D35C30FC63}" type="sibTrans" cxnId="{414C6B44-D2DC-465F-95D7-9BC13B1498BC}">
      <dgm:prSet/>
      <dgm:spPr/>
      <dgm:t>
        <a:bodyPr/>
        <a:lstStyle/>
        <a:p>
          <a:endParaRPr lang="en-US"/>
        </a:p>
      </dgm:t>
    </dgm:pt>
    <dgm:pt modelId="{DAE36068-74D8-432D-B271-B9F60F0D8E1B}">
      <dgm:prSet/>
      <dgm:spPr/>
      <dgm:t>
        <a:bodyPr/>
        <a:lstStyle/>
        <a:p>
          <a:r>
            <a:rPr lang="it-IT" b="1" dirty="0" smtClean="0"/>
            <a:t>Collective complaint</a:t>
          </a:r>
          <a:endParaRPr lang="en-GB" dirty="0"/>
        </a:p>
      </dgm:t>
    </dgm:pt>
    <dgm:pt modelId="{6C49A67A-81B8-44DE-9C20-DB6B424C2C70}" type="parTrans" cxnId="{909BEDC5-61AB-433A-9596-D6CE0E1FE9E6}">
      <dgm:prSet/>
      <dgm:spPr/>
      <dgm:t>
        <a:bodyPr/>
        <a:lstStyle/>
        <a:p>
          <a:endParaRPr lang="en-US"/>
        </a:p>
      </dgm:t>
    </dgm:pt>
    <dgm:pt modelId="{C4D11F9D-8A82-45E7-9143-C69A3FC4CF9B}" type="sibTrans" cxnId="{909BEDC5-61AB-433A-9596-D6CE0E1FE9E6}">
      <dgm:prSet/>
      <dgm:spPr/>
      <dgm:t>
        <a:bodyPr/>
        <a:lstStyle/>
        <a:p>
          <a:endParaRPr lang="en-US"/>
        </a:p>
      </dgm:t>
    </dgm:pt>
    <dgm:pt modelId="{FD7FC6C5-3A52-44DD-9A84-09E8A3FAEEF0}">
      <dgm:prSet/>
      <dgm:spPr/>
      <dgm:t>
        <a:bodyPr/>
        <a:lstStyle/>
        <a:p>
          <a:r>
            <a:rPr lang="en-GB" b="1" dirty="0" smtClean="0"/>
            <a:t>Third party</a:t>
          </a:r>
          <a:endParaRPr lang="en-GB" b="1" dirty="0"/>
        </a:p>
      </dgm:t>
    </dgm:pt>
    <dgm:pt modelId="{BCBC62F7-12E4-4CCC-93EB-9C774061DCC7}" type="parTrans" cxnId="{ADD24C00-7268-4001-AC5E-4FC186047C05}">
      <dgm:prSet/>
      <dgm:spPr/>
      <dgm:t>
        <a:bodyPr/>
        <a:lstStyle/>
        <a:p>
          <a:endParaRPr lang="en-US"/>
        </a:p>
      </dgm:t>
    </dgm:pt>
    <dgm:pt modelId="{F2CE2CC9-8A98-42CB-8185-45AD2B067B80}" type="sibTrans" cxnId="{ADD24C00-7268-4001-AC5E-4FC186047C05}">
      <dgm:prSet/>
      <dgm:spPr/>
      <dgm:t>
        <a:bodyPr/>
        <a:lstStyle/>
        <a:p>
          <a:endParaRPr lang="en-US"/>
        </a:p>
      </dgm:t>
    </dgm:pt>
    <dgm:pt modelId="{369C1527-B741-47E1-B0A9-92326AD3B99D}" type="pres">
      <dgm:prSet presAssocID="{84C0F351-0E40-4549-A8ED-8CD4AB35929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A3AA406-3658-48CD-95DE-D0E253C286AF}" type="pres">
      <dgm:prSet presAssocID="{C844355B-5932-400A-829B-3CA2E78A9AE9}" presName="parentText1" presStyleLbl="node1" presStyleIdx="0" presStyleCnt="4" custLinFactNeighborX="1138" custLinFactNeighborY="173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76E06-8459-4DBD-90D4-B8250B828F28}" type="pres">
      <dgm:prSet presAssocID="{F19C6689-7AAA-409C-B0D5-8B1740778EB1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CBCEB-EB50-4651-86A8-4087B1ADBD8B}" type="pres">
      <dgm:prSet presAssocID="{DAE36068-74D8-432D-B271-B9F60F0D8E1B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DF45C-F29A-4E33-BCD2-50F4EE245AF8}" type="pres">
      <dgm:prSet presAssocID="{FD7FC6C5-3A52-44DD-9A84-09E8A3FAEEF0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8ED3EF-B7F7-4A3B-8B03-C3345FB759DE}" srcId="{84C0F351-0E40-4549-A8ED-8CD4AB35929E}" destId="{C844355B-5932-400A-829B-3CA2E78A9AE9}" srcOrd="0" destOrd="0" parTransId="{4B38C74C-FABA-4CFC-B8E8-0516A935C139}" sibTransId="{ADF1D5EB-CC10-489A-A8C7-433CE01E18B5}"/>
    <dgm:cxn modelId="{ACCAD3DF-ADC2-4740-AAD4-1D0477A7BEF7}" type="presOf" srcId="{C844355B-5932-400A-829B-3CA2E78A9AE9}" destId="{9A3AA406-3658-48CD-95DE-D0E253C286AF}" srcOrd="0" destOrd="0" presId="urn:microsoft.com/office/officeart/2009/3/layout/IncreasingArrowsProcess"/>
    <dgm:cxn modelId="{ADD24C00-7268-4001-AC5E-4FC186047C05}" srcId="{84C0F351-0E40-4549-A8ED-8CD4AB35929E}" destId="{FD7FC6C5-3A52-44DD-9A84-09E8A3FAEEF0}" srcOrd="3" destOrd="0" parTransId="{BCBC62F7-12E4-4CCC-93EB-9C774061DCC7}" sibTransId="{F2CE2CC9-8A98-42CB-8185-45AD2B067B80}"/>
    <dgm:cxn modelId="{414C6B44-D2DC-465F-95D7-9BC13B1498BC}" srcId="{84C0F351-0E40-4549-A8ED-8CD4AB35929E}" destId="{F19C6689-7AAA-409C-B0D5-8B1740778EB1}" srcOrd="1" destOrd="0" parTransId="{C888093E-79C7-4341-BF01-7904E1430768}" sibTransId="{E87E235C-4F8F-4D9B-A68A-46D35C30FC63}"/>
    <dgm:cxn modelId="{FFE653D8-9A1A-4D21-9DCB-FDB8CEC6952B}" type="presOf" srcId="{FD7FC6C5-3A52-44DD-9A84-09E8A3FAEEF0}" destId="{A4EDF45C-F29A-4E33-BCD2-50F4EE245AF8}" srcOrd="0" destOrd="0" presId="urn:microsoft.com/office/officeart/2009/3/layout/IncreasingArrowsProcess"/>
    <dgm:cxn modelId="{0CEB2C92-6DF8-4668-9CE1-446023A87EBF}" type="presOf" srcId="{84C0F351-0E40-4549-A8ED-8CD4AB35929E}" destId="{369C1527-B741-47E1-B0A9-92326AD3B99D}" srcOrd="0" destOrd="0" presId="urn:microsoft.com/office/officeart/2009/3/layout/IncreasingArrowsProcess"/>
    <dgm:cxn modelId="{A74469C5-75A5-4C73-873F-DCF850AE2E9B}" type="presOf" srcId="{F19C6689-7AAA-409C-B0D5-8B1740778EB1}" destId="{5A276E06-8459-4DBD-90D4-B8250B828F28}" srcOrd="0" destOrd="0" presId="urn:microsoft.com/office/officeart/2009/3/layout/IncreasingArrowsProcess"/>
    <dgm:cxn modelId="{6F1C1AD6-1C35-4E0B-B3D5-B1D249FB2D0E}" type="presOf" srcId="{DAE36068-74D8-432D-B271-B9F60F0D8E1B}" destId="{C8ACBCEB-EB50-4651-86A8-4087B1ADBD8B}" srcOrd="0" destOrd="0" presId="urn:microsoft.com/office/officeart/2009/3/layout/IncreasingArrowsProcess"/>
    <dgm:cxn modelId="{909BEDC5-61AB-433A-9596-D6CE0E1FE9E6}" srcId="{84C0F351-0E40-4549-A8ED-8CD4AB35929E}" destId="{DAE36068-74D8-432D-B271-B9F60F0D8E1B}" srcOrd="2" destOrd="0" parTransId="{6C49A67A-81B8-44DE-9C20-DB6B424C2C70}" sibTransId="{C4D11F9D-8A82-45E7-9143-C69A3FC4CF9B}"/>
    <dgm:cxn modelId="{BB6DB884-4467-4318-947F-06D8F23075A5}" type="presParOf" srcId="{369C1527-B741-47E1-B0A9-92326AD3B99D}" destId="{9A3AA406-3658-48CD-95DE-D0E253C286AF}" srcOrd="0" destOrd="0" presId="urn:microsoft.com/office/officeart/2009/3/layout/IncreasingArrowsProcess"/>
    <dgm:cxn modelId="{20FC2950-F42B-4BC5-8CE4-C7D6CEF5B13A}" type="presParOf" srcId="{369C1527-B741-47E1-B0A9-92326AD3B99D}" destId="{5A276E06-8459-4DBD-90D4-B8250B828F28}" srcOrd="1" destOrd="0" presId="urn:microsoft.com/office/officeart/2009/3/layout/IncreasingArrowsProcess"/>
    <dgm:cxn modelId="{3BBB2799-8676-4237-A7E2-08F38CD48280}" type="presParOf" srcId="{369C1527-B741-47E1-B0A9-92326AD3B99D}" destId="{C8ACBCEB-EB50-4651-86A8-4087B1ADBD8B}" srcOrd="2" destOrd="0" presId="urn:microsoft.com/office/officeart/2009/3/layout/IncreasingArrowsProcess"/>
    <dgm:cxn modelId="{3A3E90BE-386D-4902-8DC6-7B0D3778610C}" type="presParOf" srcId="{369C1527-B741-47E1-B0A9-92326AD3B99D}" destId="{A4EDF45C-F29A-4E33-BCD2-50F4EE245AF8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90FCCB-3ED5-4B89-ADB6-B2968545B7A9}" type="doc">
      <dgm:prSet loTypeId="urn:microsoft.com/office/officeart/2005/8/layout/gear1" loCatId="process" qsTypeId="urn:microsoft.com/office/officeart/2005/8/quickstyle/simple1" qsCatId="simple" csTypeId="urn:microsoft.com/office/officeart/2005/8/colors/colorful3" csCatId="colorful" phldr="1"/>
      <dgm:spPr/>
    </dgm:pt>
    <dgm:pt modelId="{A7BC3704-8AA4-4BD4-BD2F-84FA3280819B}">
      <dgm:prSet phldrT="[Text]" custT="1"/>
      <dgm:spPr/>
      <dgm:t>
        <a:bodyPr/>
        <a:lstStyle/>
        <a:p>
          <a:r>
            <a:rPr lang="en-US" sz="2800" dirty="0" smtClean="0"/>
            <a:t>Victim</a:t>
          </a:r>
          <a:r>
            <a:rPr lang="en-US" sz="1200" dirty="0" smtClean="0"/>
            <a:t> </a:t>
          </a:r>
          <a:endParaRPr lang="en-US" sz="1200" dirty="0"/>
        </a:p>
      </dgm:t>
    </dgm:pt>
    <dgm:pt modelId="{1B448541-5377-46DE-9DFF-7951CC1EA759}" type="parTrans" cxnId="{800A0062-223F-4004-9BE1-8F5620CB397F}">
      <dgm:prSet/>
      <dgm:spPr/>
      <dgm:t>
        <a:bodyPr/>
        <a:lstStyle/>
        <a:p>
          <a:endParaRPr lang="en-US"/>
        </a:p>
      </dgm:t>
    </dgm:pt>
    <dgm:pt modelId="{50AD9A57-975C-43E1-9528-EBD4A439E0E5}" type="sibTrans" cxnId="{800A0062-223F-4004-9BE1-8F5620CB397F}">
      <dgm:prSet/>
      <dgm:spPr/>
      <dgm:t>
        <a:bodyPr/>
        <a:lstStyle/>
        <a:p>
          <a:endParaRPr lang="en-US"/>
        </a:p>
      </dgm:t>
    </dgm:pt>
    <dgm:pt modelId="{58296970-36D8-4CDD-923A-21B34555643F}">
      <dgm:prSet phldrT="[Text]" custT="1"/>
      <dgm:spPr/>
      <dgm:t>
        <a:bodyPr/>
        <a:lstStyle/>
        <a:p>
          <a:r>
            <a:rPr lang="en-US" sz="1800" dirty="0" smtClean="0"/>
            <a:t>Specialist </a:t>
          </a:r>
          <a:r>
            <a:rPr lang="en-US" sz="1800" dirty="0" err="1" smtClean="0"/>
            <a:t>organisations</a:t>
          </a:r>
          <a:endParaRPr lang="en-US" sz="1800" dirty="0"/>
        </a:p>
      </dgm:t>
    </dgm:pt>
    <dgm:pt modelId="{99807B9F-4606-4D30-BD25-38FE2E096AC5}" type="parTrans" cxnId="{A3595A52-83BD-424A-A92E-44F8C2A1DEF6}">
      <dgm:prSet/>
      <dgm:spPr/>
      <dgm:t>
        <a:bodyPr/>
        <a:lstStyle/>
        <a:p>
          <a:endParaRPr lang="en-US"/>
        </a:p>
      </dgm:t>
    </dgm:pt>
    <dgm:pt modelId="{17FBB30F-9C3A-45F3-A648-E318C0116A93}" type="sibTrans" cxnId="{A3595A52-83BD-424A-A92E-44F8C2A1DEF6}">
      <dgm:prSet/>
      <dgm:spPr/>
      <dgm:t>
        <a:bodyPr/>
        <a:lstStyle/>
        <a:p>
          <a:endParaRPr lang="en-US"/>
        </a:p>
      </dgm:t>
    </dgm:pt>
    <dgm:pt modelId="{0F4EDEEF-D5E9-4948-B7C8-18FF55478284}">
      <dgm:prSet phldrT="[Text]" custT="1"/>
      <dgm:spPr/>
      <dgm:t>
        <a:bodyPr/>
        <a:lstStyle/>
        <a:p>
          <a:r>
            <a:rPr lang="en-US" sz="2400" i="1" dirty="0" smtClean="0"/>
            <a:t>Pro bono </a:t>
          </a:r>
          <a:r>
            <a:rPr lang="en-US" sz="2400" dirty="0" smtClean="0"/>
            <a:t>lawyers</a:t>
          </a:r>
          <a:endParaRPr lang="en-US" sz="2400" dirty="0"/>
        </a:p>
      </dgm:t>
    </dgm:pt>
    <dgm:pt modelId="{930EA5A0-988D-4E89-B9AB-36AAB572537D}" type="parTrans" cxnId="{140332DE-8FE1-4343-A050-E68FEA65215F}">
      <dgm:prSet/>
      <dgm:spPr/>
      <dgm:t>
        <a:bodyPr/>
        <a:lstStyle/>
        <a:p>
          <a:endParaRPr lang="en-US"/>
        </a:p>
      </dgm:t>
    </dgm:pt>
    <dgm:pt modelId="{F095F11D-2CDE-4C66-AEAF-F45A98D057E6}" type="sibTrans" cxnId="{140332DE-8FE1-4343-A050-E68FEA65215F}">
      <dgm:prSet/>
      <dgm:spPr/>
      <dgm:t>
        <a:bodyPr/>
        <a:lstStyle/>
        <a:p>
          <a:endParaRPr lang="en-US"/>
        </a:p>
      </dgm:t>
    </dgm:pt>
    <dgm:pt modelId="{CD329F29-9A87-4183-B95C-687C14B35262}" type="pres">
      <dgm:prSet presAssocID="{FC90FCCB-3ED5-4B89-ADB6-B2968545B7A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CAF1A22-C88A-47CD-A720-F7AD4B11C71F}" type="pres">
      <dgm:prSet presAssocID="{A7BC3704-8AA4-4BD4-BD2F-84FA3280819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80138-8705-41E0-AA31-7938D16F3ACD}" type="pres">
      <dgm:prSet presAssocID="{A7BC3704-8AA4-4BD4-BD2F-84FA3280819B}" presName="gear1srcNode" presStyleLbl="node1" presStyleIdx="0" presStyleCnt="3"/>
      <dgm:spPr/>
      <dgm:t>
        <a:bodyPr/>
        <a:lstStyle/>
        <a:p>
          <a:endParaRPr lang="en-US"/>
        </a:p>
      </dgm:t>
    </dgm:pt>
    <dgm:pt modelId="{93EDC2A7-B68B-48B0-8FD5-EDCECC0477A9}" type="pres">
      <dgm:prSet presAssocID="{A7BC3704-8AA4-4BD4-BD2F-84FA3280819B}" presName="gear1dstNode" presStyleLbl="node1" presStyleIdx="0" presStyleCnt="3"/>
      <dgm:spPr/>
      <dgm:t>
        <a:bodyPr/>
        <a:lstStyle/>
        <a:p>
          <a:endParaRPr lang="en-US"/>
        </a:p>
      </dgm:t>
    </dgm:pt>
    <dgm:pt modelId="{24EC521C-059E-4681-AD1B-511B14918A6E}" type="pres">
      <dgm:prSet presAssocID="{58296970-36D8-4CDD-923A-21B34555643F}" presName="gear2" presStyleLbl="node1" presStyleIdx="1" presStyleCnt="3" custScaleX="140670" custScaleY="140959" custLinFactNeighborX="-13119" custLinFactNeighborY="83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5E0C2B-2FCF-4319-B0DC-35BC65D5A462}" type="pres">
      <dgm:prSet presAssocID="{58296970-36D8-4CDD-923A-21B34555643F}" presName="gear2srcNode" presStyleLbl="node1" presStyleIdx="1" presStyleCnt="3"/>
      <dgm:spPr/>
      <dgm:t>
        <a:bodyPr/>
        <a:lstStyle/>
        <a:p>
          <a:endParaRPr lang="en-US"/>
        </a:p>
      </dgm:t>
    </dgm:pt>
    <dgm:pt modelId="{5A248509-F891-424D-8FA9-4669BF0FB166}" type="pres">
      <dgm:prSet presAssocID="{58296970-36D8-4CDD-923A-21B34555643F}" presName="gear2dstNode" presStyleLbl="node1" presStyleIdx="1" presStyleCnt="3"/>
      <dgm:spPr/>
      <dgm:t>
        <a:bodyPr/>
        <a:lstStyle/>
        <a:p>
          <a:endParaRPr lang="en-US"/>
        </a:p>
      </dgm:t>
    </dgm:pt>
    <dgm:pt modelId="{EE86B7AF-DE4B-42BC-AF47-CCCBA235E52A}" type="pres">
      <dgm:prSet presAssocID="{0F4EDEEF-D5E9-4948-B7C8-18FF55478284}" presName="gear3" presStyleLbl="node1" presStyleIdx="2" presStyleCnt="3" custScaleX="133824" custScaleY="126956"/>
      <dgm:spPr/>
      <dgm:t>
        <a:bodyPr/>
        <a:lstStyle/>
        <a:p>
          <a:endParaRPr lang="en-US"/>
        </a:p>
      </dgm:t>
    </dgm:pt>
    <dgm:pt modelId="{ECBC34F7-0EED-4F0B-8F3E-19C41F955099}" type="pres">
      <dgm:prSet presAssocID="{0F4EDEEF-D5E9-4948-B7C8-18FF5547828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AF3FE-BCB6-4826-AFB8-8ACCBEF0B823}" type="pres">
      <dgm:prSet presAssocID="{0F4EDEEF-D5E9-4948-B7C8-18FF55478284}" presName="gear3srcNode" presStyleLbl="node1" presStyleIdx="2" presStyleCnt="3"/>
      <dgm:spPr/>
      <dgm:t>
        <a:bodyPr/>
        <a:lstStyle/>
        <a:p>
          <a:endParaRPr lang="en-US"/>
        </a:p>
      </dgm:t>
    </dgm:pt>
    <dgm:pt modelId="{38B7B7AD-A08D-4453-B51F-132B29219480}" type="pres">
      <dgm:prSet presAssocID="{0F4EDEEF-D5E9-4948-B7C8-18FF55478284}" presName="gear3dstNode" presStyleLbl="node1" presStyleIdx="2" presStyleCnt="3"/>
      <dgm:spPr/>
      <dgm:t>
        <a:bodyPr/>
        <a:lstStyle/>
        <a:p>
          <a:endParaRPr lang="en-US"/>
        </a:p>
      </dgm:t>
    </dgm:pt>
    <dgm:pt modelId="{657CE57E-4493-46AE-81D2-61E118BF1A8A}" type="pres">
      <dgm:prSet presAssocID="{50AD9A57-975C-43E1-9528-EBD4A439E0E5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99D2D4F1-0999-40E1-98BE-59A0A23CA36D}" type="pres">
      <dgm:prSet presAssocID="{17FBB30F-9C3A-45F3-A648-E318C0116A93}" presName="connector2" presStyleLbl="sibTrans2D1" presStyleIdx="1" presStyleCnt="3" custLinFactNeighborX="-22626" custLinFactNeighborY="-2176"/>
      <dgm:spPr/>
      <dgm:t>
        <a:bodyPr/>
        <a:lstStyle/>
        <a:p>
          <a:endParaRPr lang="en-US"/>
        </a:p>
      </dgm:t>
    </dgm:pt>
    <dgm:pt modelId="{2A164501-4FEB-4AD8-8AB0-2CE31D49E807}" type="pres">
      <dgm:prSet presAssocID="{F095F11D-2CDE-4C66-AEAF-F45A98D057E6}" presName="connector3" presStyleLbl="sibTrans2D1" presStyleIdx="2" presStyleCnt="3" custLinFactNeighborX="2564" custLinFactNeighborY="-15238"/>
      <dgm:spPr/>
      <dgm:t>
        <a:bodyPr/>
        <a:lstStyle/>
        <a:p>
          <a:endParaRPr lang="en-US"/>
        </a:p>
      </dgm:t>
    </dgm:pt>
  </dgm:ptLst>
  <dgm:cxnLst>
    <dgm:cxn modelId="{07134A5A-B416-481E-86B1-FCF1788EA2EF}" type="presOf" srcId="{58296970-36D8-4CDD-923A-21B34555643F}" destId="{3C5E0C2B-2FCF-4319-B0DC-35BC65D5A462}" srcOrd="1" destOrd="0" presId="urn:microsoft.com/office/officeart/2005/8/layout/gear1"/>
    <dgm:cxn modelId="{F90DD78C-0C43-4A84-AC85-DA89575D2315}" type="presOf" srcId="{0F4EDEEF-D5E9-4948-B7C8-18FF55478284}" destId="{EE86B7AF-DE4B-42BC-AF47-CCCBA235E52A}" srcOrd="0" destOrd="0" presId="urn:microsoft.com/office/officeart/2005/8/layout/gear1"/>
    <dgm:cxn modelId="{6D9DA211-80D3-4FFC-B7FC-579C2043E47F}" type="presOf" srcId="{F095F11D-2CDE-4C66-AEAF-F45A98D057E6}" destId="{2A164501-4FEB-4AD8-8AB0-2CE31D49E807}" srcOrd="0" destOrd="0" presId="urn:microsoft.com/office/officeart/2005/8/layout/gear1"/>
    <dgm:cxn modelId="{8AE2F409-EDD3-483A-B074-F67939F371BC}" type="presOf" srcId="{FC90FCCB-3ED5-4B89-ADB6-B2968545B7A9}" destId="{CD329F29-9A87-4183-B95C-687C14B35262}" srcOrd="0" destOrd="0" presId="urn:microsoft.com/office/officeart/2005/8/layout/gear1"/>
    <dgm:cxn modelId="{667BDD01-26BF-41EB-BE86-48978A610B94}" type="presOf" srcId="{58296970-36D8-4CDD-923A-21B34555643F}" destId="{5A248509-F891-424D-8FA9-4669BF0FB166}" srcOrd="2" destOrd="0" presId="urn:microsoft.com/office/officeart/2005/8/layout/gear1"/>
    <dgm:cxn modelId="{DD7ADD0E-5D44-4157-B83F-F0A12861B48E}" type="presOf" srcId="{A7BC3704-8AA4-4BD4-BD2F-84FA3280819B}" destId="{0CAF1A22-C88A-47CD-A720-F7AD4B11C71F}" srcOrd="0" destOrd="0" presId="urn:microsoft.com/office/officeart/2005/8/layout/gear1"/>
    <dgm:cxn modelId="{8B4F55FB-2707-423B-AB5D-2AFE1E7AC16C}" type="presOf" srcId="{0F4EDEEF-D5E9-4948-B7C8-18FF55478284}" destId="{ECBC34F7-0EED-4F0B-8F3E-19C41F955099}" srcOrd="1" destOrd="0" presId="urn:microsoft.com/office/officeart/2005/8/layout/gear1"/>
    <dgm:cxn modelId="{800A0062-223F-4004-9BE1-8F5620CB397F}" srcId="{FC90FCCB-3ED5-4B89-ADB6-B2968545B7A9}" destId="{A7BC3704-8AA4-4BD4-BD2F-84FA3280819B}" srcOrd="0" destOrd="0" parTransId="{1B448541-5377-46DE-9DFF-7951CC1EA759}" sibTransId="{50AD9A57-975C-43E1-9528-EBD4A439E0E5}"/>
    <dgm:cxn modelId="{140332DE-8FE1-4343-A050-E68FEA65215F}" srcId="{FC90FCCB-3ED5-4B89-ADB6-B2968545B7A9}" destId="{0F4EDEEF-D5E9-4948-B7C8-18FF55478284}" srcOrd="2" destOrd="0" parTransId="{930EA5A0-988D-4E89-B9AB-36AAB572537D}" sibTransId="{F095F11D-2CDE-4C66-AEAF-F45A98D057E6}"/>
    <dgm:cxn modelId="{F8B35023-11F4-4F6D-9873-4B019B4CE135}" type="presOf" srcId="{0F4EDEEF-D5E9-4948-B7C8-18FF55478284}" destId="{38B7B7AD-A08D-4453-B51F-132B29219480}" srcOrd="3" destOrd="0" presId="urn:microsoft.com/office/officeart/2005/8/layout/gear1"/>
    <dgm:cxn modelId="{7F1B48DA-39D4-4F46-82A9-947E7B88AB70}" type="presOf" srcId="{0F4EDEEF-D5E9-4948-B7C8-18FF55478284}" destId="{2BDAF3FE-BCB6-4826-AFB8-8ACCBEF0B823}" srcOrd="2" destOrd="0" presId="urn:microsoft.com/office/officeart/2005/8/layout/gear1"/>
    <dgm:cxn modelId="{60D0EAAF-BCD6-4519-B4C2-78456F227844}" type="presOf" srcId="{50AD9A57-975C-43E1-9528-EBD4A439E0E5}" destId="{657CE57E-4493-46AE-81D2-61E118BF1A8A}" srcOrd="0" destOrd="0" presId="urn:microsoft.com/office/officeart/2005/8/layout/gear1"/>
    <dgm:cxn modelId="{A3595A52-83BD-424A-A92E-44F8C2A1DEF6}" srcId="{FC90FCCB-3ED5-4B89-ADB6-B2968545B7A9}" destId="{58296970-36D8-4CDD-923A-21B34555643F}" srcOrd="1" destOrd="0" parTransId="{99807B9F-4606-4D30-BD25-38FE2E096AC5}" sibTransId="{17FBB30F-9C3A-45F3-A648-E318C0116A93}"/>
    <dgm:cxn modelId="{51351A58-6D09-41B4-9D60-AB984C7D8611}" type="presOf" srcId="{17FBB30F-9C3A-45F3-A648-E318C0116A93}" destId="{99D2D4F1-0999-40E1-98BE-59A0A23CA36D}" srcOrd="0" destOrd="0" presId="urn:microsoft.com/office/officeart/2005/8/layout/gear1"/>
    <dgm:cxn modelId="{E0611944-56A8-4F79-A03F-47D7B3BBA303}" type="presOf" srcId="{A7BC3704-8AA4-4BD4-BD2F-84FA3280819B}" destId="{3F680138-8705-41E0-AA31-7938D16F3ACD}" srcOrd="1" destOrd="0" presId="urn:microsoft.com/office/officeart/2005/8/layout/gear1"/>
    <dgm:cxn modelId="{16C7F97F-2390-4F14-9517-3F9475925E59}" type="presOf" srcId="{58296970-36D8-4CDD-923A-21B34555643F}" destId="{24EC521C-059E-4681-AD1B-511B14918A6E}" srcOrd="0" destOrd="0" presId="urn:microsoft.com/office/officeart/2005/8/layout/gear1"/>
    <dgm:cxn modelId="{C580605A-2969-47EC-83E4-A3A6F789705F}" type="presOf" srcId="{A7BC3704-8AA4-4BD4-BD2F-84FA3280819B}" destId="{93EDC2A7-B68B-48B0-8FD5-EDCECC0477A9}" srcOrd="2" destOrd="0" presId="urn:microsoft.com/office/officeart/2005/8/layout/gear1"/>
    <dgm:cxn modelId="{063C1A47-872E-4740-A1B6-F54D39B00003}" type="presParOf" srcId="{CD329F29-9A87-4183-B95C-687C14B35262}" destId="{0CAF1A22-C88A-47CD-A720-F7AD4B11C71F}" srcOrd="0" destOrd="0" presId="urn:microsoft.com/office/officeart/2005/8/layout/gear1"/>
    <dgm:cxn modelId="{21C60478-6AB4-4105-AA3E-8F6F704C2E9B}" type="presParOf" srcId="{CD329F29-9A87-4183-B95C-687C14B35262}" destId="{3F680138-8705-41E0-AA31-7938D16F3ACD}" srcOrd="1" destOrd="0" presId="urn:microsoft.com/office/officeart/2005/8/layout/gear1"/>
    <dgm:cxn modelId="{188A2993-26EE-4A7D-A542-5567C0F45982}" type="presParOf" srcId="{CD329F29-9A87-4183-B95C-687C14B35262}" destId="{93EDC2A7-B68B-48B0-8FD5-EDCECC0477A9}" srcOrd="2" destOrd="0" presId="urn:microsoft.com/office/officeart/2005/8/layout/gear1"/>
    <dgm:cxn modelId="{F473CC3F-3567-4A9F-A25E-8588BB644C8C}" type="presParOf" srcId="{CD329F29-9A87-4183-B95C-687C14B35262}" destId="{24EC521C-059E-4681-AD1B-511B14918A6E}" srcOrd="3" destOrd="0" presId="urn:microsoft.com/office/officeart/2005/8/layout/gear1"/>
    <dgm:cxn modelId="{12A6E425-3575-47F7-8203-13E4566459F5}" type="presParOf" srcId="{CD329F29-9A87-4183-B95C-687C14B35262}" destId="{3C5E0C2B-2FCF-4319-B0DC-35BC65D5A462}" srcOrd="4" destOrd="0" presId="urn:microsoft.com/office/officeart/2005/8/layout/gear1"/>
    <dgm:cxn modelId="{0C5AD653-B726-49E5-971E-309763A54E4B}" type="presParOf" srcId="{CD329F29-9A87-4183-B95C-687C14B35262}" destId="{5A248509-F891-424D-8FA9-4669BF0FB166}" srcOrd="5" destOrd="0" presId="urn:microsoft.com/office/officeart/2005/8/layout/gear1"/>
    <dgm:cxn modelId="{914931DA-2B49-4BD5-A99C-549EB9957307}" type="presParOf" srcId="{CD329F29-9A87-4183-B95C-687C14B35262}" destId="{EE86B7AF-DE4B-42BC-AF47-CCCBA235E52A}" srcOrd="6" destOrd="0" presId="urn:microsoft.com/office/officeart/2005/8/layout/gear1"/>
    <dgm:cxn modelId="{836C36B6-2A8B-4E20-9F1A-4A0AA69A4F54}" type="presParOf" srcId="{CD329F29-9A87-4183-B95C-687C14B35262}" destId="{ECBC34F7-0EED-4F0B-8F3E-19C41F955099}" srcOrd="7" destOrd="0" presId="urn:microsoft.com/office/officeart/2005/8/layout/gear1"/>
    <dgm:cxn modelId="{E587D781-4791-447B-939E-8559C3927A35}" type="presParOf" srcId="{CD329F29-9A87-4183-B95C-687C14B35262}" destId="{2BDAF3FE-BCB6-4826-AFB8-8ACCBEF0B823}" srcOrd="8" destOrd="0" presId="urn:microsoft.com/office/officeart/2005/8/layout/gear1"/>
    <dgm:cxn modelId="{0E4AF6BA-F2BA-4ECA-9762-1FD904B5067B}" type="presParOf" srcId="{CD329F29-9A87-4183-B95C-687C14B35262}" destId="{38B7B7AD-A08D-4453-B51F-132B29219480}" srcOrd="9" destOrd="0" presId="urn:microsoft.com/office/officeart/2005/8/layout/gear1"/>
    <dgm:cxn modelId="{98F41BE3-5AE6-43FB-AAA4-3C531D73BCA8}" type="presParOf" srcId="{CD329F29-9A87-4183-B95C-687C14B35262}" destId="{657CE57E-4493-46AE-81D2-61E118BF1A8A}" srcOrd="10" destOrd="0" presId="urn:microsoft.com/office/officeart/2005/8/layout/gear1"/>
    <dgm:cxn modelId="{CEDE439B-C7D5-4D6F-A1FE-0A853AF989C1}" type="presParOf" srcId="{CD329F29-9A87-4183-B95C-687C14B35262}" destId="{99D2D4F1-0999-40E1-98BE-59A0A23CA36D}" srcOrd="11" destOrd="0" presId="urn:microsoft.com/office/officeart/2005/8/layout/gear1"/>
    <dgm:cxn modelId="{9E52FBC5-1830-43C9-9980-3A2F06E3E4E0}" type="presParOf" srcId="{CD329F29-9A87-4183-B95C-687C14B35262}" destId="{2A164501-4FEB-4AD8-8AB0-2CE31D49E80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1853A-4844-4B42-9D08-CCD1E4C5B470}">
      <dsp:nvSpPr>
        <dsp:cNvPr id="0" name=""/>
        <dsp:cNvSpPr/>
      </dsp:nvSpPr>
      <dsp:spPr>
        <a:xfrm>
          <a:off x="1028416" y="0"/>
          <a:ext cx="4349143" cy="4349143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9C734-CADA-474E-8AF5-AC9009B496CD}">
      <dsp:nvSpPr>
        <dsp:cNvPr id="0" name=""/>
        <dsp:cNvSpPr/>
      </dsp:nvSpPr>
      <dsp:spPr>
        <a:xfrm>
          <a:off x="3202987" y="437250"/>
          <a:ext cx="2826942" cy="10295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Individual needs</a:t>
          </a:r>
        </a:p>
      </dsp:txBody>
      <dsp:txXfrm>
        <a:off x="3253244" y="487507"/>
        <a:ext cx="2726428" cy="929009"/>
      </dsp:txXfrm>
    </dsp:sp>
    <dsp:sp modelId="{E3426835-07B1-4049-B59F-E7B8933DCC32}">
      <dsp:nvSpPr>
        <dsp:cNvPr id="0" name=""/>
        <dsp:cNvSpPr/>
      </dsp:nvSpPr>
      <dsp:spPr>
        <a:xfrm>
          <a:off x="3202987" y="1595464"/>
          <a:ext cx="2826942" cy="10295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Group needs </a:t>
          </a:r>
          <a:r>
            <a:rPr lang="en-US" sz="1600" kern="1200" dirty="0" smtClean="0"/>
            <a:t>(domestic violence, terrorism, victims with disabilities, children etc.)</a:t>
          </a:r>
          <a:endParaRPr lang="en-US" sz="1600" kern="1200" dirty="0"/>
        </a:p>
      </dsp:txBody>
      <dsp:txXfrm>
        <a:off x="3253244" y="1645721"/>
        <a:ext cx="2726428" cy="929009"/>
      </dsp:txXfrm>
    </dsp:sp>
    <dsp:sp modelId="{5C79ACB2-DF01-439C-91E0-DCB8E4E7E27A}">
      <dsp:nvSpPr>
        <dsp:cNvPr id="0" name=""/>
        <dsp:cNvSpPr/>
      </dsp:nvSpPr>
      <dsp:spPr>
        <a:xfrm>
          <a:off x="3202987" y="2753678"/>
          <a:ext cx="2826942" cy="10295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Needs of all victims:</a:t>
          </a:r>
          <a:r>
            <a:rPr lang="en-GB" sz="1600" kern="1200" dirty="0" smtClean="0"/>
            <a:t> Protection </a:t>
          </a:r>
          <a:r>
            <a:rPr lang="en-GB" sz="1600" kern="1200" dirty="0" smtClean="0">
              <a:sym typeface="Symbol" panose="05050102010706020507" pitchFamily="18" charset="2"/>
            </a:rPr>
            <a:t> </a:t>
          </a:r>
          <a:r>
            <a:rPr lang="en-GB" sz="1600" kern="1200" dirty="0" smtClean="0"/>
            <a:t>Support </a:t>
          </a:r>
          <a:r>
            <a:rPr lang="en-GB" sz="1600" kern="1200" dirty="0" smtClean="0">
              <a:sym typeface="Symbol" panose="05050102010706020507" pitchFamily="18" charset="2"/>
            </a:rPr>
            <a:t> </a:t>
          </a:r>
          <a:r>
            <a:rPr lang="en-GB" sz="1600" kern="1200" dirty="0" smtClean="0"/>
            <a:t>Access to justice </a:t>
          </a:r>
          <a:r>
            <a:rPr lang="en-GB" sz="1600" kern="1200" dirty="0" smtClean="0">
              <a:sym typeface="Symbol" panose="05050102010706020507" pitchFamily="18" charset="2"/>
            </a:rPr>
            <a:t> </a:t>
          </a:r>
          <a:r>
            <a:rPr lang="en-GB" sz="1600" kern="1200" dirty="0" smtClean="0"/>
            <a:t>Compensation/Restoration</a:t>
          </a:r>
          <a:endParaRPr lang="en-US" sz="1600" kern="1200" dirty="0"/>
        </a:p>
      </dsp:txBody>
      <dsp:txXfrm>
        <a:off x="3253244" y="2803935"/>
        <a:ext cx="2726428" cy="929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C26FF-569B-44E3-B261-C01A593C8E7B}">
      <dsp:nvSpPr>
        <dsp:cNvPr id="0" name=""/>
        <dsp:cNvSpPr/>
      </dsp:nvSpPr>
      <dsp:spPr>
        <a:xfrm>
          <a:off x="0" y="682819"/>
          <a:ext cx="11059886" cy="1608512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255351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 smtClean="0"/>
            <a:t>National law</a:t>
          </a:r>
          <a:endParaRPr lang="en-US" sz="2300" kern="1200" dirty="0"/>
        </a:p>
      </dsp:txBody>
      <dsp:txXfrm>
        <a:off x="0" y="1084947"/>
        <a:ext cx="10657758" cy="804256"/>
      </dsp:txXfrm>
    </dsp:sp>
    <dsp:sp modelId="{F2F6C0A8-2A45-48C4-BBF9-E24DE54B7666}">
      <dsp:nvSpPr>
        <dsp:cNvPr id="0" name=""/>
        <dsp:cNvSpPr/>
      </dsp:nvSpPr>
      <dsp:spPr>
        <a:xfrm>
          <a:off x="2043866" y="1219240"/>
          <a:ext cx="9016019" cy="1608512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255351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 smtClean="0"/>
            <a:t>Bilateral agreement</a:t>
          </a:r>
        </a:p>
      </dsp:txBody>
      <dsp:txXfrm>
        <a:off x="2043866" y="1621368"/>
        <a:ext cx="8613891" cy="804256"/>
      </dsp:txXfrm>
    </dsp:sp>
    <dsp:sp modelId="{A1211295-C7F6-490C-8677-88AC039B82FC}">
      <dsp:nvSpPr>
        <dsp:cNvPr id="0" name=""/>
        <dsp:cNvSpPr/>
      </dsp:nvSpPr>
      <dsp:spPr>
        <a:xfrm>
          <a:off x="4087733" y="1755661"/>
          <a:ext cx="6972152" cy="1608512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255351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smtClean="0"/>
            <a:t>EU law</a:t>
          </a:r>
          <a:endParaRPr lang="it-IT" sz="2300" b="1" kern="1200" dirty="0" smtClean="0"/>
        </a:p>
      </dsp:txBody>
      <dsp:txXfrm>
        <a:off x="4087733" y="2157789"/>
        <a:ext cx="6570024" cy="804256"/>
      </dsp:txXfrm>
    </dsp:sp>
    <dsp:sp modelId="{33285AD3-6B99-4F4E-929D-F7E669531FD8}">
      <dsp:nvSpPr>
        <dsp:cNvPr id="0" name=""/>
        <dsp:cNvSpPr/>
      </dsp:nvSpPr>
      <dsp:spPr>
        <a:xfrm>
          <a:off x="6132706" y="2291707"/>
          <a:ext cx="4927179" cy="1608512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255351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smtClean="0"/>
            <a:t>European (human rights) law</a:t>
          </a:r>
          <a:endParaRPr lang="it-IT" sz="2300" b="1" kern="1200" dirty="0" smtClean="0"/>
        </a:p>
      </dsp:txBody>
      <dsp:txXfrm>
        <a:off x="6132706" y="2693835"/>
        <a:ext cx="4525051" cy="804256"/>
      </dsp:txXfrm>
    </dsp:sp>
    <dsp:sp modelId="{119A6B1F-AB42-4B67-9C15-F3F5681EB11C}">
      <dsp:nvSpPr>
        <dsp:cNvPr id="0" name=""/>
        <dsp:cNvSpPr/>
      </dsp:nvSpPr>
      <dsp:spPr>
        <a:xfrm>
          <a:off x="8176573" y="2828128"/>
          <a:ext cx="2883312" cy="1608512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255351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 smtClean="0"/>
            <a:t>International law </a:t>
          </a:r>
        </a:p>
      </dsp:txBody>
      <dsp:txXfrm>
        <a:off x="8176573" y="3230256"/>
        <a:ext cx="2481184" cy="8042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AA406-3658-48CD-95DE-D0E253C286AF}">
      <dsp:nvSpPr>
        <dsp:cNvPr id="0" name=""/>
        <dsp:cNvSpPr/>
      </dsp:nvSpPr>
      <dsp:spPr>
        <a:xfrm>
          <a:off x="606127" y="12971"/>
          <a:ext cx="5132343" cy="74721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1862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Ombudsperson</a:t>
          </a:r>
          <a:endParaRPr lang="en-US" sz="1400" kern="1200" dirty="0"/>
        </a:p>
      </dsp:txBody>
      <dsp:txXfrm>
        <a:off x="606127" y="199775"/>
        <a:ext cx="4945539" cy="373607"/>
      </dsp:txXfrm>
    </dsp:sp>
    <dsp:sp modelId="{5A276E06-8459-4DBD-90D4-B8250B828F28}">
      <dsp:nvSpPr>
        <dsp:cNvPr id="0" name=""/>
        <dsp:cNvSpPr/>
      </dsp:nvSpPr>
      <dsp:spPr>
        <a:xfrm>
          <a:off x="1730726" y="248922"/>
          <a:ext cx="3949338" cy="747215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1862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Human rights/victims’ rights commission</a:t>
          </a:r>
          <a:endParaRPr lang="en-GB" sz="1400" kern="1200" dirty="0"/>
        </a:p>
      </dsp:txBody>
      <dsp:txXfrm>
        <a:off x="1730726" y="435726"/>
        <a:ext cx="3762534" cy="373607"/>
      </dsp:txXfrm>
    </dsp:sp>
    <dsp:sp modelId="{C8ACBCEB-EB50-4651-86A8-4087B1ADBD8B}">
      <dsp:nvSpPr>
        <dsp:cNvPr id="0" name=""/>
        <dsp:cNvSpPr/>
      </dsp:nvSpPr>
      <dsp:spPr>
        <a:xfrm>
          <a:off x="2913732" y="497994"/>
          <a:ext cx="2766333" cy="747215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1862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Collective complaint</a:t>
          </a:r>
          <a:endParaRPr lang="en-GB" sz="1400" kern="1200" dirty="0"/>
        </a:p>
      </dsp:txBody>
      <dsp:txXfrm>
        <a:off x="2913732" y="684798"/>
        <a:ext cx="2579529" cy="373607"/>
      </dsp:txXfrm>
    </dsp:sp>
    <dsp:sp modelId="{A4EDF45C-F29A-4E33-BCD2-50F4EE245AF8}">
      <dsp:nvSpPr>
        <dsp:cNvPr id="0" name=""/>
        <dsp:cNvSpPr/>
      </dsp:nvSpPr>
      <dsp:spPr>
        <a:xfrm>
          <a:off x="4096737" y="746916"/>
          <a:ext cx="1583327" cy="747215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1862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Third party</a:t>
          </a:r>
          <a:endParaRPr lang="en-GB" sz="1400" b="1" kern="1200" dirty="0"/>
        </a:p>
      </dsp:txBody>
      <dsp:txXfrm>
        <a:off x="4096737" y="933720"/>
        <a:ext cx="1396523" cy="3736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F1A22-C88A-47CD-A720-F7AD4B11C71F}">
      <dsp:nvSpPr>
        <dsp:cNvPr id="0" name=""/>
        <dsp:cNvSpPr/>
      </dsp:nvSpPr>
      <dsp:spPr>
        <a:xfrm>
          <a:off x="5247452" y="2226645"/>
          <a:ext cx="2538949" cy="2538949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Victim</a:t>
          </a:r>
          <a:r>
            <a:rPr lang="en-US" sz="1200" kern="1200" dirty="0" smtClean="0"/>
            <a:t> </a:t>
          </a:r>
          <a:endParaRPr lang="en-US" sz="1200" kern="1200" dirty="0"/>
        </a:p>
      </dsp:txBody>
      <dsp:txXfrm>
        <a:off x="5757894" y="2821382"/>
        <a:ext cx="1518065" cy="1305072"/>
      </dsp:txXfrm>
    </dsp:sp>
    <dsp:sp modelId="{24EC521C-059E-4681-AD1B-511B14918A6E}">
      <dsp:nvSpPr>
        <dsp:cNvPr id="0" name=""/>
        <dsp:cNvSpPr/>
      </dsp:nvSpPr>
      <dsp:spPr>
        <a:xfrm>
          <a:off x="3152514" y="1402484"/>
          <a:ext cx="2597483" cy="2602820"/>
        </a:xfrm>
        <a:prstGeom prst="gear6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Specialist </a:t>
          </a:r>
          <a:r>
            <a:rPr lang="en-US" sz="1800" kern="1200" dirty="0" err="1" smtClean="0"/>
            <a:t>organisations</a:t>
          </a:r>
          <a:endParaRPr lang="en-US" sz="1800" kern="1200" dirty="0"/>
        </a:p>
      </dsp:txBody>
      <dsp:txXfrm>
        <a:off x="3806438" y="2061148"/>
        <a:ext cx="1289635" cy="1285492"/>
      </dsp:txXfrm>
    </dsp:sp>
    <dsp:sp modelId="{EE86B7AF-DE4B-42BC-AF47-CCCBA235E52A}">
      <dsp:nvSpPr>
        <dsp:cNvPr id="0" name=""/>
        <dsp:cNvSpPr/>
      </dsp:nvSpPr>
      <dsp:spPr>
        <a:xfrm rot="20700000">
          <a:off x="4475766" y="131524"/>
          <a:ext cx="2466626" cy="2251409"/>
        </a:xfrm>
        <a:prstGeom prst="gear6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1" kern="1200" dirty="0" smtClean="0"/>
            <a:t>Pro bono </a:t>
          </a:r>
          <a:r>
            <a:rPr lang="en-US" sz="2400" kern="1200" dirty="0" smtClean="0"/>
            <a:t>lawyers</a:t>
          </a:r>
          <a:endParaRPr lang="en-US" sz="2400" kern="1200" dirty="0"/>
        </a:p>
      </dsp:txBody>
      <dsp:txXfrm rot="-20700000">
        <a:off x="5029535" y="612558"/>
        <a:ext cx="1359089" cy="1289339"/>
      </dsp:txXfrm>
    </dsp:sp>
    <dsp:sp modelId="{657CE57E-4493-46AE-81D2-61E118BF1A8A}">
      <dsp:nvSpPr>
        <dsp:cNvPr id="0" name=""/>
        <dsp:cNvSpPr/>
      </dsp:nvSpPr>
      <dsp:spPr>
        <a:xfrm>
          <a:off x="5056881" y="1840870"/>
          <a:ext cx="3249855" cy="3249855"/>
        </a:xfrm>
        <a:prstGeom prst="circularArrow">
          <a:avLst>
            <a:gd name="adj1" fmla="val 4688"/>
            <a:gd name="adj2" fmla="val 299029"/>
            <a:gd name="adj3" fmla="val 2525407"/>
            <a:gd name="adj4" fmla="val 15841511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2D4F1-0999-40E1-98BE-59A0A23CA36D}">
      <dsp:nvSpPr>
        <dsp:cNvPr id="0" name=""/>
        <dsp:cNvSpPr/>
      </dsp:nvSpPr>
      <dsp:spPr>
        <a:xfrm>
          <a:off x="2908982" y="1164776"/>
          <a:ext cx="2361223" cy="236122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64501-4FEB-4AD8-8AB0-2CE31D49E807}">
      <dsp:nvSpPr>
        <dsp:cNvPr id="0" name=""/>
        <dsp:cNvSpPr/>
      </dsp:nvSpPr>
      <dsp:spPr>
        <a:xfrm>
          <a:off x="4451268" y="-433406"/>
          <a:ext cx="2545874" cy="25458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E261D-7498-4805-9B68-21278AACD111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B6848-57A0-4AAF-98FF-135651EB3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B6848-57A0-4AAF-98FF-135651EB3B1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272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1E30CD-C90E-44F7-8429-E880FF516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7828095-77D2-4A95-92A9-BBED6684A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92C6DC-BE64-49E5-ACD8-15675DC8D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CC87-54B0-4867-B42E-AA3A759E6656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B9B490-5C90-4EDD-8B08-E0C9B992C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7940B7-4D97-47D2-9C8D-4723E804D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F4A5-BCD3-4D92-843B-436AAE06B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19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FB3C67-21E4-4DC3-AE70-5093D307F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758F90F-6A75-4622-B42C-72336BD3F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69ED6F-B6AD-4003-AE1E-C6958D302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CC87-54B0-4867-B42E-AA3A759E6656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838AF6-2D73-46F7-B3EE-508CC73A4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1AC0A9-E724-4EAC-A85E-526CC8398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F4A5-BCD3-4D92-843B-436AAE06B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26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AE10972-E9D4-4CCD-AE99-F5C45E5B5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D3F6870-D2A1-4AEF-BFD1-A938FCAD4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07F2A5B-82F2-4712-8DC7-00E2BE817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CC87-54B0-4867-B42E-AA3A759E6656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8B240A-6F66-454B-9863-B515C465D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6046F4-A87C-4C8E-991C-2FE08496B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F4A5-BCD3-4D92-843B-436AAE06B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161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5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3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8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0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7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1" y="4204209"/>
            <a:ext cx="9226297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8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7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1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7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7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7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9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9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1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4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5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1" y="2511813"/>
            <a:ext cx="3398521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5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DE7F58-C1E0-44FC-924E-5508CB00F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A7AE41-FD67-4799-BCC0-FF0874635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D192DD-717B-42B9-93EF-991A341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CC87-54B0-4867-B42E-AA3A759E6656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8BE3C3-8F9A-4A0E-85C1-8CAEB2DAE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564250-8DE3-47C3-990E-5894FF71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F4A5-BCD3-4D92-843B-436AAE06B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915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9"/>
            <a:ext cx="10780777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2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7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1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6" y="714376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3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780B27-7FEC-4262-AAB4-4DB37E4AE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2594657-9B1E-4E42-B1B7-9BD73E7E4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6D2EB7-2ADC-41FE-9DEF-B7513E823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CC87-54B0-4867-B42E-AA3A759E6656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875303-13ED-424D-9A91-052D53912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2BD9D8-E519-424C-ACC0-26D45E075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F4A5-BCD3-4D92-843B-436AAE06B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27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56D87C-2CFB-434E-AC22-DF0C14CD7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F8E8D2-6849-42FE-ADA2-9053D88FD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A7D0F23-23CF-4EE6-8ED6-589C7AE79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F279B96-E1A6-4027-B6FB-ABB11D3E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CC87-54B0-4867-B42E-AA3A759E6656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E22D05A-4BEE-4495-935B-F935DF00A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B75993C-9C19-4391-8FFA-2A390DA31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F4A5-BCD3-4D92-843B-436AAE06B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16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D5B1DE-1742-4AD9-AD8D-5AB69836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159AA7-4028-4A00-9269-F6E04E53D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779621F-7246-4F31-8E63-FC7595627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E17EE4F-C73F-4893-9ABA-395BA324D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7DE6D12-E3B3-48AB-8A76-18ECEDF9C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0AE8393-CB07-464A-A68E-B63F65F7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CC87-54B0-4867-B42E-AA3A759E6656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3EFA221-7687-49B0-8F8C-10BB9B16F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E355E6F-AE70-445A-BF82-0D580C988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F4A5-BCD3-4D92-843B-436AAE06B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6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A752F2-645C-4954-8135-376459632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F57CBE-3B54-4256-BDAE-C011909CB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CC87-54B0-4867-B42E-AA3A759E6656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9E47BF-CF54-49DE-9D98-CDA92DEF7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E4AA0E3-7303-4501-9CDB-24EA509F2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F4A5-BCD3-4D92-843B-436AAE06B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82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2A13D21-34CF-4908-B1CB-66911AE8B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CC87-54B0-4867-B42E-AA3A759E6656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9DF3199-3BEF-46E5-AC84-88B03C588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A424B11-F81A-46C6-9B64-C03BB475C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F4A5-BCD3-4D92-843B-436AAE06B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2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DBD62A-51C5-48A5-8239-0DED71A78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5728D5-D8FD-42BB-A763-5802733D6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B432105-710E-4A7E-9948-94E25720D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E6990E7-561F-478B-A8F1-88572FC75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CC87-54B0-4867-B42E-AA3A759E6656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69B9D8-BFB2-49D6-9DD4-D21F7966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C9C472-D128-4801-AD25-075BC4E8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F4A5-BCD3-4D92-843B-436AAE06B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30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CF1B46-D9CE-4D0B-9746-65233C258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81A7FD2-612C-46C7-9EA1-8A0BA7BA77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BB1A23A-9B99-42A8-B597-6BFD68B2A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EF6652-09B2-46F2-9DE3-E3A5F0169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CC87-54B0-4867-B42E-AA3A759E6656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AEA1724-152A-45FD-9209-9C2186D3A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87DF536-90C3-4C2D-B5C1-B9307A04E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F4A5-BCD3-4D92-843B-436AAE06B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10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CA4406A-3D97-4750-9FD2-7B6FF288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B87EC3D-0B7E-42B2-84DE-CD48DB713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83644F-B3DE-493A-B10D-3EDBF5AA1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BCC87-54B0-4867-B42E-AA3A759E6656}" type="datetimeFigureOut">
              <a:rPr lang="en-GB" smtClean="0"/>
              <a:t>14/12/2018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F34320-A6AC-4BA6-A3F3-93A01F016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6F97D7-5852-488C-9831-AD4F992E4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CF4A5-BCD3-4D92-843B-436AAE06B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72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5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6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1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4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505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ctimsupport.eu/" TargetMode="External"/><Relationship Id="rId2" Type="http://schemas.openxmlformats.org/officeDocument/2006/relationships/hyperlink" Target="mailto:l.altan@victimsupporteurope.eu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17E04C8-6F01-41FF-861B-044E04D8FF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3" r="-1" b="38281"/>
          <a:stretch/>
        </p:blipFill>
        <p:spPr>
          <a:xfrm>
            <a:off x="-1680823" y="65314"/>
            <a:ext cx="7640894" cy="672737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EF7DF0D-05C8-473F-8D13-620C37B88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356" y="-3259"/>
            <a:ext cx="6938644" cy="1593934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86B6322C-BE51-42AE-8895-8E948DCDEDC6}"/>
              </a:ext>
            </a:extLst>
          </p:cNvPr>
          <p:cNvSpPr txBox="1">
            <a:spLocks/>
          </p:cNvSpPr>
          <p:nvPr/>
        </p:nvSpPr>
        <p:spPr>
          <a:xfrm>
            <a:off x="3643820" y="825926"/>
            <a:ext cx="8886859" cy="4699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6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Implementing</a:t>
            </a:r>
          </a:p>
          <a:p>
            <a:r>
              <a:rPr lang="en-GB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victims’ rights</a:t>
            </a:r>
          </a:p>
          <a:p>
            <a:r>
              <a:rPr lang="en-GB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</a:t>
            </a:r>
          </a:p>
          <a:p>
            <a:r>
              <a:rPr lang="en-GB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litigation </a:t>
            </a:r>
          </a:p>
          <a:p>
            <a:endParaRPr lang="en-GB" b="1" dirty="0">
              <a:solidFill>
                <a:srgbClr val="DD80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 descr="Clipart - &lt;strong&gt;Justice&lt;/strong&gt; Scales Silhouett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428" y="4561115"/>
            <a:ext cx="1786550" cy="192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4DF595-56BD-49BE-87CD-DAB411F3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6" y="1097496"/>
            <a:ext cx="8968923" cy="589439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How to achieve change?</a:t>
            </a:r>
            <a:endParaRPr lang="en-GB" sz="3600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343B6F-115B-4BC4-B629-2B0676055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743199"/>
            <a:ext cx="9893483" cy="33177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it-IT" sz="2000" b="1" dirty="0" smtClean="0">
              <a:solidFill>
                <a:srgbClr val="552579"/>
              </a:solidFill>
            </a:endParaRPr>
          </a:p>
          <a:p>
            <a:pPr>
              <a:buFontTx/>
              <a:buChar char="-"/>
            </a:pPr>
            <a:r>
              <a:rPr lang="it-IT" sz="2000" b="1" dirty="0" smtClean="0">
                <a:solidFill>
                  <a:srgbClr val="552579"/>
                </a:solidFill>
              </a:rPr>
              <a:t>Who? </a:t>
            </a:r>
          </a:p>
          <a:p>
            <a:pPr>
              <a:buFontTx/>
              <a:buChar char="-"/>
            </a:pPr>
            <a:r>
              <a:rPr lang="it-IT" sz="2000" b="1" dirty="0" smtClean="0">
                <a:solidFill>
                  <a:srgbClr val="552579"/>
                </a:solidFill>
              </a:rPr>
              <a:t>How? </a:t>
            </a:r>
          </a:p>
          <a:p>
            <a:pPr>
              <a:buFontTx/>
              <a:buChar char="-"/>
            </a:pPr>
            <a:r>
              <a:rPr lang="it-IT" sz="2000" b="1" dirty="0" smtClean="0">
                <a:solidFill>
                  <a:srgbClr val="552579"/>
                </a:solidFill>
              </a:rPr>
              <a:t>What is needed? </a:t>
            </a:r>
            <a:endParaRPr lang="it-IT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F452D156-BA5D-445D-8694-110010741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43" y="141882"/>
            <a:ext cx="5391149" cy="1078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163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4DF595-56BD-49BE-87CD-DAB411F3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6" y="1097496"/>
            <a:ext cx="8968923" cy="589439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Who can start litigation?</a:t>
            </a:r>
            <a:endParaRPr lang="en-GB" sz="3600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343B6F-115B-4BC4-B629-2B0676055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743199"/>
            <a:ext cx="9893483" cy="33177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it-IT" sz="2000" b="1" dirty="0" smtClean="0">
              <a:solidFill>
                <a:srgbClr val="552579"/>
              </a:solidFill>
            </a:endParaRPr>
          </a:p>
          <a:p>
            <a:pPr>
              <a:buFontTx/>
              <a:buChar char="-"/>
            </a:pPr>
            <a:r>
              <a:rPr lang="it-IT" sz="2000" b="1" dirty="0" smtClean="0">
                <a:solidFill>
                  <a:srgbClr val="552579"/>
                </a:solidFill>
              </a:rPr>
              <a:t>Individuals</a:t>
            </a:r>
          </a:p>
          <a:p>
            <a:pPr>
              <a:buFontTx/>
              <a:buChar char="-"/>
            </a:pPr>
            <a:r>
              <a:rPr lang="it-IT" sz="2000" b="1" dirty="0" smtClean="0">
                <a:solidFill>
                  <a:srgbClr val="552579"/>
                </a:solidFill>
              </a:rPr>
              <a:t>Groups</a:t>
            </a:r>
          </a:p>
          <a:p>
            <a:pPr>
              <a:buFontTx/>
              <a:buChar char="-"/>
            </a:pPr>
            <a:r>
              <a:rPr lang="it-IT" sz="2000" b="1" dirty="0" smtClean="0">
                <a:solidFill>
                  <a:srgbClr val="552579"/>
                </a:solidFill>
              </a:rPr>
              <a:t>Organisations  </a:t>
            </a:r>
            <a:endParaRPr lang="it-IT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F452D156-BA5D-445D-8694-110010741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43" y="141882"/>
            <a:ext cx="5391149" cy="1078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2" name="Picture 10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58" y="199318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258" y="1765317"/>
            <a:ext cx="2551031" cy="2508734"/>
          </a:xfrm>
          <a:prstGeom prst="rect">
            <a:avLst/>
          </a:prstGeom>
        </p:spPr>
      </p:pic>
      <p:pic>
        <p:nvPicPr>
          <p:cNvPr id="8206" name="Picture 14" descr="Image result for organisation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316" y="1883930"/>
            <a:ext cx="2271506" cy="227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12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908" y="2954551"/>
            <a:ext cx="7135505" cy="39034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407" y="1212365"/>
            <a:ext cx="6493861" cy="184223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34DF595-56BD-49BE-87CD-DAB411F3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6" y="1097496"/>
            <a:ext cx="8968923" cy="589439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Individual client</a:t>
            </a:r>
            <a:endParaRPr lang="en-GB" sz="3600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F452D156-BA5D-445D-8694-110010741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43" y="141882"/>
            <a:ext cx="5391149" cy="1078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13" y="2755564"/>
            <a:ext cx="3254817" cy="325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not equ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833" y="3497309"/>
            <a:ext cx="2125287" cy="133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`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35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4DF595-56BD-49BE-87CD-DAB411F3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6" y="1097496"/>
            <a:ext cx="8968923" cy="589439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Types of engagement</a:t>
            </a:r>
            <a:endParaRPr lang="en-GB" sz="3600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F452D156-BA5D-445D-8694-110010741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43" y="141882"/>
            <a:ext cx="5391149" cy="1078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552579"/>
                </a:solidFill>
              </a:rPr>
              <a:t>Hard litigation </a:t>
            </a:r>
            <a:endParaRPr lang="it-IT" b="1" dirty="0" smtClean="0">
              <a:solidFill>
                <a:srgbClr val="552579"/>
              </a:solidFill>
            </a:endParaRPr>
          </a:p>
          <a:p>
            <a:pPr>
              <a:buFontTx/>
              <a:buChar char="-"/>
            </a:pPr>
            <a:endParaRPr lang="it-IT" b="1" dirty="0">
              <a:solidFill>
                <a:srgbClr val="552579"/>
              </a:solidFill>
            </a:endParaRPr>
          </a:p>
          <a:p>
            <a:pPr>
              <a:buFontTx/>
              <a:buChar char="-"/>
            </a:pPr>
            <a:endParaRPr lang="it-IT" b="1" dirty="0" smtClean="0">
              <a:solidFill>
                <a:srgbClr val="552579"/>
              </a:solidFill>
            </a:endParaRPr>
          </a:p>
          <a:p>
            <a:pPr>
              <a:buFontTx/>
              <a:buChar char="-"/>
            </a:pPr>
            <a:endParaRPr lang="it-IT" b="1" dirty="0" smtClean="0">
              <a:solidFill>
                <a:srgbClr val="552579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552579"/>
                </a:solidFill>
              </a:rPr>
              <a:t>Soft litigation</a:t>
            </a:r>
          </a:p>
          <a:p>
            <a:pPr marL="0" indent="0">
              <a:buNone/>
            </a:pPr>
            <a:endParaRPr lang="it-IT" b="1" dirty="0">
              <a:solidFill>
                <a:srgbClr val="55257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175" y="1686935"/>
            <a:ext cx="6081499" cy="2086302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17589152"/>
              </p:ext>
            </p:extLst>
          </p:nvPr>
        </p:nvGraphicFramePr>
        <p:xfrm>
          <a:off x="3914030" y="4240062"/>
          <a:ext cx="6227787" cy="1494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150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Graphic spid="11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4DF595-56BD-49BE-87CD-DAB411F3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6" y="1097496"/>
            <a:ext cx="8968923" cy="589439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Where to litigate?</a:t>
            </a:r>
            <a:endParaRPr lang="en-GB" sz="3600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343B6F-115B-4BC4-B629-2B0676055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743199"/>
            <a:ext cx="9893483" cy="33177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it-IT" sz="2000" b="1" dirty="0" smtClean="0">
              <a:solidFill>
                <a:srgbClr val="552579"/>
              </a:solidFill>
            </a:endParaRPr>
          </a:p>
          <a:p>
            <a:pPr>
              <a:buFontTx/>
              <a:buChar char="-"/>
            </a:pPr>
            <a:r>
              <a:rPr lang="it-IT" sz="2000" b="1" dirty="0" smtClean="0">
                <a:solidFill>
                  <a:srgbClr val="552579"/>
                </a:solidFill>
              </a:rPr>
              <a:t>National institutions</a:t>
            </a:r>
          </a:p>
          <a:p>
            <a:pPr>
              <a:buFontTx/>
              <a:buChar char="-"/>
            </a:pPr>
            <a:r>
              <a:rPr lang="it-IT" sz="2000" b="1" dirty="0" smtClean="0">
                <a:solidFill>
                  <a:srgbClr val="552579"/>
                </a:solidFill>
              </a:rPr>
              <a:t>EU mechanisms</a:t>
            </a:r>
          </a:p>
          <a:p>
            <a:pPr>
              <a:buFontTx/>
              <a:buChar char="-"/>
            </a:pPr>
            <a:r>
              <a:rPr lang="it-IT" sz="2000" b="1" dirty="0" smtClean="0">
                <a:solidFill>
                  <a:srgbClr val="552579"/>
                </a:solidFill>
              </a:rPr>
              <a:t>European fora (European Court of Human Rights, European Social Rights Committee)</a:t>
            </a:r>
          </a:p>
          <a:p>
            <a:pPr>
              <a:buFontTx/>
              <a:buChar char="-"/>
            </a:pPr>
            <a:r>
              <a:rPr lang="it-IT" sz="2000" b="1" dirty="0" smtClean="0">
                <a:solidFill>
                  <a:srgbClr val="552579"/>
                </a:solidFill>
              </a:rPr>
              <a:t>International mechanisms (human rights bodies) </a:t>
            </a:r>
            <a:endParaRPr lang="it-IT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F452D156-BA5D-445D-8694-110010741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43" y="141882"/>
            <a:ext cx="5391149" cy="1078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978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4DF595-56BD-49BE-87CD-DAB411F3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6" y="1097496"/>
            <a:ext cx="8968923" cy="589439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Some examples of successful litigation </a:t>
            </a:r>
            <a:endParaRPr lang="en-GB" sz="3600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343B6F-115B-4BC4-B629-2B0676055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1686935"/>
            <a:ext cx="10886994" cy="444673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sr-Latn-RS" sz="2000" b="1" i="1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it-IT" sz="2000" b="1" dirty="0" smtClean="0">
                <a:solidFill>
                  <a:srgbClr val="7030A0"/>
                </a:solidFill>
              </a:rPr>
              <a:t>Hate crime</a:t>
            </a:r>
            <a:r>
              <a:rPr lang="sr-Latn-RS" sz="2000" b="1" dirty="0">
                <a:solidFill>
                  <a:srgbClr val="7030A0"/>
                </a:solidFill>
              </a:rPr>
              <a:t> </a:t>
            </a:r>
            <a:r>
              <a:rPr lang="sr-Latn-RS" sz="2000" b="1" dirty="0" smtClean="0">
                <a:solidFill>
                  <a:srgbClr val="7030A0"/>
                </a:solidFill>
              </a:rPr>
              <a:t>against Roma</a:t>
            </a:r>
            <a:endParaRPr lang="it-IT" sz="20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it-IT" sz="2000" b="1" dirty="0" smtClean="0">
                <a:solidFill>
                  <a:srgbClr val="7030A0"/>
                </a:solidFill>
              </a:rPr>
              <a:t>(</a:t>
            </a:r>
            <a:r>
              <a:rPr lang="it-IT" sz="2000" b="1" i="1" dirty="0" smtClean="0">
                <a:solidFill>
                  <a:srgbClr val="7030A0"/>
                </a:solidFill>
              </a:rPr>
              <a:t>Krsmanova</a:t>
            </a:r>
            <a:r>
              <a:rPr lang="sr-Latn-RS" sz="2000" b="1" i="1" dirty="0" smtClean="0">
                <a:solidFill>
                  <a:srgbClr val="7030A0"/>
                </a:solidFill>
              </a:rPr>
              <a:t>č</a:t>
            </a:r>
            <a:r>
              <a:rPr lang="it-IT" sz="2000" b="1" i="1" dirty="0" smtClean="0">
                <a:solidFill>
                  <a:srgbClr val="7030A0"/>
                </a:solidFill>
              </a:rPr>
              <a:t>a)</a:t>
            </a:r>
            <a:endParaRPr lang="it-IT" sz="2000" b="1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it-IT" sz="2000" b="1" dirty="0" smtClean="0">
                <a:solidFill>
                  <a:srgbClr val="7030A0"/>
                </a:solidFill>
              </a:rPr>
              <a:t>Hate crime</a:t>
            </a:r>
            <a:r>
              <a:rPr lang="sr-Latn-RS" sz="2000" b="1" dirty="0" smtClean="0">
                <a:solidFill>
                  <a:srgbClr val="7030A0"/>
                </a:solidFill>
              </a:rPr>
              <a:t> against </a:t>
            </a:r>
            <a:r>
              <a:rPr lang="it-IT" sz="2000" b="1" dirty="0" smtClean="0">
                <a:solidFill>
                  <a:srgbClr val="7030A0"/>
                </a:solidFill>
              </a:rPr>
              <a:t>persons with disabilities</a:t>
            </a:r>
          </a:p>
          <a:p>
            <a:pPr marL="0" indent="0">
              <a:buNone/>
            </a:pPr>
            <a:r>
              <a:rPr lang="sr-Latn-RS" sz="2000" b="1" i="1" dirty="0" smtClean="0">
                <a:solidFill>
                  <a:srgbClr val="7030A0"/>
                </a:solidFill>
              </a:rPr>
              <a:t>(Đorđević v. Croatia)</a:t>
            </a:r>
            <a:endParaRPr lang="it-IT" sz="2000" b="1" i="1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sr-Latn-RS" sz="2000" b="1" dirty="0" smtClean="0">
                <a:solidFill>
                  <a:srgbClr val="7030A0"/>
                </a:solidFill>
              </a:rPr>
              <a:t>Secondary victimisation of victims of rape</a:t>
            </a:r>
          </a:p>
          <a:p>
            <a:pPr marL="0" indent="0">
              <a:buNone/>
            </a:pPr>
            <a:r>
              <a:rPr lang="sr-Latn-RS" sz="2000" b="1" i="1" dirty="0" smtClean="0">
                <a:solidFill>
                  <a:srgbClr val="7030A0"/>
                </a:solidFill>
              </a:rPr>
              <a:t>(P. &amp; S. v. Poland, M.C. v Bulgaria</a:t>
            </a:r>
            <a:r>
              <a:rPr lang="sr-Latn-RS" sz="2000" b="1" dirty="0" smtClean="0">
                <a:solidFill>
                  <a:srgbClr val="7030A0"/>
                </a:solidFill>
              </a:rPr>
              <a:t>)</a:t>
            </a:r>
            <a:endParaRPr lang="it-IT" sz="2000" b="1" i="1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sr-Latn-RS" sz="2000" b="1" dirty="0" smtClean="0">
                <a:solidFill>
                  <a:srgbClr val="7030A0"/>
                </a:solidFill>
              </a:rPr>
              <a:t>Use of restraints by medical personnel </a:t>
            </a:r>
          </a:p>
          <a:p>
            <a:pPr marL="0" indent="0">
              <a:buNone/>
            </a:pPr>
            <a:r>
              <a:rPr lang="sr-Latn-RS" sz="2000" b="1" i="1" dirty="0" smtClean="0">
                <a:solidFill>
                  <a:srgbClr val="7030A0"/>
                </a:solidFill>
              </a:rPr>
              <a:t>(Bureš v. Czech Republic)</a:t>
            </a:r>
          </a:p>
          <a:p>
            <a:pPr>
              <a:buFontTx/>
              <a:buChar char="-"/>
            </a:pPr>
            <a:r>
              <a:rPr lang="sr-Latn-RS" sz="2000" b="1" i="1" dirty="0" smtClean="0">
                <a:solidFill>
                  <a:srgbClr val="7030A0"/>
                </a:solidFill>
              </a:rPr>
              <a:t>Access to health care for foreign nationals</a:t>
            </a:r>
          </a:p>
          <a:p>
            <a:pPr marL="0" indent="0">
              <a:buNone/>
            </a:pPr>
            <a:r>
              <a:rPr lang="sr-Latn-RS" sz="2000" b="1" i="1" dirty="0" smtClean="0">
                <a:solidFill>
                  <a:srgbClr val="7030A0"/>
                </a:solidFill>
              </a:rPr>
              <a:t>(Hungary)</a:t>
            </a:r>
            <a:endParaRPr lang="en-GB" sz="2000" i="1" dirty="0">
              <a:solidFill>
                <a:srgbClr val="FF0000"/>
              </a:solidFill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F452D156-BA5D-445D-8694-110010741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43" y="141882"/>
            <a:ext cx="5391149" cy="1078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788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4DF595-56BD-49BE-87CD-DAB411F3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6" y="1097496"/>
            <a:ext cx="8968923" cy="589439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552579"/>
                </a:solidFill>
                <a:latin typeface="Arial Rounded MT Bold" panose="020F0704030504030204" pitchFamily="34" charset="0"/>
              </a:rPr>
              <a:t>Synergies</a:t>
            </a:r>
            <a:endParaRPr lang="en-GB" sz="3600" dirty="0">
              <a:solidFill>
                <a:srgbClr val="552579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F452D156-BA5D-445D-8694-110010741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43" y="141882"/>
            <a:ext cx="5391149" cy="1078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802135"/>
              </p:ext>
            </p:extLst>
          </p:nvPr>
        </p:nvGraphicFramePr>
        <p:xfrm>
          <a:off x="838199" y="1825625"/>
          <a:ext cx="10956533" cy="4616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33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Aleksandra Ivankovic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Deputy Director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hlinkClick r:id="rId2"/>
              </a:rPr>
              <a:t>a.ivankovic@victimsupporteurope.eu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+3222310112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hlinkClick r:id="rId3"/>
              </a:rPr>
              <a:t>www.victimsupport.eu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8" b="43309"/>
          <a:stretch/>
        </p:blipFill>
        <p:spPr>
          <a:xfrm>
            <a:off x="965454" y="5135937"/>
            <a:ext cx="9753283" cy="128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6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 descr="Image result for monsanto cancer lawsu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125459"/>
            <a:ext cx="10423071" cy="698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80314" y="2111829"/>
            <a:ext cx="468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552579"/>
                </a:solidFill>
              </a:rPr>
              <a:t>Dwayne Johnson</a:t>
            </a:r>
            <a:endParaRPr lang="en-GB" b="1" dirty="0">
              <a:solidFill>
                <a:srgbClr val="55257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4864" y="2436995"/>
            <a:ext cx="37664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552579"/>
                </a:solidFill>
              </a:rPr>
              <a:t>v. Monsanto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119257" y="4223657"/>
            <a:ext cx="37773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552579"/>
                </a:solidFill>
              </a:rPr>
              <a:t>$289 million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90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4DF595-56BD-49BE-87CD-DAB411F3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6" y="1097496"/>
            <a:ext cx="8968923" cy="589439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Achieving change one case at a time</a:t>
            </a:r>
            <a:endParaRPr lang="en-GB" sz="3600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F452D156-BA5D-445D-8694-110010741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43" y="141882"/>
            <a:ext cx="5391149" cy="1078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7" descr="Alquimia del Planeta: febrero 20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84" y="1901825"/>
            <a:ext cx="2938603" cy="4351338"/>
          </a:xfrm>
        </p:spPr>
      </p:pic>
      <p:sp>
        <p:nvSpPr>
          <p:cNvPr id="9" name="TextBox 8"/>
          <p:cNvSpPr txBox="1"/>
          <p:nvPr/>
        </p:nvSpPr>
        <p:spPr>
          <a:xfrm>
            <a:off x="1415143" y="2645229"/>
            <a:ext cx="4430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</a:rPr>
              <a:t>What is strategic litigation? </a:t>
            </a:r>
          </a:p>
          <a:p>
            <a:endParaRPr lang="en-GB" sz="24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3755571"/>
            <a:ext cx="50183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Strategic litigation, sometimes also called </a:t>
            </a:r>
            <a:r>
              <a:rPr lang="en-GB" sz="2000" b="1" dirty="0"/>
              <a:t>impact litigation</a:t>
            </a:r>
            <a:r>
              <a:rPr lang="en-GB" sz="2000" dirty="0"/>
              <a:t>, involves selecting and bringing a case to </a:t>
            </a:r>
            <a:r>
              <a:rPr lang="en-GB" sz="2000" dirty="0" smtClean="0"/>
              <a:t>competent authority with </a:t>
            </a:r>
            <a:r>
              <a:rPr lang="en-GB" sz="2000" dirty="0"/>
              <a:t>the goal of creating </a:t>
            </a:r>
            <a:r>
              <a:rPr lang="sr-Latn-RS" sz="2000" dirty="0" smtClean="0"/>
              <a:t>a change in law or policy </a:t>
            </a:r>
            <a:r>
              <a:rPr lang="en-GB" sz="2000" dirty="0" smtClean="0"/>
              <a:t>for </a:t>
            </a:r>
            <a:r>
              <a:rPr lang="sr-Latn-RS" sz="2000" dirty="0" smtClean="0"/>
              <a:t>a </a:t>
            </a:r>
            <a:r>
              <a:rPr lang="en-GB" sz="2000" dirty="0" smtClean="0"/>
              <a:t>larger group of people.</a:t>
            </a:r>
          </a:p>
          <a:p>
            <a:pPr algn="just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5248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219" y="3343384"/>
            <a:ext cx="3490380" cy="324724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34DF595-56BD-49BE-87CD-DAB411F3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6" y="1097496"/>
            <a:ext cx="8968923" cy="589439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When to consider litigation?</a:t>
            </a:r>
            <a:endParaRPr lang="en-GB" sz="3600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343B6F-115B-4BC4-B629-2B0676055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8" y="2743199"/>
            <a:ext cx="5307276" cy="33177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it-IT" sz="2000" b="1" dirty="0" smtClean="0">
              <a:solidFill>
                <a:srgbClr val="552579"/>
              </a:solidFill>
            </a:endParaRPr>
          </a:p>
          <a:p>
            <a:pPr marL="0" indent="0">
              <a:buNone/>
            </a:pPr>
            <a:r>
              <a:rPr lang="it-IT" sz="2000" b="1" dirty="0" smtClean="0">
                <a:solidFill>
                  <a:srgbClr val="552579"/>
                </a:solidFill>
              </a:rPr>
              <a:t>1. A victims’ right or need that is being largely neglected/ignored </a:t>
            </a:r>
          </a:p>
          <a:p>
            <a:pPr marL="0" indent="0">
              <a:buNone/>
            </a:pPr>
            <a:endParaRPr lang="it-IT" sz="2000" b="1" dirty="0" smtClean="0">
              <a:solidFill>
                <a:srgbClr val="552579"/>
              </a:solidFill>
            </a:endParaRPr>
          </a:p>
          <a:p>
            <a:pPr marL="0" indent="0">
              <a:buNone/>
            </a:pPr>
            <a:r>
              <a:rPr lang="it-IT" sz="2000" b="1" dirty="0" smtClean="0">
                <a:solidFill>
                  <a:srgbClr val="552579"/>
                </a:solidFill>
              </a:rPr>
              <a:t>2. A legal norm which can be interpreted to ensure/protect/guarantee the right/need</a:t>
            </a:r>
          </a:p>
          <a:p>
            <a:pPr marL="0" indent="0">
              <a:buNone/>
            </a:pPr>
            <a:endParaRPr lang="it-IT" sz="2000" b="1" dirty="0" smtClean="0">
              <a:solidFill>
                <a:srgbClr val="552579"/>
              </a:solidFill>
            </a:endParaRPr>
          </a:p>
          <a:p>
            <a:pPr marL="0" indent="0">
              <a:buNone/>
            </a:pPr>
            <a:r>
              <a:rPr lang="it-IT" sz="2000" b="1" dirty="0" smtClean="0">
                <a:solidFill>
                  <a:srgbClr val="552579"/>
                </a:solidFill>
              </a:rPr>
              <a:t>3. A legal avenue to pursue compliance with the norm</a:t>
            </a:r>
          </a:p>
          <a:p>
            <a:pPr>
              <a:buFontTx/>
              <a:buChar char="-"/>
            </a:pPr>
            <a:endParaRPr lang="it-IT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F452D156-BA5D-445D-8694-110010741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41232"/>
            <a:ext cx="5391149" cy="1078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utoShape 2" descr="Image result for victi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9746" y="476429"/>
            <a:ext cx="1691326" cy="2421012"/>
          </a:xfrm>
          <a:prstGeom prst="rect">
            <a:avLst/>
          </a:prstGeom>
        </p:spPr>
      </p:pic>
      <p:pic>
        <p:nvPicPr>
          <p:cNvPr id="2056" name="Picture 8" descr="Image result for law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576" y="1686935"/>
            <a:ext cx="2062628" cy="206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53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4DF595-56BD-49BE-87CD-DAB411F3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6" y="1097496"/>
            <a:ext cx="8968923" cy="589439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552579"/>
                </a:solidFill>
                <a:latin typeface="Arial Rounded MT Bold" panose="020F0704030504030204" pitchFamily="34" charset="0"/>
              </a:rPr>
              <a:t>Identification of rights/needs</a:t>
            </a:r>
            <a:endParaRPr lang="en-GB" sz="3600" dirty="0">
              <a:solidFill>
                <a:srgbClr val="552579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F452D156-BA5D-445D-8694-110010741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43" y="141882"/>
            <a:ext cx="5391149" cy="1078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159644"/>
              </p:ext>
            </p:extLst>
          </p:nvPr>
        </p:nvGraphicFramePr>
        <p:xfrm>
          <a:off x="256854" y="1825625"/>
          <a:ext cx="7058347" cy="4349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552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national 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62402"/>
            <a:ext cx="80010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34DF595-56BD-49BE-87CD-DAB411F3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6" y="1097496"/>
            <a:ext cx="8968923" cy="58943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What needs to be done to achieve change?</a:t>
            </a:r>
            <a:endParaRPr lang="en-GB" sz="3600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F452D156-BA5D-445D-8694-110010741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43" y="141882"/>
            <a:ext cx="5391149" cy="1078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5682343"/>
            <a:ext cx="10145486" cy="49462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1. </a:t>
            </a:r>
            <a:r>
              <a:rPr lang="en-GB" dirty="0" err="1" smtClean="0"/>
              <a:t>Implemenation</a:t>
            </a:r>
            <a:r>
              <a:rPr lang="en-GB" dirty="0" smtClean="0"/>
              <a:t> of legal provisions / policies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9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4DF595-56BD-49BE-87CD-DAB411F3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6" y="1097496"/>
            <a:ext cx="8968923" cy="589439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Identifying legal norm	</a:t>
            </a:r>
            <a:endParaRPr lang="en-GB" sz="3600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F452D156-BA5D-445D-8694-110010741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43" y="141882"/>
            <a:ext cx="5391149" cy="1078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497968"/>
              </p:ext>
            </p:extLst>
          </p:nvPr>
        </p:nvGraphicFramePr>
        <p:xfrm>
          <a:off x="838200" y="1825624"/>
          <a:ext cx="11059886" cy="5119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 descr="Image result for legisla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51" y="4385354"/>
            <a:ext cx="3317090" cy="221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3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harmonis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14" y="791935"/>
            <a:ext cx="8088085" cy="606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34DF595-56BD-49BE-87CD-DAB411F3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6" y="1144588"/>
            <a:ext cx="8968923" cy="54234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What needs to be done to achieve change?</a:t>
            </a:r>
            <a:endParaRPr lang="en-GB" sz="3600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F452D156-BA5D-445D-8694-110010741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43" y="141882"/>
            <a:ext cx="5391149" cy="1078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2. Harmonisation of legislation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72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4DF595-56BD-49BE-87CD-DAB411F3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6" y="1097496"/>
            <a:ext cx="8968923" cy="589439"/>
          </a:xfrm>
        </p:spPr>
        <p:txBody>
          <a:bodyPr>
            <a:normAutofit/>
          </a:bodyPr>
          <a:lstStyle/>
          <a:p>
            <a:pPr algn="ctr"/>
            <a:endParaRPr lang="en-GB" sz="3600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AutoShape 2" descr="Image result for chan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Image result for chan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52" name="Picture 8" descr="Image result for 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5" y="-231916"/>
            <a:ext cx="11992949" cy="800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34948" y="5589142"/>
            <a:ext cx="6339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>
              <a:solidFill>
                <a:schemeClr val="bg1"/>
              </a:solidFill>
            </a:endParaRPr>
          </a:p>
          <a:p>
            <a:r>
              <a:rPr lang="en-GB" sz="3200" b="1" dirty="0" smtClean="0">
                <a:solidFill>
                  <a:schemeClr val="bg1"/>
                </a:solidFill>
              </a:rPr>
              <a:t>3. Change in legislation / policy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034DF595-56BD-49BE-87CD-DAB411F34A1E}"/>
              </a:ext>
            </a:extLst>
          </p:cNvPr>
          <p:cNvSpPr txBox="1">
            <a:spLocks/>
          </p:cNvSpPr>
          <p:nvPr/>
        </p:nvSpPr>
        <p:spPr>
          <a:xfrm>
            <a:off x="155575" y="240231"/>
            <a:ext cx="8968923" cy="542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>
                <a:solidFill>
                  <a:schemeClr val="accent2"/>
                </a:solidFill>
                <a:latin typeface="Arial Rounded MT Bold" panose="020F0704030504030204" pitchFamily="34" charset="0"/>
              </a:rPr>
              <a:t>What needs to be done to achieve change?</a:t>
            </a:r>
            <a:endParaRPr lang="en-GB" sz="3600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4" name="Immagine 15">
            <a:extLst>
              <a:ext uri="{FF2B5EF4-FFF2-40B4-BE49-F238E27FC236}">
                <a16:creationId xmlns:a16="http://schemas.microsoft.com/office/drawing/2014/main" id="{F452D156-BA5D-445D-8694-110010741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872" y="6245686"/>
            <a:ext cx="2571128" cy="514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074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44E3BB9A-3BF5-4BE4-90CF-48BFABC7851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4255BCB076BF47A30976FF0756ECA5" ma:contentTypeVersion="12" ma:contentTypeDescription="Create a new document." ma:contentTypeScope="" ma:versionID="e8b62da3603a001a1ef855f5296da163">
  <xsd:schema xmlns:xsd="http://www.w3.org/2001/XMLSchema" xmlns:xs="http://www.w3.org/2001/XMLSchema" xmlns:p="http://schemas.microsoft.com/office/2006/metadata/properties" xmlns:ns2="ee3cc669-fd3c-4137-a29c-09f260218be2" xmlns:ns3="a9762e67-9a1c-4eed-bd92-c70a579c4de1" targetNamespace="http://schemas.microsoft.com/office/2006/metadata/properties" ma:root="true" ma:fieldsID="eab22b3269bd524bb80b4fb1d3f43e78" ns2:_="" ns3:_="">
    <xsd:import namespace="ee3cc669-fd3c-4137-a29c-09f260218be2"/>
    <xsd:import namespace="a9762e67-9a1c-4eed-bd92-c70a579c4de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3cc669-fd3c-4137-a29c-09f260218b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62e67-9a1c-4eed-bd92-c70a579c4d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D103FA-9623-433D-949A-C6C7A65E6805}">
  <ds:schemaRefs>
    <ds:schemaRef ds:uri="http://purl.org/dc/terms/"/>
    <ds:schemaRef ds:uri="ee3cc669-fd3c-4137-a29c-09f260218be2"/>
    <ds:schemaRef ds:uri="a9762e67-9a1c-4eed-bd92-c70a579c4de1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8607C1D-8EAA-4EF2-B699-4CFF5C0A4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27411A-79BD-4A11-9FAE-68F349ADA5EC}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1374</TotalTime>
  <Words>361</Words>
  <Application>Microsoft Office PowerPoint</Application>
  <PresentationFormat>Widescreen</PresentationFormat>
  <Paragraphs>93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Symbol</vt:lpstr>
      <vt:lpstr>Tema di Office</vt:lpstr>
      <vt:lpstr>Metropolitan</vt:lpstr>
      <vt:lpstr>PowerPoint Presentation</vt:lpstr>
      <vt:lpstr>PowerPoint Presentation</vt:lpstr>
      <vt:lpstr>Achieving change one case at a time</vt:lpstr>
      <vt:lpstr>When to consider litigation?</vt:lpstr>
      <vt:lpstr>Identification of rights/needs</vt:lpstr>
      <vt:lpstr>What needs to be done to achieve change?</vt:lpstr>
      <vt:lpstr>Identifying legal norm </vt:lpstr>
      <vt:lpstr>What needs to be done to achieve change?</vt:lpstr>
      <vt:lpstr>PowerPoint Presentation</vt:lpstr>
      <vt:lpstr>How to achieve change?</vt:lpstr>
      <vt:lpstr>Who can start litigation?</vt:lpstr>
      <vt:lpstr>Individual client</vt:lpstr>
      <vt:lpstr>Types of engagement</vt:lpstr>
      <vt:lpstr>Where to litigate?</vt:lpstr>
      <vt:lpstr>Some examples of successful litigation </vt:lpstr>
      <vt:lpstr>Synergies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Meeting</dc:title>
  <dc:creator>aaa</dc:creator>
  <cp:lastModifiedBy>Aleksandra Ivankovic | VSE</cp:lastModifiedBy>
  <cp:revision>88</cp:revision>
  <dcterms:created xsi:type="dcterms:W3CDTF">2018-12-01T18:06:45Z</dcterms:created>
  <dcterms:modified xsi:type="dcterms:W3CDTF">2018-12-14T16:01:17Z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0x0101006E4255BCB076BF47A30976FF0756ECA5</vt:lpwstr>
  </property>
</Properties>
</file>