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diagrams/data3.xml" ContentType="application/vnd.openxmlformats-officedocument.drawingml.diagramData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colors1.xml" ContentType="application/vnd.openxmlformats-officedocument.drawingml.diagramColors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drawing1.xml" ContentType="application/vnd.ms-office.drawingml.diagramDrawing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6" r:id="rId3"/>
    <p:sldId id="280" r:id="rId4"/>
    <p:sldId id="283" r:id="rId5"/>
    <p:sldId id="258" r:id="rId6"/>
    <p:sldId id="284" r:id="rId7"/>
    <p:sldId id="285" r:id="rId8"/>
    <p:sldId id="282" r:id="rId9"/>
    <p:sldId id="269" r:id="rId10"/>
    <p:sldId id="287" r:id="rId11"/>
    <p:sldId id="286" r:id="rId12"/>
    <p:sldId id="268" r:id="rId13"/>
    <p:sldId id="273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94320" autoAdjust="0"/>
  </p:normalViewPr>
  <p:slideViewPr>
    <p:cSldViewPr snapToGrid="0">
      <p:cViewPr>
        <p:scale>
          <a:sx n="68" d="100"/>
          <a:sy n="68" d="100"/>
        </p:scale>
        <p:origin x="95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711089529115044"/>
          <c:y val="0.15648816801169424"/>
          <c:w val="0.70322380321366762"/>
          <c:h val="0.8271805408164938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Not challenging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Feuil1!$A$2:$A$6</c:f>
              <c:strCache>
                <c:ptCount val="5"/>
                <c:pt idx="0">
                  <c:v>Language differences</c:v>
                </c:pt>
                <c:pt idx="1">
                  <c:v>Practical difficulties</c:v>
                </c:pt>
                <c:pt idx="2">
                  <c:v>Cultural difference</c:v>
                </c:pt>
                <c:pt idx="3">
                  <c:v>Geographical Distance</c:v>
                </c:pt>
                <c:pt idx="4">
                  <c:v>Limited time</c:v>
                </c:pt>
              </c:strCache>
            </c:strRef>
          </c:cat>
          <c:val>
            <c:numRef>
              <c:f>Feuil1!$B$2:$B$6</c:f>
              <c:numCache>
                <c:formatCode>General</c:formatCode>
                <c:ptCount val="5"/>
                <c:pt idx="0">
                  <c:v>6.1</c:v>
                </c:pt>
                <c:pt idx="1">
                  <c:v>12.5</c:v>
                </c:pt>
                <c:pt idx="2">
                  <c:v>15.2</c:v>
                </c:pt>
                <c:pt idx="3">
                  <c:v>12.9</c:v>
                </c:pt>
                <c:pt idx="4">
                  <c:v>13.3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258-4A45-BE4F-349301CD36B3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A bit challenging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Feuil1!$A$2:$A$6</c:f>
              <c:strCache>
                <c:ptCount val="5"/>
                <c:pt idx="0">
                  <c:v>Language differences</c:v>
                </c:pt>
                <c:pt idx="1">
                  <c:v>Practical difficulties</c:v>
                </c:pt>
                <c:pt idx="2">
                  <c:v>Cultural difference</c:v>
                </c:pt>
                <c:pt idx="3">
                  <c:v>Geographical Distance</c:v>
                </c:pt>
                <c:pt idx="4">
                  <c:v>Limited time</c:v>
                </c:pt>
              </c:strCache>
            </c:strRef>
          </c:cat>
          <c:val>
            <c:numRef>
              <c:f>Feuil1!$C$2:$C$6</c:f>
              <c:numCache>
                <c:formatCode>General</c:formatCode>
                <c:ptCount val="5"/>
                <c:pt idx="0">
                  <c:v>48.5</c:v>
                </c:pt>
                <c:pt idx="1">
                  <c:v>50</c:v>
                </c:pt>
                <c:pt idx="2">
                  <c:v>54.5</c:v>
                </c:pt>
                <c:pt idx="3">
                  <c:v>54.8</c:v>
                </c:pt>
                <c:pt idx="4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258-4A45-BE4F-349301CD36B3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Very Challenging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Feuil1!$A$2:$A$6</c:f>
              <c:strCache>
                <c:ptCount val="5"/>
                <c:pt idx="0">
                  <c:v>Language differences</c:v>
                </c:pt>
                <c:pt idx="1">
                  <c:v>Practical difficulties</c:v>
                </c:pt>
                <c:pt idx="2">
                  <c:v>Cultural difference</c:v>
                </c:pt>
                <c:pt idx="3">
                  <c:v>Geographical Distance</c:v>
                </c:pt>
                <c:pt idx="4">
                  <c:v>Limited time</c:v>
                </c:pt>
              </c:strCache>
            </c:strRef>
          </c:cat>
          <c:val>
            <c:numRef>
              <c:f>Feuil1!$D$2:$D$6</c:f>
              <c:numCache>
                <c:formatCode>General</c:formatCode>
                <c:ptCount val="5"/>
                <c:pt idx="0">
                  <c:v>27.3</c:v>
                </c:pt>
                <c:pt idx="1">
                  <c:v>31.3</c:v>
                </c:pt>
                <c:pt idx="2">
                  <c:v>21.2</c:v>
                </c:pt>
                <c:pt idx="3">
                  <c:v>25.8</c:v>
                </c:pt>
                <c:pt idx="4">
                  <c:v>33.299999999999997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258-4A45-BE4F-349301CD36B3}"/>
            </c:ext>
          </c:extLst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Extremely challenging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Feuil1!$A$2:$A$6</c:f>
              <c:strCache>
                <c:ptCount val="5"/>
                <c:pt idx="0">
                  <c:v>Language differences</c:v>
                </c:pt>
                <c:pt idx="1">
                  <c:v>Practical difficulties</c:v>
                </c:pt>
                <c:pt idx="2">
                  <c:v>Cultural difference</c:v>
                </c:pt>
                <c:pt idx="3">
                  <c:v>Geographical Distance</c:v>
                </c:pt>
                <c:pt idx="4">
                  <c:v>Limited time</c:v>
                </c:pt>
              </c:strCache>
            </c:strRef>
          </c:cat>
          <c:val>
            <c:numRef>
              <c:f>Feuil1!$E$2:$E$6</c:f>
              <c:numCache>
                <c:formatCode>General</c:formatCode>
                <c:ptCount val="5"/>
                <c:pt idx="0">
                  <c:v>18.2</c:v>
                </c:pt>
                <c:pt idx="1">
                  <c:v>6.3</c:v>
                </c:pt>
                <c:pt idx="2">
                  <c:v>9.1</c:v>
                </c:pt>
                <c:pt idx="3">
                  <c:v>6.5</c:v>
                </c:pt>
                <c:pt idx="4">
                  <c:v>23.3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258-4A45-BE4F-349301CD36B3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27446368"/>
        <c:axId val="427442448"/>
      </c:barChart>
      <c:catAx>
        <c:axId val="42744636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crossAx val="427442448"/>
        <c:crosses val="autoZero"/>
        <c:auto val="1"/>
        <c:lblAlgn val="ctr"/>
        <c:lblOffset val="100"/>
        <c:noMultiLvlLbl val="0"/>
      </c:catAx>
      <c:valAx>
        <c:axId val="427442448"/>
        <c:scaling>
          <c:orientation val="minMax"/>
        </c:scaling>
        <c:delete val="0"/>
        <c:axPos val="t"/>
        <c:majorGridlines/>
        <c:numFmt formatCode="0%" sourceLinked="1"/>
        <c:majorTickMark val="out"/>
        <c:minorTickMark val="none"/>
        <c:tickLblPos val="nextTo"/>
        <c:crossAx val="427446368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6350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8828292385925204"/>
          <c:y val="6.7872076786299154E-2"/>
          <c:w val="0.49117549706173391"/>
          <c:h val="0.9288959195572104"/>
        </c:manualLayout>
      </c:layout>
      <c:bar3DChart>
        <c:barDir val="bar"/>
        <c:grouping val="clustered"/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6350" cap="flat" cmpd="sng" algn="ctr">
                <a:solidFill>
                  <a:schemeClr val="lt1"/>
                </a:solidFill>
                <a:prstDash val="solid"/>
                <a:round/>
              </a:ln>
              <a:effectLst/>
              <a:sp3d contourW="6350">
                <a:contourClr>
                  <a:schemeClr val="lt1"/>
                </a:contourClr>
              </a:sp3d>
            </c:spPr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6350" cap="flat" cmpd="sng" algn="ctr">
                <a:solidFill>
                  <a:schemeClr val="lt1"/>
                </a:solidFill>
                <a:prstDash val="solid"/>
                <a:round/>
              </a:ln>
              <a:effectLst/>
              <a:sp3d contourW="6350">
                <a:contourClr>
                  <a:schemeClr val="lt1"/>
                </a:contourClr>
              </a:sp3d>
            </c:spPr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 w="6350" cap="flat" cmpd="sng" algn="ctr">
                <a:solidFill>
                  <a:schemeClr val="lt1"/>
                </a:solidFill>
                <a:prstDash val="solid"/>
                <a:round/>
              </a:ln>
              <a:effectLst/>
              <a:sp3d contourW="6350">
                <a:contourClr>
                  <a:schemeClr val="lt1"/>
                </a:contourClr>
              </a:sp3d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 w="6350" cap="flat" cmpd="sng" algn="ctr">
                <a:solidFill>
                  <a:schemeClr val="lt1"/>
                </a:solidFill>
                <a:prstDash val="solid"/>
                <a:round/>
              </a:ln>
              <a:effectLst/>
              <a:sp3d contourW="635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0"/>
                  <c:y val="8.4281511397116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417183348095659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1809861234130326E-2"/>
                  <c:y val="-1.34850418235386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5352819604369475E-2"/>
                  <c:y val="-1.0113781367654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Feuil1!$A$2:$A$5</c:f>
              <c:strCache>
                <c:ptCount val="4"/>
                <c:pt idx="0">
                  <c:v>They don't know our service exists</c:v>
                </c:pt>
                <c:pt idx="1">
                  <c:v>They don't know they can get support</c:v>
                </c:pt>
                <c:pt idx="2">
                  <c:v>They have to leave the country before they can get assistance</c:v>
                </c:pt>
                <c:pt idx="3">
                  <c:v>They don't understand how our service can help them</c:v>
                </c:pt>
              </c:strCache>
            </c:strRef>
          </c:cat>
          <c:val>
            <c:numRef>
              <c:f>Feuil1!$B$2:$B$5</c:f>
              <c:numCache>
                <c:formatCode>0.00%</c:formatCode>
                <c:ptCount val="4"/>
                <c:pt idx="0">
                  <c:v>0.76500000000000001</c:v>
                </c:pt>
                <c:pt idx="1">
                  <c:v>0.70599999999999996</c:v>
                </c:pt>
                <c:pt idx="2">
                  <c:v>0.47099999999999997</c:v>
                </c:pt>
                <c:pt idx="3">
                  <c:v>0.52900000000000003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7FA-4CB2-80FC-7374CCBB413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36682424"/>
        <c:axId val="436680464"/>
        <c:axId val="0"/>
      </c:bar3DChart>
      <c:catAx>
        <c:axId val="43668242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6680464"/>
        <c:crosses val="autoZero"/>
        <c:auto val="1"/>
        <c:lblAlgn val="ctr"/>
        <c:lblOffset val="100"/>
        <c:noMultiLvlLbl val="0"/>
      </c:catAx>
      <c:valAx>
        <c:axId val="436680464"/>
        <c:scaling>
          <c:orientation val="minMax"/>
        </c:scaling>
        <c:delete val="1"/>
        <c:axPos val="b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crossAx val="436682424"/>
        <c:crossesAt val="1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14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1">
      <a:schemeClr val="lt1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>
  <cs:dataPoint3D>
    <cs:lnRef idx="1">
      <a:schemeClr val="lt1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3D>
  <cs:dataPointLine>
    <cs:lnRef idx="1">
      <cs:styleClr val="auto"/>
    </cs:lnRef>
    <cs:lineWidthScale>5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1">
      <a:schemeClr val="dk1"/>
    </cs:effectRef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1">
      <a:schemeClr val="dk1"/>
    </cs:effectRef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53DCED-81AD-4623-8FB3-BE9234FD5AFB}" type="doc">
      <dgm:prSet loTypeId="urn:microsoft.com/office/officeart/2005/8/layout/hList7" loCatId="relationship" qsTypeId="urn:microsoft.com/office/officeart/2005/8/quickstyle/simple1" qsCatId="simple" csTypeId="urn:microsoft.com/office/officeart/2005/8/colors/colorful2" csCatId="colorful" phldr="1"/>
      <dgm:spPr/>
    </dgm:pt>
    <dgm:pt modelId="{334104DC-AB48-4472-88CD-163899D3F1A4}">
      <dgm:prSet phldrT="[Texte]"/>
      <dgm:spPr>
        <a:xfrm>
          <a:off x="133" y="0"/>
          <a:ext cx="1773826" cy="3949700"/>
        </a:xfrm>
        <a:solidFill>
          <a:srgbClr val="438086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dirty="0">
              <a:solidFill>
                <a:sysClr val="window" lastClr="FFFFFF"/>
              </a:solidFill>
              <a:latin typeface="Calibri Light" panose="020F0302020204030204"/>
              <a:ea typeface="+mn-ea"/>
              <a:cs typeface="+mn-cs"/>
            </a:rPr>
            <a:t>Respect and Recognition</a:t>
          </a:r>
        </a:p>
      </dgm:t>
    </dgm:pt>
    <dgm:pt modelId="{4E463321-0ADC-4A6C-A918-885815A284F0}" type="parTrans" cxnId="{EABE9324-4236-4439-BE64-A3D3531893B0}">
      <dgm:prSet/>
      <dgm:spPr/>
      <dgm:t>
        <a:bodyPr/>
        <a:lstStyle/>
        <a:p>
          <a:endParaRPr lang="en-GB"/>
        </a:p>
      </dgm:t>
    </dgm:pt>
    <dgm:pt modelId="{A043366F-7674-430C-B414-F0645B14111F}" type="sibTrans" cxnId="{EABE9324-4236-4439-BE64-A3D3531893B0}">
      <dgm:prSet/>
      <dgm:spPr/>
      <dgm:t>
        <a:bodyPr/>
        <a:lstStyle/>
        <a:p>
          <a:endParaRPr lang="en-GB"/>
        </a:p>
      </dgm:t>
    </dgm:pt>
    <dgm:pt modelId="{2A7D9C88-246C-4110-9361-43E779211E45}">
      <dgm:prSet phldrT="[Texte]"/>
      <dgm:spPr>
        <a:xfrm>
          <a:off x="1827174" y="0"/>
          <a:ext cx="1773826" cy="3949700"/>
        </a:xfrm>
        <a:solidFill>
          <a:srgbClr val="438086">
            <a:hueOff val="1350398"/>
            <a:satOff val="500"/>
            <a:lumOff val="1529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dirty="0">
              <a:solidFill>
                <a:sysClr val="window" lastClr="FFFFFF"/>
              </a:solidFill>
              <a:latin typeface="Calibri Light" panose="020F0302020204030204"/>
              <a:ea typeface="+mn-ea"/>
              <a:cs typeface="+mn-cs"/>
            </a:rPr>
            <a:t>Support and Information</a:t>
          </a:r>
        </a:p>
      </dgm:t>
    </dgm:pt>
    <dgm:pt modelId="{4ECA5F33-0334-4AD1-9099-6D8E482BD955}" type="parTrans" cxnId="{E18837C4-C334-4027-82C9-6629D241809C}">
      <dgm:prSet/>
      <dgm:spPr/>
      <dgm:t>
        <a:bodyPr/>
        <a:lstStyle/>
        <a:p>
          <a:endParaRPr lang="en-GB"/>
        </a:p>
      </dgm:t>
    </dgm:pt>
    <dgm:pt modelId="{F3BB3486-A3C4-4BFC-BA4D-427F5478E718}" type="sibTrans" cxnId="{E18837C4-C334-4027-82C9-6629D241809C}">
      <dgm:prSet/>
      <dgm:spPr/>
      <dgm:t>
        <a:bodyPr/>
        <a:lstStyle/>
        <a:p>
          <a:endParaRPr lang="en-GB"/>
        </a:p>
      </dgm:t>
    </dgm:pt>
    <dgm:pt modelId="{F8A26EC5-2298-458C-8038-4AAC3C3B4C6C}">
      <dgm:prSet phldrT="[Texte]"/>
      <dgm:spPr>
        <a:xfrm>
          <a:off x="3654215" y="0"/>
          <a:ext cx="1773826" cy="3949700"/>
        </a:xfrm>
        <a:solidFill>
          <a:srgbClr val="438086">
            <a:hueOff val="2700796"/>
            <a:satOff val="1000"/>
            <a:lumOff val="3058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dirty="0">
              <a:solidFill>
                <a:sysClr val="window" lastClr="FFFFFF"/>
              </a:solidFill>
              <a:latin typeface="Calibri Light" panose="020F0302020204030204"/>
              <a:ea typeface="+mn-ea"/>
              <a:cs typeface="+mn-cs"/>
            </a:rPr>
            <a:t>Access to Justice</a:t>
          </a:r>
        </a:p>
      </dgm:t>
    </dgm:pt>
    <dgm:pt modelId="{7632968D-F1B5-4E4C-8C93-885566B8089B}" type="parTrans" cxnId="{B486E99A-94FC-4266-94BF-01075441F174}">
      <dgm:prSet/>
      <dgm:spPr/>
      <dgm:t>
        <a:bodyPr/>
        <a:lstStyle/>
        <a:p>
          <a:endParaRPr lang="en-GB"/>
        </a:p>
      </dgm:t>
    </dgm:pt>
    <dgm:pt modelId="{843A60EC-86C3-42BB-8C81-0E71901E2DAC}" type="sibTrans" cxnId="{B486E99A-94FC-4266-94BF-01075441F174}">
      <dgm:prSet/>
      <dgm:spPr/>
      <dgm:t>
        <a:bodyPr/>
        <a:lstStyle/>
        <a:p>
          <a:endParaRPr lang="en-GB"/>
        </a:p>
      </dgm:t>
    </dgm:pt>
    <dgm:pt modelId="{E8A504E9-6300-4B66-AA96-766B6B2B07DA}">
      <dgm:prSet phldrT="[Texte]"/>
      <dgm:spPr>
        <a:xfrm>
          <a:off x="9135340" y="0"/>
          <a:ext cx="1773826" cy="3949700"/>
        </a:xfrm>
        <a:solidFill>
          <a:srgbClr val="438086">
            <a:hueOff val="6751989"/>
            <a:satOff val="2501"/>
            <a:lumOff val="7646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dirty="0">
              <a:solidFill>
                <a:sysClr val="window" lastClr="FFFFFF"/>
              </a:solidFill>
              <a:latin typeface="Calibri Light" panose="020F0302020204030204"/>
              <a:ea typeface="+mn-ea"/>
              <a:cs typeface="+mn-cs"/>
            </a:rPr>
            <a:t>Compensation and Restoration</a:t>
          </a:r>
        </a:p>
      </dgm:t>
    </dgm:pt>
    <dgm:pt modelId="{C15ECC32-DE5C-4AFA-8458-91FD1D46C860}" type="parTrans" cxnId="{7860249B-0459-4B05-B682-3BA2A9252D39}">
      <dgm:prSet/>
      <dgm:spPr/>
      <dgm:t>
        <a:bodyPr/>
        <a:lstStyle/>
        <a:p>
          <a:endParaRPr lang="en-GB"/>
        </a:p>
      </dgm:t>
    </dgm:pt>
    <dgm:pt modelId="{BE96D409-2D2E-4F39-9FE8-ACE9CEB07F95}" type="sibTrans" cxnId="{7860249B-0459-4B05-B682-3BA2A9252D39}">
      <dgm:prSet/>
      <dgm:spPr/>
      <dgm:t>
        <a:bodyPr/>
        <a:lstStyle/>
        <a:p>
          <a:endParaRPr lang="en-GB"/>
        </a:p>
      </dgm:t>
    </dgm:pt>
    <dgm:pt modelId="{D98101F3-4FAA-42CF-B85D-9AF5205F0546}">
      <dgm:prSet phldrT="[Texte]"/>
      <dgm:spPr>
        <a:xfrm>
          <a:off x="7308298" y="0"/>
          <a:ext cx="1773826" cy="3949700"/>
        </a:xfrm>
        <a:solidFill>
          <a:srgbClr val="438086">
            <a:hueOff val="5401592"/>
            <a:satOff val="2001"/>
            <a:lumOff val="6117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dirty="0">
              <a:solidFill>
                <a:sysClr val="window" lastClr="FFFFFF"/>
              </a:solidFill>
              <a:latin typeface="Calibri Light" panose="020F0302020204030204"/>
              <a:ea typeface="+mn-ea"/>
              <a:cs typeface="+mn-cs"/>
            </a:rPr>
            <a:t>Protection</a:t>
          </a:r>
        </a:p>
      </dgm:t>
    </dgm:pt>
    <dgm:pt modelId="{AB97BF40-D96B-4A07-9944-29B359115AF3}" type="sibTrans" cxnId="{B1309DC4-D65B-48FF-9404-E1DAC75B8C4C}">
      <dgm:prSet/>
      <dgm:spPr/>
      <dgm:t>
        <a:bodyPr/>
        <a:lstStyle/>
        <a:p>
          <a:endParaRPr lang="en-GB"/>
        </a:p>
      </dgm:t>
    </dgm:pt>
    <dgm:pt modelId="{26BE6B53-32C8-4619-9211-CC46DB375742}" type="parTrans" cxnId="{B1309DC4-D65B-48FF-9404-E1DAC75B8C4C}">
      <dgm:prSet/>
      <dgm:spPr/>
      <dgm:t>
        <a:bodyPr/>
        <a:lstStyle/>
        <a:p>
          <a:endParaRPr lang="en-GB"/>
        </a:p>
      </dgm:t>
    </dgm:pt>
    <dgm:pt modelId="{611A7257-B723-4FC3-BF10-252672637460}" type="pres">
      <dgm:prSet presAssocID="{A453DCED-81AD-4623-8FB3-BE9234FD5AFB}" presName="Name0" presStyleCnt="0">
        <dgm:presLayoutVars>
          <dgm:dir/>
          <dgm:resizeHandles val="exact"/>
        </dgm:presLayoutVars>
      </dgm:prSet>
      <dgm:spPr/>
    </dgm:pt>
    <dgm:pt modelId="{B1F4E8FB-7B5C-4524-ACFC-740D92380C09}" type="pres">
      <dgm:prSet presAssocID="{A453DCED-81AD-4623-8FB3-BE9234FD5AFB}" presName="fgShape" presStyleLbl="fgShp" presStyleIdx="0" presStyleCnt="1"/>
      <dgm:spPr>
        <a:xfrm>
          <a:off x="436372" y="3159760"/>
          <a:ext cx="10036555" cy="592455"/>
        </a:xfrm>
        <a:prstGeom prst="leftRightArrow">
          <a:avLst/>
        </a:prstGeom>
        <a:solidFill>
          <a:srgbClr val="438086"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78145DE4-6E8E-4010-BC66-19FE88D139CC}" type="pres">
      <dgm:prSet presAssocID="{A453DCED-81AD-4623-8FB3-BE9234FD5AFB}" presName="linComp" presStyleCnt="0"/>
      <dgm:spPr/>
    </dgm:pt>
    <dgm:pt modelId="{09D51E4D-FD38-41D3-A7CE-462A8ADBAF6E}" type="pres">
      <dgm:prSet presAssocID="{334104DC-AB48-4472-88CD-163899D3F1A4}" presName="compNode" presStyleCnt="0"/>
      <dgm:spPr/>
    </dgm:pt>
    <dgm:pt modelId="{F40E8BB6-E949-4C42-83D6-B26878D51056}" type="pres">
      <dgm:prSet presAssocID="{334104DC-AB48-4472-88CD-163899D3F1A4}" presName="bkgdShape" presStyleLbl="node1" presStyleIdx="0" presStyleCnt="5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GB"/>
        </a:p>
      </dgm:t>
    </dgm:pt>
    <dgm:pt modelId="{D3CB295A-B9AD-416A-AD8A-38D57E8533E6}" type="pres">
      <dgm:prSet presAssocID="{334104DC-AB48-4472-88CD-163899D3F1A4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BFE39A4-C618-485D-A0C8-D52A7F622B36}" type="pres">
      <dgm:prSet presAssocID="{334104DC-AB48-4472-88CD-163899D3F1A4}" presName="invisiNode" presStyleLbl="node1" presStyleIdx="0" presStyleCnt="5"/>
      <dgm:spPr/>
    </dgm:pt>
    <dgm:pt modelId="{88E6CD71-7B87-407D-8EBD-8E7A19FF26EB}" type="pres">
      <dgm:prSet presAssocID="{334104DC-AB48-4472-88CD-163899D3F1A4}" presName="imagNode" presStyleLbl="fgImgPlace1" presStyleIdx="0" presStyleCnt="5"/>
      <dgm:spPr>
        <a:xfrm>
          <a:off x="229421" y="236982"/>
          <a:ext cx="1315250" cy="1315250"/>
        </a:xfrm>
        <a:prstGeom prst="ellipse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4486" t="10622" r="-51216" b="6008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C7D1BAEA-672E-48DB-B6E9-2F1CBCA88D81}" type="pres">
      <dgm:prSet presAssocID="{A043366F-7674-430C-B414-F0645B14111F}" presName="sibTrans" presStyleLbl="sibTrans2D1" presStyleIdx="0" presStyleCnt="0"/>
      <dgm:spPr/>
      <dgm:t>
        <a:bodyPr/>
        <a:lstStyle/>
        <a:p>
          <a:endParaRPr lang="en-GB"/>
        </a:p>
      </dgm:t>
    </dgm:pt>
    <dgm:pt modelId="{F34186C7-9783-411B-AC33-6868B7C42466}" type="pres">
      <dgm:prSet presAssocID="{2A7D9C88-246C-4110-9361-43E779211E45}" presName="compNode" presStyleCnt="0"/>
      <dgm:spPr/>
    </dgm:pt>
    <dgm:pt modelId="{F84018DB-E705-41BB-8141-A7E107DB97DB}" type="pres">
      <dgm:prSet presAssocID="{2A7D9C88-246C-4110-9361-43E779211E45}" presName="bkgdShape" presStyleLbl="node1" presStyleIdx="1" presStyleCnt="5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GB"/>
        </a:p>
      </dgm:t>
    </dgm:pt>
    <dgm:pt modelId="{99FBA8B8-F144-4DBE-866B-1CD027A532F7}" type="pres">
      <dgm:prSet presAssocID="{2A7D9C88-246C-4110-9361-43E779211E45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990220C-0018-479E-B2A3-AD39CA02F91C}" type="pres">
      <dgm:prSet presAssocID="{2A7D9C88-246C-4110-9361-43E779211E45}" presName="invisiNode" presStyleLbl="node1" presStyleIdx="1" presStyleCnt="5"/>
      <dgm:spPr/>
    </dgm:pt>
    <dgm:pt modelId="{916231D7-8EC7-4DBB-9897-7EF3D73C7045}" type="pres">
      <dgm:prSet presAssocID="{2A7D9C88-246C-4110-9361-43E779211E45}" presName="imagNode" presStyleLbl="fgImgPlace1" presStyleIdx="1" presStyleCnt="5"/>
      <dgm:spPr>
        <a:xfrm>
          <a:off x="2056462" y="236982"/>
          <a:ext cx="1315250" cy="131525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C44BC2C9-F8B6-45B5-BDA9-E5866B10DE78}" type="pres">
      <dgm:prSet presAssocID="{F3BB3486-A3C4-4BFC-BA4D-427F5478E718}" presName="sibTrans" presStyleLbl="sibTrans2D1" presStyleIdx="0" presStyleCnt="0"/>
      <dgm:spPr/>
      <dgm:t>
        <a:bodyPr/>
        <a:lstStyle/>
        <a:p>
          <a:endParaRPr lang="en-GB"/>
        </a:p>
      </dgm:t>
    </dgm:pt>
    <dgm:pt modelId="{B0391218-552B-4EDB-B93F-B74D6206FD4D}" type="pres">
      <dgm:prSet presAssocID="{F8A26EC5-2298-458C-8038-4AAC3C3B4C6C}" presName="compNode" presStyleCnt="0"/>
      <dgm:spPr/>
    </dgm:pt>
    <dgm:pt modelId="{4A5C0A9F-4491-4EB4-9597-77068D28CB45}" type="pres">
      <dgm:prSet presAssocID="{F8A26EC5-2298-458C-8038-4AAC3C3B4C6C}" presName="bkgdShape" presStyleLbl="node1" presStyleIdx="2" presStyleCnt="5" custLinFactNeighborX="0" custLinFactNeighborY="-2961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GB"/>
        </a:p>
      </dgm:t>
    </dgm:pt>
    <dgm:pt modelId="{07A02926-3F5D-4097-90E3-C541E049F68E}" type="pres">
      <dgm:prSet presAssocID="{F8A26EC5-2298-458C-8038-4AAC3C3B4C6C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CC3F2F2-7344-4262-8FC4-06E5B657C4A6}" type="pres">
      <dgm:prSet presAssocID="{F8A26EC5-2298-458C-8038-4AAC3C3B4C6C}" presName="invisiNode" presStyleLbl="node1" presStyleIdx="2" presStyleCnt="5"/>
      <dgm:spPr/>
    </dgm:pt>
    <dgm:pt modelId="{BE780436-D79E-41BF-8C82-49002B5AE7CF}" type="pres">
      <dgm:prSet presAssocID="{F8A26EC5-2298-458C-8038-4AAC3C3B4C6C}" presName="imagNode" presStyleLbl="fgImgPlace1" presStyleIdx="2" presStyleCnt="5"/>
      <dgm:spPr>
        <a:xfrm>
          <a:off x="3883504" y="236982"/>
          <a:ext cx="1315250" cy="1315250"/>
        </a:xfrm>
        <a:prstGeom prst="ellipse">
          <a:avLst/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314" t="15583" r="-13962" b="14483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ECFC885D-4E6F-4F3E-B5E9-E685138E234F}" type="pres">
      <dgm:prSet presAssocID="{843A60EC-86C3-42BB-8C81-0E71901E2DAC}" presName="sibTrans" presStyleLbl="sibTrans2D1" presStyleIdx="0" presStyleCnt="0"/>
      <dgm:spPr/>
      <dgm:t>
        <a:bodyPr/>
        <a:lstStyle/>
        <a:p>
          <a:endParaRPr lang="en-GB"/>
        </a:p>
      </dgm:t>
    </dgm:pt>
    <dgm:pt modelId="{5CF666ED-0C79-424D-9D17-23D258EE138A}" type="pres">
      <dgm:prSet presAssocID="{D98101F3-4FAA-42CF-B85D-9AF5205F0546}" presName="compNode" presStyleCnt="0"/>
      <dgm:spPr/>
    </dgm:pt>
    <dgm:pt modelId="{30641FAA-F24C-4553-AD3E-4FD02B4BFADD}" type="pres">
      <dgm:prSet presAssocID="{D98101F3-4FAA-42CF-B85D-9AF5205F0546}" presName="bkgdShape" presStyleLbl="node1" presStyleIdx="3" presStyleCnt="5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GB"/>
        </a:p>
      </dgm:t>
    </dgm:pt>
    <dgm:pt modelId="{4E390386-79BB-4DF3-9919-509636BAF865}" type="pres">
      <dgm:prSet presAssocID="{D98101F3-4FAA-42CF-B85D-9AF5205F0546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DA1AEE3-8459-4D8C-8796-5B162D193D58}" type="pres">
      <dgm:prSet presAssocID="{D98101F3-4FAA-42CF-B85D-9AF5205F0546}" presName="invisiNode" presStyleLbl="node1" presStyleIdx="3" presStyleCnt="5"/>
      <dgm:spPr/>
    </dgm:pt>
    <dgm:pt modelId="{473AA88E-AB8F-4124-BC48-72193494CE7D}" type="pres">
      <dgm:prSet presAssocID="{D98101F3-4FAA-42CF-B85D-9AF5205F0546}" presName="imagNode" presStyleLbl="fgImgPlace1" presStyleIdx="3" presStyleCnt="5"/>
      <dgm:spPr>
        <a:xfrm>
          <a:off x="7537587" y="236982"/>
          <a:ext cx="1315250" cy="1315250"/>
        </a:xfrm>
        <a:prstGeom prst="ellipse">
          <a:avLst/>
        </a:prstGeom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8859" t="6122" r="14485" b="-731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35B1040F-4BE9-4609-9C6E-0A95018FB1AA}" type="pres">
      <dgm:prSet presAssocID="{AB97BF40-D96B-4A07-9944-29B359115AF3}" presName="sibTrans" presStyleLbl="sibTrans2D1" presStyleIdx="0" presStyleCnt="0"/>
      <dgm:spPr/>
      <dgm:t>
        <a:bodyPr/>
        <a:lstStyle/>
        <a:p>
          <a:endParaRPr lang="en-GB"/>
        </a:p>
      </dgm:t>
    </dgm:pt>
    <dgm:pt modelId="{EAD2C06F-E899-4A0C-8860-918CAB8E6C38}" type="pres">
      <dgm:prSet presAssocID="{E8A504E9-6300-4B66-AA96-766B6B2B07DA}" presName="compNode" presStyleCnt="0"/>
      <dgm:spPr/>
    </dgm:pt>
    <dgm:pt modelId="{9A7E493A-68DE-48BA-B5FD-6459F291FDF8}" type="pres">
      <dgm:prSet presAssocID="{E8A504E9-6300-4B66-AA96-766B6B2B07DA}" presName="bkgdShape" presStyleLbl="node1" presStyleIdx="4" presStyleCnt="5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GB"/>
        </a:p>
      </dgm:t>
    </dgm:pt>
    <dgm:pt modelId="{9F150553-9600-46DD-A531-A8DFE5764C3A}" type="pres">
      <dgm:prSet presAssocID="{E8A504E9-6300-4B66-AA96-766B6B2B07DA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ED331DE-7900-4A3B-9682-7A680A3D85A8}" type="pres">
      <dgm:prSet presAssocID="{E8A504E9-6300-4B66-AA96-766B6B2B07DA}" presName="invisiNode" presStyleLbl="node1" presStyleIdx="4" presStyleCnt="5"/>
      <dgm:spPr/>
    </dgm:pt>
    <dgm:pt modelId="{59C25B7F-2D34-4AD3-ABAB-E37ED8F1AEE5}" type="pres">
      <dgm:prSet presAssocID="{E8A504E9-6300-4B66-AA96-766B6B2B07DA}" presName="imagNode" presStyleLbl="fgImgPlace1" presStyleIdx="4" presStyleCnt="5"/>
      <dgm:spPr>
        <a:xfrm>
          <a:off x="9364628" y="236982"/>
          <a:ext cx="1315250" cy="1315250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</dgm:ptLst>
  <dgm:cxnLst>
    <dgm:cxn modelId="{7860249B-0459-4B05-B682-3BA2A9252D39}" srcId="{A453DCED-81AD-4623-8FB3-BE9234FD5AFB}" destId="{E8A504E9-6300-4B66-AA96-766B6B2B07DA}" srcOrd="4" destOrd="0" parTransId="{C15ECC32-DE5C-4AFA-8458-91FD1D46C860}" sibTransId="{BE96D409-2D2E-4F39-9FE8-ACE9CEB07F95}"/>
    <dgm:cxn modelId="{1A3F1A25-EC8A-4DB7-9B56-9404744DCFE8}" type="presOf" srcId="{F8A26EC5-2298-458C-8038-4AAC3C3B4C6C}" destId="{4A5C0A9F-4491-4EB4-9597-77068D28CB45}" srcOrd="0" destOrd="0" presId="urn:microsoft.com/office/officeart/2005/8/layout/hList7"/>
    <dgm:cxn modelId="{FFF8F122-40F0-4C60-ABCF-CAEC93F149A8}" type="presOf" srcId="{2A7D9C88-246C-4110-9361-43E779211E45}" destId="{99FBA8B8-F144-4DBE-866B-1CD027A532F7}" srcOrd="1" destOrd="0" presId="urn:microsoft.com/office/officeart/2005/8/layout/hList7"/>
    <dgm:cxn modelId="{340CED86-7A03-4E8F-A0B5-10F495A33A3F}" type="presOf" srcId="{2A7D9C88-246C-4110-9361-43E779211E45}" destId="{F84018DB-E705-41BB-8141-A7E107DB97DB}" srcOrd="0" destOrd="0" presId="urn:microsoft.com/office/officeart/2005/8/layout/hList7"/>
    <dgm:cxn modelId="{419F3A21-F79C-4ED2-8D2E-787E3B90F8A3}" type="presOf" srcId="{AB97BF40-D96B-4A07-9944-29B359115AF3}" destId="{35B1040F-4BE9-4609-9C6E-0A95018FB1AA}" srcOrd="0" destOrd="0" presId="urn:microsoft.com/office/officeart/2005/8/layout/hList7"/>
    <dgm:cxn modelId="{B1309DC4-D65B-48FF-9404-E1DAC75B8C4C}" srcId="{A453DCED-81AD-4623-8FB3-BE9234FD5AFB}" destId="{D98101F3-4FAA-42CF-B85D-9AF5205F0546}" srcOrd="3" destOrd="0" parTransId="{26BE6B53-32C8-4619-9211-CC46DB375742}" sibTransId="{AB97BF40-D96B-4A07-9944-29B359115AF3}"/>
    <dgm:cxn modelId="{E18837C4-C334-4027-82C9-6629D241809C}" srcId="{A453DCED-81AD-4623-8FB3-BE9234FD5AFB}" destId="{2A7D9C88-246C-4110-9361-43E779211E45}" srcOrd="1" destOrd="0" parTransId="{4ECA5F33-0334-4AD1-9099-6D8E482BD955}" sibTransId="{F3BB3486-A3C4-4BFC-BA4D-427F5478E718}"/>
    <dgm:cxn modelId="{E2233FAA-29A6-48DF-BA01-830AAE5BB0B6}" type="presOf" srcId="{F3BB3486-A3C4-4BFC-BA4D-427F5478E718}" destId="{C44BC2C9-F8B6-45B5-BDA9-E5866B10DE78}" srcOrd="0" destOrd="0" presId="urn:microsoft.com/office/officeart/2005/8/layout/hList7"/>
    <dgm:cxn modelId="{CAE4A124-795E-45AA-8A88-D2FB1B7B3506}" type="presOf" srcId="{D98101F3-4FAA-42CF-B85D-9AF5205F0546}" destId="{4E390386-79BB-4DF3-9919-509636BAF865}" srcOrd="1" destOrd="0" presId="urn:microsoft.com/office/officeart/2005/8/layout/hList7"/>
    <dgm:cxn modelId="{EABE9324-4236-4439-BE64-A3D3531893B0}" srcId="{A453DCED-81AD-4623-8FB3-BE9234FD5AFB}" destId="{334104DC-AB48-4472-88CD-163899D3F1A4}" srcOrd="0" destOrd="0" parTransId="{4E463321-0ADC-4A6C-A918-885815A284F0}" sibTransId="{A043366F-7674-430C-B414-F0645B14111F}"/>
    <dgm:cxn modelId="{09C5C76E-24AE-42EB-B345-6B16F96073C1}" type="presOf" srcId="{E8A504E9-6300-4B66-AA96-766B6B2B07DA}" destId="{9F150553-9600-46DD-A531-A8DFE5764C3A}" srcOrd="1" destOrd="0" presId="urn:microsoft.com/office/officeart/2005/8/layout/hList7"/>
    <dgm:cxn modelId="{5D139153-9B16-400F-A86F-4E129516BA8C}" type="presOf" srcId="{E8A504E9-6300-4B66-AA96-766B6B2B07DA}" destId="{9A7E493A-68DE-48BA-B5FD-6459F291FDF8}" srcOrd="0" destOrd="0" presId="urn:microsoft.com/office/officeart/2005/8/layout/hList7"/>
    <dgm:cxn modelId="{80605E9F-E180-4C00-8EBA-74D248A22BDD}" type="presOf" srcId="{A043366F-7674-430C-B414-F0645B14111F}" destId="{C7D1BAEA-672E-48DB-B6E9-2F1CBCA88D81}" srcOrd="0" destOrd="0" presId="urn:microsoft.com/office/officeart/2005/8/layout/hList7"/>
    <dgm:cxn modelId="{BEAD82FC-09D9-4F16-A968-5B0FE961F58C}" type="presOf" srcId="{D98101F3-4FAA-42CF-B85D-9AF5205F0546}" destId="{30641FAA-F24C-4553-AD3E-4FD02B4BFADD}" srcOrd="0" destOrd="0" presId="urn:microsoft.com/office/officeart/2005/8/layout/hList7"/>
    <dgm:cxn modelId="{132F6A09-B1B2-409B-9095-45E1E6474749}" type="presOf" srcId="{334104DC-AB48-4472-88CD-163899D3F1A4}" destId="{D3CB295A-B9AD-416A-AD8A-38D57E8533E6}" srcOrd="1" destOrd="0" presId="urn:microsoft.com/office/officeart/2005/8/layout/hList7"/>
    <dgm:cxn modelId="{1BC6D0B3-FD6A-457E-BE09-0C620AEC5482}" type="presOf" srcId="{843A60EC-86C3-42BB-8C81-0E71901E2DAC}" destId="{ECFC885D-4E6F-4F3E-B5E9-E685138E234F}" srcOrd="0" destOrd="0" presId="urn:microsoft.com/office/officeart/2005/8/layout/hList7"/>
    <dgm:cxn modelId="{88E9ED21-372C-4301-A91F-445B63E8B755}" type="presOf" srcId="{F8A26EC5-2298-458C-8038-4AAC3C3B4C6C}" destId="{07A02926-3F5D-4097-90E3-C541E049F68E}" srcOrd="1" destOrd="0" presId="urn:microsoft.com/office/officeart/2005/8/layout/hList7"/>
    <dgm:cxn modelId="{C55AC7C0-6F07-43C8-AB3C-4BFBCAE2B772}" type="presOf" srcId="{A453DCED-81AD-4623-8FB3-BE9234FD5AFB}" destId="{611A7257-B723-4FC3-BF10-252672637460}" srcOrd="0" destOrd="0" presId="urn:microsoft.com/office/officeart/2005/8/layout/hList7"/>
    <dgm:cxn modelId="{75420999-771B-4368-900F-9C7D21B0A3BA}" type="presOf" srcId="{334104DC-AB48-4472-88CD-163899D3F1A4}" destId="{F40E8BB6-E949-4C42-83D6-B26878D51056}" srcOrd="0" destOrd="0" presId="urn:microsoft.com/office/officeart/2005/8/layout/hList7"/>
    <dgm:cxn modelId="{B486E99A-94FC-4266-94BF-01075441F174}" srcId="{A453DCED-81AD-4623-8FB3-BE9234FD5AFB}" destId="{F8A26EC5-2298-458C-8038-4AAC3C3B4C6C}" srcOrd="2" destOrd="0" parTransId="{7632968D-F1B5-4E4C-8C93-885566B8089B}" sibTransId="{843A60EC-86C3-42BB-8C81-0E71901E2DAC}"/>
    <dgm:cxn modelId="{A7BDA58E-A741-46C9-B258-12D588A38A72}" type="presParOf" srcId="{611A7257-B723-4FC3-BF10-252672637460}" destId="{B1F4E8FB-7B5C-4524-ACFC-740D92380C09}" srcOrd="0" destOrd="0" presId="urn:microsoft.com/office/officeart/2005/8/layout/hList7"/>
    <dgm:cxn modelId="{1EF46C60-D6FA-4053-887C-DC9398F276E1}" type="presParOf" srcId="{611A7257-B723-4FC3-BF10-252672637460}" destId="{78145DE4-6E8E-4010-BC66-19FE88D139CC}" srcOrd="1" destOrd="0" presId="urn:microsoft.com/office/officeart/2005/8/layout/hList7"/>
    <dgm:cxn modelId="{3735F4B0-C634-4EA3-9DE6-EBF946ACB89B}" type="presParOf" srcId="{78145DE4-6E8E-4010-BC66-19FE88D139CC}" destId="{09D51E4D-FD38-41D3-A7CE-462A8ADBAF6E}" srcOrd="0" destOrd="0" presId="urn:microsoft.com/office/officeart/2005/8/layout/hList7"/>
    <dgm:cxn modelId="{B6CD3796-173F-4842-9A7A-8E53961DF088}" type="presParOf" srcId="{09D51E4D-FD38-41D3-A7CE-462A8ADBAF6E}" destId="{F40E8BB6-E949-4C42-83D6-B26878D51056}" srcOrd="0" destOrd="0" presId="urn:microsoft.com/office/officeart/2005/8/layout/hList7"/>
    <dgm:cxn modelId="{6E8E946A-B2FE-4866-961E-693D6BA5BB6A}" type="presParOf" srcId="{09D51E4D-FD38-41D3-A7CE-462A8ADBAF6E}" destId="{D3CB295A-B9AD-416A-AD8A-38D57E8533E6}" srcOrd="1" destOrd="0" presId="urn:microsoft.com/office/officeart/2005/8/layout/hList7"/>
    <dgm:cxn modelId="{2CCC591C-4C13-43A5-B087-1DE4DC0FB90E}" type="presParOf" srcId="{09D51E4D-FD38-41D3-A7CE-462A8ADBAF6E}" destId="{0BFE39A4-C618-485D-A0C8-D52A7F622B36}" srcOrd="2" destOrd="0" presId="urn:microsoft.com/office/officeart/2005/8/layout/hList7"/>
    <dgm:cxn modelId="{F2D79213-9130-4E21-B081-1B1BED53BAD1}" type="presParOf" srcId="{09D51E4D-FD38-41D3-A7CE-462A8ADBAF6E}" destId="{88E6CD71-7B87-407D-8EBD-8E7A19FF26EB}" srcOrd="3" destOrd="0" presId="urn:microsoft.com/office/officeart/2005/8/layout/hList7"/>
    <dgm:cxn modelId="{944E2808-9030-4543-8E6B-6D113CDCE676}" type="presParOf" srcId="{78145DE4-6E8E-4010-BC66-19FE88D139CC}" destId="{C7D1BAEA-672E-48DB-B6E9-2F1CBCA88D81}" srcOrd="1" destOrd="0" presId="urn:microsoft.com/office/officeart/2005/8/layout/hList7"/>
    <dgm:cxn modelId="{D1C8D804-2082-44E8-B984-5914EECE495B}" type="presParOf" srcId="{78145DE4-6E8E-4010-BC66-19FE88D139CC}" destId="{F34186C7-9783-411B-AC33-6868B7C42466}" srcOrd="2" destOrd="0" presId="urn:microsoft.com/office/officeart/2005/8/layout/hList7"/>
    <dgm:cxn modelId="{F62D91EA-26F3-41EA-83A4-5064CD43A7DB}" type="presParOf" srcId="{F34186C7-9783-411B-AC33-6868B7C42466}" destId="{F84018DB-E705-41BB-8141-A7E107DB97DB}" srcOrd="0" destOrd="0" presId="urn:microsoft.com/office/officeart/2005/8/layout/hList7"/>
    <dgm:cxn modelId="{C7247008-FB76-45A7-AC46-2D28EC1938EB}" type="presParOf" srcId="{F34186C7-9783-411B-AC33-6868B7C42466}" destId="{99FBA8B8-F144-4DBE-866B-1CD027A532F7}" srcOrd="1" destOrd="0" presId="urn:microsoft.com/office/officeart/2005/8/layout/hList7"/>
    <dgm:cxn modelId="{BF6148FA-DDC1-43B3-8F64-3D72475883E5}" type="presParOf" srcId="{F34186C7-9783-411B-AC33-6868B7C42466}" destId="{D990220C-0018-479E-B2A3-AD39CA02F91C}" srcOrd="2" destOrd="0" presId="urn:microsoft.com/office/officeart/2005/8/layout/hList7"/>
    <dgm:cxn modelId="{48235F34-B0ED-43D6-89E5-871E181214C0}" type="presParOf" srcId="{F34186C7-9783-411B-AC33-6868B7C42466}" destId="{916231D7-8EC7-4DBB-9897-7EF3D73C7045}" srcOrd="3" destOrd="0" presId="urn:microsoft.com/office/officeart/2005/8/layout/hList7"/>
    <dgm:cxn modelId="{47E18594-50A1-4998-9D79-1CCC2FC8A3C4}" type="presParOf" srcId="{78145DE4-6E8E-4010-BC66-19FE88D139CC}" destId="{C44BC2C9-F8B6-45B5-BDA9-E5866B10DE78}" srcOrd="3" destOrd="0" presId="urn:microsoft.com/office/officeart/2005/8/layout/hList7"/>
    <dgm:cxn modelId="{500FEE44-72AC-4CFD-A501-D034C357ED2A}" type="presParOf" srcId="{78145DE4-6E8E-4010-BC66-19FE88D139CC}" destId="{B0391218-552B-4EDB-B93F-B74D6206FD4D}" srcOrd="4" destOrd="0" presId="urn:microsoft.com/office/officeart/2005/8/layout/hList7"/>
    <dgm:cxn modelId="{081D1F56-164E-4453-9A41-426716ACDF87}" type="presParOf" srcId="{B0391218-552B-4EDB-B93F-B74D6206FD4D}" destId="{4A5C0A9F-4491-4EB4-9597-77068D28CB45}" srcOrd="0" destOrd="0" presId="urn:microsoft.com/office/officeart/2005/8/layout/hList7"/>
    <dgm:cxn modelId="{06443EB2-C486-4DC4-B537-0B13F4EEC57B}" type="presParOf" srcId="{B0391218-552B-4EDB-B93F-B74D6206FD4D}" destId="{07A02926-3F5D-4097-90E3-C541E049F68E}" srcOrd="1" destOrd="0" presId="urn:microsoft.com/office/officeart/2005/8/layout/hList7"/>
    <dgm:cxn modelId="{C6C3B48A-4C9F-4B2D-B065-4881805F993E}" type="presParOf" srcId="{B0391218-552B-4EDB-B93F-B74D6206FD4D}" destId="{5CC3F2F2-7344-4262-8FC4-06E5B657C4A6}" srcOrd="2" destOrd="0" presId="urn:microsoft.com/office/officeart/2005/8/layout/hList7"/>
    <dgm:cxn modelId="{603CE73E-F396-4394-B04C-5D4219721B15}" type="presParOf" srcId="{B0391218-552B-4EDB-B93F-B74D6206FD4D}" destId="{BE780436-D79E-41BF-8C82-49002B5AE7CF}" srcOrd="3" destOrd="0" presId="urn:microsoft.com/office/officeart/2005/8/layout/hList7"/>
    <dgm:cxn modelId="{E3178452-E1BB-44AC-BC04-4D8EDADDD6AD}" type="presParOf" srcId="{78145DE4-6E8E-4010-BC66-19FE88D139CC}" destId="{ECFC885D-4E6F-4F3E-B5E9-E685138E234F}" srcOrd="5" destOrd="0" presId="urn:microsoft.com/office/officeart/2005/8/layout/hList7"/>
    <dgm:cxn modelId="{32C69278-D74F-4B0D-AC11-FA6B377B2E49}" type="presParOf" srcId="{78145DE4-6E8E-4010-BC66-19FE88D139CC}" destId="{5CF666ED-0C79-424D-9D17-23D258EE138A}" srcOrd="6" destOrd="0" presId="urn:microsoft.com/office/officeart/2005/8/layout/hList7"/>
    <dgm:cxn modelId="{659BBD9D-914F-4A09-821C-AED1B585433D}" type="presParOf" srcId="{5CF666ED-0C79-424D-9D17-23D258EE138A}" destId="{30641FAA-F24C-4553-AD3E-4FD02B4BFADD}" srcOrd="0" destOrd="0" presId="urn:microsoft.com/office/officeart/2005/8/layout/hList7"/>
    <dgm:cxn modelId="{17FE6BC6-02D7-4A2A-91D2-C771812A72E4}" type="presParOf" srcId="{5CF666ED-0C79-424D-9D17-23D258EE138A}" destId="{4E390386-79BB-4DF3-9919-509636BAF865}" srcOrd="1" destOrd="0" presId="urn:microsoft.com/office/officeart/2005/8/layout/hList7"/>
    <dgm:cxn modelId="{317EACA1-D4DC-4494-A1A9-740D1ACC1A8E}" type="presParOf" srcId="{5CF666ED-0C79-424D-9D17-23D258EE138A}" destId="{0DA1AEE3-8459-4D8C-8796-5B162D193D58}" srcOrd="2" destOrd="0" presId="urn:microsoft.com/office/officeart/2005/8/layout/hList7"/>
    <dgm:cxn modelId="{F2A56C74-1B74-43C4-B7C4-DDE753EF0358}" type="presParOf" srcId="{5CF666ED-0C79-424D-9D17-23D258EE138A}" destId="{473AA88E-AB8F-4124-BC48-72193494CE7D}" srcOrd="3" destOrd="0" presId="urn:microsoft.com/office/officeart/2005/8/layout/hList7"/>
    <dgm:cxn modelId="{001D5E15-C094-4190-BFBD-0CAEEA8EA9D0}" type="presParOf" srcId="{78145DE4-6E8E-4010-BC66-19FE88D139CC}" destId="{35B1040F-4BE9-4609-9C6E-0A95018FB1AA}" srcOrd="7" destOrd="0" presId="urn:microsoft.com/office/officeart/2005/8/layout/hList7"/>
    <dgm:cxn modelId="{202763D4-7795-4E78-80D0-4EB43AF45EEC}" type="presParOf" srcId="{78145DE4-6E8E-4010-BC66-19FE88D139CC}" destId="{EAD2C06F-E899-4A0C-8860-918CAB8E6C38}" srcOrd="8" destOrd="0" presId="urn:microsoft.com/office/officeart/2005/8/layout/hList7"/>
    <dgm:cxn modelId="{B12B1EAD-9150-4AE5-80B9-95D278EC6FD8}" type="presParOf" srcId="{EAD2C06F-E899-4A0C-8860-918CAB8E6C38}" destId="{9A7E493A-68DE-48BA-B5FD-6459F291FDF8}" srcOrd="0" destOrd="0" presId="urn:microsoft.com/office/officeart/2005/8/layout/hList7"/>
    <dgm:cxn modelId="{C5065F11-22AC-4FBF-9CFC-37761E2EA040}" type="presParOf" srcId="{EAD2C06F-E899-4A0C-8860-918CAB8E6C38}" destId="{9F150553-9600-46DD-A531-A8DFE5764C3A}" srcOrd="1" destOrd="0" presId="urn:microsoft.com/office/officeart/2005/8/layout/hList7"/>
    <dgm:cxn modelId="{7F085EB6-79FB-4958-918B-AA203849538E}" type="presParOf" srcId="{EAD2C06F-E899-4A0C-8860-918CAB8E6C38}" destId="{EED331DE-7900-4A3B-9682-7A680A3D85A8}" srcOrd="2" destOrd="0" presId="urn:microsoft.com/office/officeart/2005/8/layout/hList7"/>
    <dgm:cxn modelId="{AB6F8590-9B03-4400-B7A3-5AC6A3EC9E50}" type="presParOf" srcId="{EAD2C06F-E899-4A0C-8860-918CAB8E6C38}" destId="{59C25B7F-2D34-4AD3-ABAB-E37ED8F1AEE5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B204A3-F9D5-4A65-83AF-50BC530569A3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532CA064-2F98-457F-87ED-8A66B6C87EBF}">
      <dgm:prSet phldrT="[Text]" custT="1"/>
      <dgm:spPr/>
      <dgm:t>
        <a:bodyPr/>
        <a:lstStyle/>
        <a:p>
          <a:r>
            <a:rPr lang="en-GB" sz="2800" dirty="0"/>
            <a:t>All victims</a:t>
          </a:r>
        </a:p>
      </dgm:t>
    </dgm:pt>
    <dgm:pt modelId="{F92421E4-4307-4295-9ADA-196005822519}" type="parTrans" cxnId="{98E6ABD1-6BD4-4355-B940-E4834D7F20F3}">
      <dgm:prSet/>
      <dgm:spPr/>
      <dgm:t>
        <a:bodyPr/>
        <a:lstStyle/>
        <a:p>
          <a:endParaRPr lang="en-GB"/>
        </a:p>
      </dgm:t>
    </dgm:pt>
    <dgm:pt modelId="{DAFD030E-3B95-4434-A8EC-33A577BA7E40}" type="sibTrans" cxnId="{98E6ABD1-6BD4-4355-B940-E4834D7F20F3}">
      <dgm:prSet/>
      <dgm:spPr/>
      <dgm:t>
        <a:bodyPr/>
        <a:lstStyle/>
        <a:p>
          <a:endParaRPr lang="en-GB"/>
        </a:p>
      </dgm:t>
    </dgm:pt>
    <dgm:pt modelId="{79BDFC6A-B004-40B9-AF73-331C7B42AEDD}">
      <dgm:prSet phldrT="[Text]" custT="1"/>
      <dgm:spPr/>
      <dgm:t>
        <a:bodyPr/>
        <a:lstStyle/>
        <a:p>
          <a:r>
            <a:rPr lang="en-GB" sz="2800" dirty="0"/>
            <a:t>Respect</a:t>
          </a:r>
        </a:p>
      </dgm:t>
    </dgm:pt>
    <dgm:pt modelId="{E59ABFC2-C29D-449A-AEDF-5D461E1E2715}" type="parTrans" cxnId="{AE8DA522-1600-4C9B-B089-CC87C7926A09}">
      <dgm:prSet/>
      <dgm:spPr/>
      <dgm:t>
        <a:bodyPr/>
        <a:lstStyle/>
        <a:p>
          <a:endParaRPr lang="en-GB"/>
        </a:p>
      </dgm:t>
    </dgm:pt>
    <dgm:pt modelId="{DD4D6675-11C3-4209-A60A-4F8B37107355}" type="sibTrans" cxnId="{AE8DA522-1600-4C9B-B089-CC87C7926A09}">
      <dgm:prSet/>
      <dgm:spPr/>
      <dgm:t>
        <a:bodyPr/>
        <a:lstStyle/>
        <a:p>
          <a:endParaRPr lang="en-GB"/>
        </a:p>
      </dgm:t>
    </dgm:pt>
    <dgm:pt modelId="{8EA4B520-BF12-41C2-BE7A-9BDA03226647}">
      <dgm:prSet phldrT="[Text]"/>
      <dgm:spPr/>
      <dgm:t>
        <a:bodyPr/>
        <a:lstStyle/>
        <a:p>
          <a:r>
            <a:rPr lang="en-GB" dirty="0"/>
            <a:t>Direct interactions</a:t>
          </a:r>
        </a:p>
      </dgm:t>
    </dgm:pt>
    <dgm:pt modelId="{D780C70A-AC0F-4228-9CAE-1EEE08D92D99}" type="parTrans" cxnId="{F1DB8AC8-AAD1-4390-909B-BD36224BC76F}">
      <dgm:prSet/>
      <dgm:spPr/>
      <dgm:t>
        <a:bodyPr/>
        <a:lstStyle/>
        <a:p>
          <a:endParaRPr lang="en-GB"/>
        </a:p>
      </dgm:t>
    </dgm:pt>
    <dgm:pt modelId="{4AB03FF2-2629-470D-B0A1-C4FBB417C82D}" type="sibTrans" cxnId="{F1DB8AC8-AAD1-4390-909B-BD36224BC76F}">
      <dgm:prSet/>
      <dgm:spPr/>
      <dgm:t>
        <a:bodyPr/>
        <a:lstStyle/>
        <a:p>
          <a:endParaRPr lang="en-GB"/>
        </a:p>
      </dgm:t>
    </dgm:pt>
    <dgm:pt modelId="{D530AFC9-104E-42A4-AC4D-9C9629DE8B2B}">
      <dgm:prSet phldrT="[Text]"/>
      <dgm:spPr/>
      <dgm:t>
        <a:bodyPr/>
        <a:lstStyle/>
        <a:p>
          <a:r>
            <a:rPr lang="en-GB" dirty="0"/>
            <a:t>Non-discriminatory</a:t>
          </a:r>
        </a:p>
      </dgm:t>
    </dgm:pt>
    <dgm:pt modelId="{9CBDC21C-0013-429D-93BF-6913C2B3B9E5}" type="parTrans" cxnId="{29019879-BB8C-4316-A7D8-4A6CF2A438EB}">
      <dgm:prSet/>
      <dgm:spPr/>
      <dgm:t>
        <a:bodyPr/>
        <a:lstStyle/>
        <a:p>
          <a:endParaRPr lang="en-GB"/>
        </a:p>
      </dgm:t>
    </dgm:pt>
    <dgm:pt modelId="{03EE44CF-E651-4D41-BE63-6E27F40A15D0}" type="sibTrans" cxnId="{29019879-BB8C-4316-A7D8-4A6CF2A438EB}">
      <dgm:prSet/>
      <dgm:spPr/>
      <dgm:t>
        <a:bodyPr/>
        <a:lstStyle/>
        <a:p>
          <a:endParaRPr lang="en-GB"/>
        </a:p>
      </dgm:t>
    </dgm:pt>
    <dgm:pt modelId="{9DCB1966-30D6-4CC2-AAE6-E19964940975}">
      <dgm:prSet phldrT="[Text]" custT="1"/>
      <dgm:spPr/>
      <dgm:t>
        <a:bodyPr/>
        <a:lstStyle/>
        <a:p>
          <a:r>
            <a:rPr lang="en-GB" sz="2800" dirty="0"/>
            <a:t>Empower</a:t>
          </a:r>
        </a:p>
      </dgm:t>
    </dgm:pt>
    <dgm:pt modelId="{A62A6312-C87A-4852-B19D-ECA6A74FDC4F}" type="parTrans" cxnId="{96BBB092-7117-4931-90B4-EC568AAF1000}">
      <dgm:prSet/>
      <dgm:spPr/>
      <dgm:t>
        <a:bodyPr/>
        <a:lstStyle/>
        <a:p>
          <a:endParaRPr lang="en-GB"/>
        </a:p>
      </dgm:t>
    </dgm:pt>
    <dgm:pt modelId="{09F30D84-F313-4525-AA1E-3411FBEE1BBC}" type="sibTrans" cxnId="{96BBB092-7117-4931-90B4-EC568AAF1000}">
      <dgm:prSet/>
      <dgm:spPr/>
      <dgm:t>
        <a:bodyPr/>
        <a:lstStyle/>
        <a:p>
          <a:endParaRPr lang="en-GB"/>
        </a:p>
      </dgm:t>
    </dgm:pt>
    <dgm:pt modelId="{03ECFFBF-2333-49EA-BD94-351B09C9E4A5}">
      <dgm:prSet phldrT="[Text]"/>
      <dgm:spPr/>
      <dgm:t>
        <a:bodyPr/>
        <a:lstStyle/>
        <a:p>
          <a:pPr marL="228600" marR="0" lvl="1" indent="0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en-GB" dirty="0" smtClean="0"/>
            <a:t>Universal/ generic and specialist services</a:t>
          </a:r>
          <a:endParaRPr lang="en-GB" dirty="0"/>
        </a:p>
      </dgm:t>
    </dgm:pt>
    <dgm:pt modelId="{5F873B64-BE18-4C9C-AD24-A1ECBA6A48A5}" type="parTrans" cxnId="{A765E924-B2CB-4FB8-BD3B-8E7143773389}">
      <dgm:prSet/>
      <dgm:spPr/>
      <dgm:t>
        <a:bodyPr/>
        <a:lstStyle/>
        <a:p>
          <a:endParaRPr lang="en-GB"/>
        </a:p>
      </dgm:t>
    </dgm:pt>
    <dgm:pt modelId="{E2EB9FBD-419F-46FF-BEAA-967167019CBC}" type="sibTrans" cxnId="{A765E924-B2CB-4FB8-BD3B-8E7143773389}">
      <dgm:prSet/>
      <dgm:spPr/>
      <dgm:t>
        <a:bodyPr/>
        <a:lstStyle/>
        <a:p>
          <a:endParaRPr lang="en-GB"/>
        </a:p>
      </dgm:t>
    </dgm:pt>
    <dgm:pt modelId="{BA56DA63-C4F7-4056-8DAA-8C6BF69B0296}">
      <dgm:prSet phldrT="[Text]"/>
      <dgm:spPr/>
      <dgm:t>
        <a:bodyPr/>
        <a:lstStyle/>
        <a:p>
          <a:pPr marL="228600" lvl="1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dirty="0"/>
            <a:t>Regularly reviewed</a:t>
          </a:r>
        </a:p>
      </dgm:t>
    </dgm:pt>
    <dgm:pt modelId="{F7403FBF-1294-4543-B360-2C34EE4CC58A}" type="parTrans" cxnId="{6863185F-EF0B-4EB9-927F-712512676F9F}">
      <dgm:prSet/>
      <dgm:spPr/>
      <dgm:t>
        <a:bodyPr/>
        <a:lstStyle/>
        <a:p>
          <a:endParaRPr lang="en-GB"/>
        </a:p>
      </dgm:t>
    </dgm:pt>
    <dgm:pt modelId="{46F9E1AF-3757-4EDD-A00A-B73671F49F4B}" type="sibTrans" cxnId="{6863185F-EF0B-4EB9-927F-712512676F9F}">
      <dgm:prSet/>
      <dgm:spPr/>
      <dgm:t>
        <a:bodyPr/>
        <a:lstStyle/>
        <a:p>
          <a:endParaRPr lang="en-GB"/>
        </a:p>
      </dgm:t>
    </dgm:pt>
    <dgm:pt modelId="{4C5F4622-FACB-48E7-A004-2DA625A681C6}">
      <dgm:prSet phldrT="[Text]"/>
      <dgm:spPr/>
      <dgm:t>
        <a:bodyPr/>
        <a:lstStyle/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GB" dirty="0"/>
        </a:p>
      </dgm:t>
    </dgm:pt>
    <dgm:pt modelId="{90F8A04D-7871-4A01-9066-0A80C463A749}" type="parTrans" cxnId="{AD5F8BD5-60A8-475B-8FD4-26857A0FCD69}">
      <dgm:prSet/>
      <dgm:spPr/>
      <dgm:t>
        <a:bodyPr/>
        <a:lstStyle/>
        <a:p>
          <a:endParaRPr lang="en-GB"/>
        </a:p>
      </dgm:t>
    </dgm:pt>
    <dgm:pt modelId="{4565E144-299A-419A-AEB2-B7B56DC1CDEA}" type="sibTrans" cxnId="{AD5F8BD5-60A8-475B-8FD4-26857A0FCD69}">
      <dgm:prSet/>
      <dgm:spPr/>
      <dgm:t>
        <a:bodyPr/>
        <a:lstStyle/>
        <a:p>
          <a:endParaRPr lang="en-GB"/>
        </a:p>
      </dgm:t>
    </dgm:pt>
    <dgm:pt modelId="{B556E7AC-94AE-4FAC-A153-3672ADB54BC4}">
      <dgm:prSet phldrT="[Text]" custT="1"/>
      <dgm:spPr/>
      <dgm:t>
        <a:bodyPr/>
        <a:lstStyle/>
        <a:p>
          <a:r>
            <a:rPr lang="en-GB" sz="2800" dirty="0"/>
            <a:t>Relevant</a:t>
          </a:r>
        </a:p>
      </dgm:t>
    </dgm:pt>
    <dgm:pt modelId="{819BA935-7415-43B0-A790-9F56073A60A0}" type="parTrans" cxnId="{EF60D395-E99F-4998-8E66-7CB9786F5D72}">
      <dgm:prSet/>
      <dgm:spPr/>
      <dgm:t>
        <a:bodyPr/>
        <a:lstStyle/>
        <a:p>
          <a:endParaRPr lang="en-GB"/>
        </a:p>
      </dgm:t>
    </dgm:pt>
    <dgm:pt modelId="{BE90FE5F-7210-4202-9394-92007D5CDD2B}" type="sibTrans" cxnId="{EF60D395-E99F-4998-8E66-7CB9786F5D72}">
      <dgm:prSet/>
      <dgm:spPr/>
      <dgm:t>
        <a:bodyPr/>
        <a:lstStyle/>
        <a:p>
          <a:endParaRPr lang="en-GB"/>
        </a:p>
      </dgm:t>
    </dgm:pt>
    <dgm:pt modelId="{882BDA37-7261-44D4-9655-E77897ED2A3D}">
      <dgm:prSet phldrT="[Text]"/>
      <dgm:spPr/>
      <dgm:t>
        <a:bodyPr/>
        <a:lstStyle/>
        <a:p>
          <a:r>
            <a:rPr lang="en-GB" dirty="0"/>
            <a:t>Institutionalised in structures</a:t>
          </a:r>
        </a:p>
      </dgm:t>
    </dgm:pt>
    <dgm:pt modelId="{839CB95F-495A-4301-944B-61EE9142A495}" type="parTrans" cxnId="{DE8BEE27-3BD3-4F97-A99F-7197B72B20E3}">
      <dgm:prSet/>
      <dgm:spPr/>
      <dgm:t>
        <a:bodyPr/>
        <a:lstStyle/>
        <a:p>
          <a:endParaRPr lang="en-GB"/>
        </a:p>
      </dgm:t>
    </dgm:pt>
    <dgm:pt modelId="{0973A822-19B1-4F6D-95CB-BB4CF35CF30C}" type="sibTrans" cxnId="{DE8BEE27-3BD3-4F97-A99F-7197B72B20E3}">
      <dgm:prSet/>
      <dgm:spPr/>
      <dgm:t>
        <a:bodyPr/>
        <a:lstStyle/>
        <a:p>
          <a:endParaRPr lang="en-GB"/>
        </a:p>
      </dgm:t>
    </dgm:pt>
    <dgm:pt modelId="{189E642B-135C-4A82-9833-3501E578467F}">
      <dgm:prSet phldrT="[Text]"/>
      <dgm:spPr/>
      <dgm:t>
        <a:bodyPr/>
        <a:lstStyle/>
        <a:p>
          <a:r>
            <a:rPr lang="en-GB" dirty="0"/>
            <a:t>Listen</a:t>
          </a:r>
        </a:p>
      </dgm:t>
    </dgm:pt>
    <dgm:pt modelId="{24300BA6-7B63-4483-B225-C8190ED38DDE}" type="parTrans" cxnId="{A0127D0E-4E53-4951-A737-86736ABCD852}">
      <dgm:prSet/>
      <dgm:spPr/>
      <dgm:t>
        <a:bodyPr/>
        <a:lstStyle/>
        <a:p>
          <a:endParaRPr lang="en-GB"/>
        </a:p>
      </dgm:t>
    </dgm:pt>
    <dgm:pt modelId="{FDCC9E04-58E7-4D12-ADB3-6AC74A8578D0}" type="sibTrans" cxnId="{A0127D0E-4E53-4951-A737-86736ABCD852}">
      <dgm:prSet/>
      <dgm:spPr/>
      <dgm:t>
        <a:bodyPr/>
        <a:lstStyle/>
        <a:p>
          <a:endParaRPr lang="en-GB"/>
        </a:p>
      </dgm:t>
    </dgm:pt>
    <dgm:pt modelId="{2487CFE2-2F58-4012-9B0E-36E5515E022D}">
      <dgm:prSet phldrT="[Text]"/>
      <dgm:spPr/>
      <dgm:t>
        <a:bodyPr/>
        <a:lstStyle/>
        <a:p>
          <a:endParaRPr lang="en-GB" dirty="0"/>
        </a:p>
      </dgm:t>
    </dgm:pt>
    <dgm:pt modelId="{59DDC496-C2CD-4B53-9B34-7DA02A8A25CE}" type="parTrans" cxnId="{52045B09-17B2-46F3-9FE5-1FD65809A687}">
      <dgm:prSet/>
      <dgm:spPr/>
      <dgm:t>
        <a:bodyPr/>
        <a:lstStyle/>
        <a:p>
          <a:endParaRPr lang="en-GB"/>
        </a:p>
      </dgm:t>
    </dgm:pt>
    <dgm:pt modelId="{7439E4BF-1854-44F1-8E47-BD699ACECB46}" type="sibTrans" cxnId="{52045B09-17B2-46F3-9FE5-1FD65809A687}">
      <dgm:prSet/>
      <dgm:spPr/>
      <dgm:t>
        <a:bodyPr/>
        <a:lstStyle/>
        <a:p>
          <a:endParaRPr lang="en-GB"/>
        </a:p>
      </dgm:t>
    </dgm:pt>
    <dgm:pt modelId="{4F494C6C-E383-4F38-9930-6D6D6959F06D}">
      <dgm:prSet phldrT="[Text]"/>
      <dgm:spPr/>
      <dgm:t>
        <a:bodyPr/>
        <a:lstStyle/>
        <a:p>
          <a:r>
            <a:rPr lang="en-GB" dirty="0"/>
            <a:t>Consult</a:t>
          </a:r>
        </a:p>
      </dgm:t>
    </dgm:pt>
    <dgm:pt modelId="{FD5E0717-DB85-4FD6-AE9B-01A456C61EAA}" type="parTrans" cxnId="{E6DD4791-40F9-4E04-8811-D7480ED6CCBC}">
      <dgm:prSet/>
      <dgm:spPr/>
      <dgm:t>
        <a:bodyPr/>
        <a:lstStyle/>
        <a:p>
          <a:endParaRPr lang="en-GB"/>
        </a:p>
      </dgm:t>
    </dgm:pt>
    <dgm:pt modelId="{C3C4D7EE-F36E-4041-A8E1-9EFEFE30A772}" type="sibTrans" cxnId="{E6DD4791-40F9-4E04-8811-D7480ED6CCBC}">
      <dgm:prSet/>
      <dgm:spPr/>
      <dgm:t>
        <a:bodyPr/>
        <a:lstStyle/>
        <a:p>
          <a:endParaRPr lang="en-GB"/>
        </a:p>
      </dgm:t>
    </dgm:pt>
    <dgm:pt modelId="{786BFF30-7DD5-4E2B-BDD2-52AD6FE1A06A}">
      <dgm:prSet phldrT="[Text]"/>
      <dgm:spPr/>
      <dgm:t>
        <a:bodyPr/>
        <a:lstStyle/>
        <a:p>
          <a:r>
            <a:rPr lang="en-GB" dirty="0"/>
            <a:t>Participation</a:t>
          </a:r>
        </a:p>
      </dgm:t>
    </dgm:pt>
    <dgm:pt modelId="{77816A3D-8C17-48D8-9660-21E09C833F78}" type="parTrans" cxnId="{818CFB31-4231-41EF-AA04-8B698228C646}">
      <dgm:prSet/>
      <dgm:spPr/>
      <dgm:t>
        <a:bodyPr/>
        <a:lstStyle/>
        <a:p>
          <a:endParaRPr lang="en-GB"/>
        </a:p>
      </dgm:t>
    </dgm:pt>
    <dgm:pt modelId="{7C086ABA-7B3A-4869-AB88-B10A0D3A1973}" type="sibTrans" cxnId="{818CFB31-4231-41EF-AA04-8B698228C646}">
      <dgm:prSet/>
      <dgm:spPr/>
      <dgm:t>
        <a:bodyPr/>
        <a:lstStyle/>
        <a:p>
          <a:endParaRPr lang="en-GB"/>
        </a:p>
      </dgm:t>
    </dgm:pt>
    <dgm:pt modelId="{351F981A-F3D6-477B-B3CC-147162643CDD}">
      <dgm:prSet phldrT="[Text]"/>
      <dgm:spPr/>
      <dgm:t>
        <a:bodyPr/>
        <a:lstStyle/>
        <a:p>
          <a:r>
            <a:rPr lang="en-GB" dirty="0"/>
            <a:t>Education </a:t>
          </a:r>
          <a:r>
            <a:rPr lang="en-GB" dirty="0" smtClean="0"/>
            <a:t>and self help</a:t>
          </a:r>
          <a:endParaRPr lang="en-GB" dirty="0"/>
        </a:p>
      </dgm:t>
    </dgm:pt>
    <dgm:pt modelId="{3D59D658-1786-42DA-A176-551D3FDAD838}" type="parTrans" cxnId="{883A2DD5-D41A-4D96-8F00-48B31A671875}">
      <dgm:prSet/>
      <dgm:spPr/>
      <dgm:t>
        <a:bodyPr/>
        <a:lstStyle/>
        <a:p>
          <a:endParaRPr lang="en-GB"/>
        </a:p>
      </dgm:t>
    </dgm:pt>
    <dgm:pt modelId="{077C243F-911C-4B57-8A06-9EE7E680AC2E}" type="sibTrans" cxnId="{883A2DD5-D41A-4D96-8F00-48B31A671875}">
      <dgm:prSet/>
      <dgm:spPr/>
      <dgm:t>
        <a:bodyPr/>
        <a:lstStyle/>
        <a:p>
          <a:endParaRPr lang="en-GB"/>
        </a:p>
      </dgm:t>
    </dgm:pt>
    <dgm:pt modelId="{CD9981CD-35B0-4190-A2A3-DCBA819CC0D7}">
      <dgm:prSet phldrT="[Text]"/>
      <dgm:spPr/>
      <dgm:t>
        <a:bodyPr/>
        <a:lstStyle/>
        <a:p>
          <a:pPr marL="228600" lvl="1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dirty="0"/>
            <a:t>For as long as needed</a:t>
          </a:r>
        </a:p>
      </dgm:t>
    </dgm:pt>
    <dgm:pt modelId="{8239B60D-4ECB-4D05-B7A3-903CE2791C65}" type="parTrans" cxnId="{49AF454A-4815-4BDE-85B4-844DD0F083A6}">
      <dgm:prSet/>
      <dgm:spPr/>
      <dgm:t>
        <a:bodyPr/>
        <a:lstStyle/>
        <a:p>
          <a:endParaRPr lang="en-GB"/>
        </a:p>
      </dgm:t>
    </dgm:pt>
    <dgm:pt modelId="{0D508B75-7B88-43EE-AC4D-6B515D64ECBB}" type="sibTrans" cxnId="{49AF454A-4815-4BDE-85B4-844DD0F083A6}">
      <dgm:prSet/>
      <dgm:spPr/>
      <dgm:t>
        <a:bodyPr/>
        <a:lstStyle/>
        <a:p>
          <a:endParaRPr lang="en-GB"/>
        </a:p>
      </dgm:t>
    </dgm:pt>
    <dgm:pt modelId="{EDE036E1-F642-4C08-91B8-BAAB315AA0E4}">
      <dgm:prSet phldrT="[Text]"/>
      <dgm:spPr/>
      <dgm:t>
        <a:bodyPr/>
        <a:lstStyle/>
        <a:p>
          <a:pPr marL="228600" lvl="1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dirty="0"/>
            <a:t>High quality, consistent standards</a:t>
          </a:r>
        </a:p>
      </dgm:t>
    </dgm:pt>
    <dgm:pt modelId="{FC5691D5-E041-417F-AFF8-0355FE34735C}" type="parTrans" cxnId="{2E92C922-3088-4A14-97DD-F4366D6A7FD9}">
      <dgm:prSet/>
      <dgm:spPr/>
      <dgm:t>
        <a:bodyPr/>
        <a:lstStyle/>
        <a:p>
          <a:endParaRPr lang="en-GB"/>
        </a:p>
      </dgm:t>
    </dgm:pt>
    <dgm:pt modelId="{3306576B-3A5E-446F-868D-325FE0D1CBBD}" type="sibTrans" cxnId="{2E92C922-3088-4A14-97DD-F4366D6A7FD9}">
      <dgm:prSet/>
      <dgm:spPr/>
      <dgm:t>
        <a:bodyPr/>
        <a:lstStyle/>
        <a:p>
          <a:endParaRPr lang="en-GB"/>
        </a:p>
      </dgm:t>
    </dgm:pt>
    <dgm:pt modelId="{7DCFA8F1-81FC-400E-AEB4-2B42CDC92128}">
      <dgm:prSet phldrT="[Text]"/>
      <dgm:spPr/>
      <dgm:t>
        <a:bodyPr/>
        <a:lstStyle/>
        <a:p>
          <a:r>
            <a:rPr lang="en-GB" dirty="0"/>
            <a:t>Transparent</a:t>
          </a:r>
        </a:p>
      </dgm:t>
    </dgm:pt>
    <dgm:pt modelId="{072B686D-56F7-4BFF-9B71-18D1C9F613B0}" type="parTrans" cxnId="{0D956454-5CA5-4B9B-965F-257E7E5B75D0}">
      <dgm:prSet/>
      <dgm:spPr/>
      <dgm:t>
        <a:bodyPr/>
        <a:lstStyle/>
        <a:p>
          <a:endParaRPr lang="en-GB"/>
        </a:p>
      </dgm:t>
    </dgm:pt>
    <dgm:pt modelId="{DB59903F-BE37-4556-8DEB-CB06BC4D8D62}" type="sibTrans" cxnId="{0D956454-5CA5-4B9B-965F-257E7E5B75D0}">
      <dgm:prSet/>
      <dgm:spPr/>
      <dgm:t>
        <a:bodyPr/>
        <a:lstStyle/>
        <a:p>
          <a:endParaRPr lang="en-GB"/>
        </a:p>
      </dgm:t>
    </dgm:pt>
    <dgm:pt modelId="{5299DD02-AD21-4C43-9065-0DAE5B70AA15}">
      <dgm:prSet phldrT="[Text]"/>
      <dgm:spPr/>
      <dgm:t>
        <a:bodyPr/>
        <a:lstStyle/>
        <a:p>
          <a:r>
            <a:rPr lang="en-GB" dirty="0"/>
            <a:t>Communication and information – multi-format, simple and accessible</a:t>
          </a:r>
        </a:p>
      </dgm:t>
    </dgm:pt>
    <dgm:pt modelId="{5AD1769D-5D8C-43A9-9F9C-2A8FE0A6AF78}" type="parTrans" cxnId="{0F612E36-DFFC-445E-8AA6-8FFC903147E6}">
      <dgm:prSet/>
      <dgm:spPr/>
      <dgm:t>
        <a:bodyPr/>
        <a:lstStyle/>
        <a:p>
          <a:endParaRPr lang="en-GB"/>
        </a:p>
      </dgm:t>
    </dgm:pt>
    <dgm:pt modelId="{532767D4-524E-4417-AC10-574D2D05EFA8}" type="sibTrans" cxnId="{0F612E36-DFFC-445E-8AA6-8FFC903147E6}">
      <dgm:prSet/>
      <dgm:spPr/>
      <dgm:t>
        <a:bodyPr/>
        <a:lstStyle/>
        <a:p>
          <a:endParaRPr lang="en-GB"/>
        </a:p>
      </dgm:t>
    </dgm:pt>
    <dgm:pt modelId="{B3D23ED5-1A79-4043-ACA8-EAB5B7D36539}">
      <dgm:prSet phldrT="[Text]"/>
      <dgm:spPr/>
      <dgm:t>
        <a:bodyPr/>
        <a:lstStyle/>
        <a:p>
          <a:r>
            <a:rPr lang="en-GB" dirty="0"/>
            <a:t>Constant review and improvement</a:t>
          </a:r>
        </a:p>
      </dgm:t>
    </dgm:pt>
    <dgm:pt modelId="{6165F609-65F3-441D-8965-0F18FE105046}" type="parTrans" cxnId="{7E76449C-C595-4FF2-8F1C-8D9FE21837C2}">
      <dgm:prSet/>
      <dgm:spPr/>
      <dgm:t>
        <a:bodyPr/>
        <a:lstStyle/>
        <a:p>
          <a:endParaRPr lang="en-GB"/>
        </a:p>
      </dgm:t>
    </dgm:pt>
    <dgm:pt modelId="{2057526B-41E8-4FA5-BE7E-5EB46C6DAF46}" type="sibTrans" cxnId="{7E76449C-C595-4FF2-8F1C-8D9FE21837C2}">
      <dgm:prSet/>
      <dgm:spPr/>
      <dgm:t>
        <a:bodyPr/>
        <a:lstStyle/>
        <a:p>
          <a:endParaRPr lang="en-GB"/>
        </a:p>
      </dgm:t>
    </dgm:pt>
    <dgm:pt modelId="{6D15DAE0-520B-4754-941F-44C579982451}">
      <dgm:prSet phldrT="[Text]"/>
      <dgm:spPr/>
      <dgm:t>
        <a:bodyPr/>
        <a:lstStyle/>
        <a:p>
          <a:r>
            <a:rPr lang="en-GB" dirty="0"/>
            <a:t>Self realisation</a:t>
          </a:r>
        </a:p>
      </dgm:t>
    </dgm:pt>
    <dgm:pt modelId="{F0771641-FCE7-4CCF-A954-8D65CDD4EA20}" type="parTrans" cxnId="{F683CEC8-67AC-4CC0-88C2-3E2AD73641B4}">
      <dgm:prSet/>
      <dgm:spPr/>
      <dgm:t>
        <a:bodyPr/>
        <a:lstStyle/>
        <a:p>
          <a:endParaRPr lang="en-GB"/>
        </a:p>
      </dgm:t>
    </dgm:pt>
    <dgm:pt modelId="{B19890FA-CACB-4D22-AA8E-32925D9F2CC3}" type="sibTrans" cxnId="{F683CEC8-67AC-4CC0-88C2-3E2AD73641B4}">
      <dgm:prSet/>
      <dgm:spPr/>
      <dgm:t>
        <a:bodyPr/>
        <a:lstStyle/>
        <a:p>
          <a:endParaRPr lang="en-GB"/>
        </a:p>
      </dgm:t>
    </dgm:pt>
    <dgm:pt modelId="{248E2B06-D1FA-49E4-B2AA-F0BABE7C405A}">
      <dgm:prSet phldrT="[Text]"/>
      <dgm:spPr/>
      <dgm:t>
        <a:bodyPr/>
        <a:lstStyle/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GB" dirty="0"/>
        </a:p>
      </dgm:t>
    </dgm:pt>
    <dgm:pt modelId="{237EC269-4571-49B0-9BFE-DD67D8EE5596}" type="parTrans" cxnId="{987D5491-51F6-447B-8EE8-8C8501418CA5}">
      <dgm:prSet/>
      <dgm:spPr/>
      <dgm:t>
        <a:bodyPr/>
        <a:lstStyle/>
        <a:p>
          <a:endParaRPr lang="en-GB"/>
        </a:p>
      </dgm:t>
    </dgm:pt>
    <dgm:pt modelId="{AA1C29BC-DDB6-42BA-9738-E6AE58441260}" type="sibTrans" cxnId="{987D5491-51F6-447B-8EE8-8C8501418CA5}">
      <dgm:prSet/>
      <dgm:spPr/>
      <dgm:t>
        <a:bodyPr/>
        <a:lstStyle/>
        <a:p>
          <a:endParaRPr lang="en-GB"/>
        </a:p>
      </dgm:t>
    </dgm:pt>
    <dgm:pt modelId="{37EED12F-1E6D-4C69-BCBD-46103B97A207}">
      <dgm:prSet phldrT="[Text]"/>
      <dgm:spPr/>
      <dgm:t>
        <a:bodyPr/>
        <a:lstStyle/>
        <a:p>
          <a:pPr marL="228600" lvl="1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dirty="0" smtClean="0"/>
            <a:t>Watchful waiting</a:t>
          </a:r>
          <a:endParaRPr lang="en-GB" dirty="0"/>
        </a:p>
      </dgm:t>
    </dgm:pt>
    <dgm:pt modelId="{CBF3A73C-A84B-412B-93DB-AD14E1B648B9}" type="parTrans" cxnId="{964D7BF4-2F5B-493A-AEEC-E0458BCB22D2}">
      <dgm:prSet/>
      <dgm:spPr/>
      <dgm:t>
        <a:bodyPr/>
        <a:lstStyle/>
        <a:p>
          <a:endParaRPr lang="en-GB"/>
        </a:p>
      </dgm:t>
    </dgm:pt>
    <dgm:pt modelId="{ECAAD5FF-DE7A-4115-A770-E9BE64F19428}" type="sibTrans" cxnId="{964D7BF4-2F5B-493A-AEEC-E0458BCB22D2}">
      <dgm:prSet/>
      <dgm:spPr/>
      <dgm:t>
        <a:bodyPr/>
        <a:lstStyle/>
        <a:p>
          <a:endParaRPr lang="en-GB"/>
        </a:p>
      </dgm:t>
    </dgm:pt>
    <dgm:pt modelId="{3C9093FD-C1BF-4A8B-9E10-2811DF70D6C8}">
      <dgm:prSet phldrT="[Text]"/>
      <dgm:spPr/>
      <dgm:t>
        <a:bodyPr/>
        <a:lstStyle/>
        <a:p>
          <a:r>
            <a:rPr lang="en-GB" dirty="0" smtClean="0"/>
            <a:t>Confidential</a:t>
          </a:r>
          <a:endParaRPr lang="en-GB" dirty="0"/>
        </a:p>
      </dgm:t>
    </dgm:pt>
    <dgm:pt modelId="{69C3CB07-C5F7-481E-8D3D-D5A252278CB8}" type="parTrans" cxnId="{488DE4F3-2B10-4703-B7DF-3E1C433122C5}">
      <dgm:prSet/>
      <dgm:spPr/>
      <dgm:t>
        <a:bodyPr/>
        <a:lstStyle/>
        <a:p>
          <a:endParaRPr lang="en-GB"/>
        </a:p>
      </dgm:t>
    </dgm:pt>
    <dgm:pt modelId="{41581AC7-B17F-4A3E-8841-E08D3E6FA589}" type="sibTrans" cxnId="{488DE4F3-2B10-4703-B7DF-3E1C433122C5}">
      <dgm:prSet/>
      <dgm:spPr/>
      <dgm:t>
        <a:bodyPr/>
        <a:lstStyle/>
        <a:p>
          <a:endParaRPr lang="en-GB"/>
        </a:p>
      </dgm:t>
    </dgm:pt>
    <dgm:pt modelId="{17B14962-AE8C-48F5-B2B8-18BE14E44A79}">
      <dgm:prSet phldrT="[Text]"/>
      <dgm:spPr/>
      <dgm:t>
        <a:bodyPr/>
        <a:lstStyle/>
        <a:p>
          <a:pPr marL="228600" marR="0" lvl="1" indent="0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en-GB" dirty="0" smtClean="0"/>
            <a:t>Stepped model</a:t>
          </a:r>
        </a:p>
      </dgm:t>
    </dgm:pt>
    <dgm:pt modelId="{E351A273-67E7-4CC3-B519-050F62698882}" type="parTrans" cxnId="{44CE6349-EE51-4C82-8B10-566966828012}">
      <dgm:prSet/>
      <dgm:spPr/>
      <dgm:t>
        <a:bodyPr/>
        <a:lstStyle/>
        <a:p>
          <a:endParaRPr lang="en-GB"/>
        </a:p>
      </dgm:t>
    </dgm:pt>
    <dgm:pt modelId="{E74EC3EE-1D53-4480-9991-1CBA3D8D7CDE}" type="sibTrans" cxnId="{44CE6349-EE51-4C82-8B10-566966828012}">
      <dgm:prSet/>
      <dgm:spPr/>
      <dgm:t>
        <a:bodyPr/>
        <a:lstStyle/>
        <a:p>
          <a:endParaRPr lang="en-GB"/>
        </a:p>
      </dgm:t>
    </dgm:pt>
    <dgm:pt modelId="{23074AE8-A6D6-4513-94E9-761B543CF760}">
      <dgm:prSet phldrT="[Text]"/>
      <dgm:spPr/>
      <dgm:t>
        <a:bodyPr/>
        <a:lstStyle/>
        <a:p>
          <a:pPr marL="228600" marR="0" lvl="1" indent="0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en-GB" dirty="0" smtClean="0"/>
            <a:t>Targeted, flexible and individualised – based on assessment and different therapies</a:t>
          </a:r>
        </a:p>
      </dgm:t>
    </dgm:pt>
    <dgm:pt modelId="{2BB57D20-154A-4759-8ADD-B33425356592}" type="parTrans" cxnId="{40677737-E601-4E34-BD72-98AB9B015C7A}">
      <dgm:prSet/>
      <dgm:spPr/>
      <dgm:t>
        <a:bodyPr/>
        <a:lstStyle/>
        <a:p>
          <a:endParaRPr lang="en-GB"/>
        </a:p>
      </dgm:t>
    </dgm:pt>
    <dgm:pt modelId="{A4391C98-4D5C-4149-82DB-BEE505405F8B}" type="sibTrans" cxnId="{40677737-E601-4E34-BD72-98AB9B015C7A}">
      <dgm:prSet/>
      <dgm:spPr/>
      <dgm:t>
        <a:bodyPr/>
        <a:lstStyle/>
        <a:p>
          <a:endParaRPr lang="en-GB"/>
        </a:p>
      </dgm:t>
    </dgm:pt>
    <dgm:pt modelId="{D88BCF3A-A930-4EAB-8FF8-7FB5BBCA3DEC}">
      <dgm:prSet phldrT="[Text]"/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dirty="0" smtClean="0"/>
            <a:t>Public info and direct to victims</a:t>
          </a:r>
        </a:p>
      </dgm:t>
    </dgm:pt>
    <dgm:pt modelId="{53111642-E6F7-46B8-B3E7-79F6814C7B15}" type="parTrans" cxnId="{900D2C6A-FBA8-43EF-A23D-EFD4A0FC8315}">
      <dgm:prSet/>
      <dgm:spPr/>
      <dgm:t>
        <a:bodyPr/>
        <a:lstStyle/>
        <a:p>
          <a:endParaRPr lang="en-GB"/>
        </a:p>
      </dgm:t>
    </dgm:pt>
    <dgm:pt modelId="{BFA805A8-D2A3-4301-B284-118FE4159CB3}" type="sibTrans" cxnId="{900D2C6A-FBA8-43EF-A23D-EFD4A0FC8315}">
      <dgm:prSet/>
      <dgm:spPr/>
      <dgm:t>
        <a:bodyPr/>
        <a:lstStyle/>
        <a:p>
          <a:endParaRPr lang="en-GB"/>
        </a:p>
      </dgm:t>
    </dgm:pt>
    <dgm:pt modelId="{4A787B4E-7003-4F75-9DF0-DB8544846D80}">
      <dgm:prSet phldrT="[Text]"/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dirty="0" smtClean="0"/>
            <a:t>Accessible for all: geographical scope, </a:t>
          </a:r>
        </a:p>
      </dgm:t>
    </dgm:pt>
    <dgm:pt modelId="{D63F1BBC-8F15-4F72-9581-5ACE135A3A60}" type="parTrans" cxnId="{9FF0ADEB-0693-48B8-83F8-70D3FD3FB378}">
      <dgm:prSet/>
      <dgm:spPr/>
      <dgm:t>
        <a:bodyPr/>
        <a:lstStyle/>
        <a:p>
          <a:endParaRPr lang="en-GB"/>
        </a:p>
      </dgm:t>
    </dgm:pt>
    <dgm:pt modelId="{63D4E88C-46C6-440B-8677-66E468101129}" type="sibTrans" cxnId="{9FF0ADEB-0693-48B8-83F8-70D3FD3FB378}">
      <dgm:prSet/>
      <dgm:spPr/>
      <dgm:t>
        <a:bodyPr/>
        <a:lstStyle/>
        <a:p>
          <a:endParaRPr lang="en-GB"/>
        </a:p>
      </dgm:t>
    </dgm:pt>
    <dgm:pt modelId="{BA0AD654-8940-44DA-A503-689C35A2C142}">
      <dgm:prSet phldrT="[Text]"/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dirty="0" smtClean="0"/>
            <a:t>Proactive - reach out, referral, help them come forward</a:t>
          </a:r>
        </a:p>
      </dgm:t>
    </dgm:pt>
    <dgm:pt modelId="{F784F58D-0B54-480D-9FA2-11DA381D2817}" type="parTrans" cxnId="{470A58D8-ABCA-49F6-9B25-8A3BC2406126}">
      <dgm:prSet/>
      <dgm:spPr/>
      <dgm:t>
        <a:bodyPr/>
        <a:lstStyle/>
        <a:p>
          <a:endParaRPr lang="en-GB"/>
        </a:p>
      </dgm:t>
    </dgm:pt>
    <dgm:pt modelId="{7DCD97A4-71A9-4282-8EA7-A1F36AC03F74}" type="sibTrans" cxnId="{470A58D8-ABCA-49F6-9B25-8A3BC2406126}">
      <dgm:prSet/>
      <dgm:spPr/>
      <dgm:t>
        <a:bodyPr/>
        <a:lstStyle/>
        <a:p>
          <a:endParaRPr lang="en-GB"/>
        </a:p>
      </dgm:t>
    </dgm:pt>
    <dgm:pt modelId="{4B67AAF8-8FFD-4E52-8D29-FAE0C2B9F6E5}">
      <dgm:prSet phldrT="[Text]"/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dirty="0" smtClean="0"/>
            <a:t>Co-ordination of services</a:t>
          </a:r>
        </a:p>
      </dgm:t>
    </dgm:pt>
    <dgm:pt modelId="{21A64D1E-4830-4E0A-AC91-F55547E94F26}" type="parTrans" cxnId="{7E88559D-2636-4D97-A341-61CEEF51079A}">
      <dgm:prSet/>
      <dgm:spPr/>
      <dgm:t>
        <a:bodyPr/>
        <a:lstStyle/>
        <a:p>
          <a:endParaRPr lang="en-GB"/>
        </a:p>
      </dgm:t>
    </dgm:pt>
    <dgm:pt modelId="{1B258C16-9590-4364-B294-1A5141F676CE}" type="sibTrans" cxnId="{7E88559D-2636-4D97-A341-61CEEF51079A}">
      <dgm:prSet/>
      <dgm:spPr/>
      <dgm:t>
        <a:bodyPr/>
        <a:lstStyle/>
        <a:p>
          <a:endParaRPr lang="en-GB"/>
        </a:p>
      </dgm:t>
    </dgm:pt>
    <dgm:pt modelId="{F3738A38-9627-4F03-8EA8-A5E307E0FE56}">
      <dgm:prSet phldrT="[Text]"/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dirty="0" smtClean="0"/>
            <a:t>Free of charge</a:t>
          </a:r>
        </a:p>
      </dgm:t>
    </dgm:pt>
    <dgm:pt modelId="{44C6CD89-772B-4F60-833E-33AD750BA18D}" type="parTrans" cxnId="{443C3F82-DE7A-4FFA-BCC2-23259EB42425}">
      <dgm:prSet/>
      <dgm:spPr/>
      <dgm:t>
        <a:bodyPr/>
        <a:lstStyle/>
        <a:p>
          <a:endParaRPr lang="en-GB"/>
        </a:p>
      </dgm:t>
    </dgm:pt>
    <dgm:pt modelId="{FB864339-83A1-4FEC-B3E3-40516CC4BFE8}" type="sibTrans" cxnId="{443C3F82-DE7A-4FFA-BCC2-23259EB42425}">
      <dgm:prSet/>
      <dgm:spPr/>
      <dgm:t>
        <a:bodyPr/>
        <a:lstStyle/>
        <a:p>
          <a:endParaRPr lang="en-GB"/>
        </a:p>
      </dgm:t>
    </dgm:pt>
    <dgm:pt modelId="{CA9FB584-794D-4B49-8FF8-780DB9E60E7E}">
      <dgm:prSet phldrT="[Text]"/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dirty="0" smtClean="0"/>
            <a:t>At home and abroad</a:t>
          </a:r>
        </a:p>
      </dgm:t>
    </dgm:pt>
    <dgm:pt modelId="{41FBED11-7DE7-447D-A81B-B6C5DEA623DF}" type="parTrans" cxnId="{12642D41-5E81-432B-A287-3216B87F003F}">
      <dgm:prSet/>
      <dgm:spPr/>
      <dgm:t>
        <a:bodyPr/>
        <a:lstStyle/>
        <a:p>
          <a:endParaRPr lang="en-GB"/>
        </a:p>
      </dgm:t>
    </dgm:pt>
    <dgm:pt modelId="{98361438-8C8D-418E-9B5C-DEABC0AD2875}" type="sibTrans" cxnId="{12642D41-5E81-432B-A287-3216B87F003F}">
      <dgm:prSet/>
      <dgm:spPr/>
      <dgm:t>
        <a:bodyPr/>
        <a:lstStyle/>
        <a:p>
          <a:endParaRPr lang="en-GB"/>
        </a:p>
      </dgm:t>
    </dgm:pt>
    <dgm:pt modelId="{850B8261-0E5A-460D-B78A-FFCD4FFC5E84}">
      <dgm:prSet phldrT="[Text]"/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dirty="0" smtClean="0"/>
            <a:t>Circles of impact</a:t>
          </a:r>
        </a:p>
      </dgm:t>
    </dgm:pt>
    <dgm:pt modelId="{2ADE8961-CF8D-4066-B3EF-635229C5FA83}" type="sibTrans" cxnId="{B98A9F39-A7D3-4852-8EFD-746338F501D2}">
      <dgm:prSet/>
      <dgm:spPr/>
      <dgm:t>
        <a:bodyPr/>
        <a:lstStyle/>
        <a:p>
          <a:endParaRPr lang="en-GB"/>
        </a:p>
      </dgm:t>
    </dgm:pt>
    <dgm:pt modelId="{E6A4D9B8-FA1C-4AE7-ADCF-8C06E7137EA4}" type="parTrans" cxnId="{B98A9F39-A7D3-4852-8EFD-746338F501D2}">
      <dgm:prSet/>
      <dgm:spPr/>
      <dgm:t>
        <a:bodyPr/>
        <a:lstStyle/>
        <a:p>
          <a:endParaRPr lang="en-GB"/>
        </a:p>
      </dgm:t>
    </dgm:pt>
    <dgm:pt modelId="{14FA6D17-82D3-4721-B30C-9EE370FEF131}">
      <dgm:prSet phldrT="[Text]"/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dirty="0" smtClean="0"/>
            <a:t>Everyone’s job</a:t>
          </a:r>
        </a:p>
      </dgm:t>
    </dgm:pt>
    <dgm:pt modelId="{B64E06C2-415C-465E-B01C-059AE705A713}" type="parTrans" cxnId="{017D27B7-EC6F-4473-AC0D-B5D718479191}">
      <dgm:prSet/>
      <dgm:spPr/>
      <dgm:t>
        <a:bodyPr/>
        <a:lstStyle/>
        <a:p>
          <a:endParaRPr lang="en-GB"/>
        </a:p>
      </dgm:t>
    </dgm:pt>
    <dgm:pt modelId="{E109BEC3-11B0-4D5E-87E5-29DE8C8236DD}" type="sibTrans" cxnId="{017D27B7-EC6F-4473-AC0D-B5D718479191}">
      <dgm:prSet/>
      <dgm:spPr/>
      <dgm:t>
        <a:bodyPr/>
        <a:lstStyle/>
        <a:p>
          <a:endParaRPr lang="en-GB"/>
        </a:p>
      </dgm:t>
    </dgm:pt>
    <dgm:pt modelId="{9F4116BB-B0A3-483D-9B4E-650AEBB8B87A}" type="pres">
      <dgm:prSet presAssocID="{DDB204A3-F9D5-4A65-83AF-50BC530569A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070EBDD-3A81-4412-B46A-A430F7E17C77}" type="pres">
      <dgm:prSet presAssocID="{532CA064-2F98-457F-87ED-8A66B6C87EBF}" presName="composite" presStyleCnt="0"/>
      <dgm:spPr/>
    </dgm:pt>
    <dgm:pt modelId="{4E8C61F4-512C-4EA0-8A1B-FEF26C9D1CFA}" type="pres">
      <dgm:prSet presAssocID="{532CA064-2F98-457F-87ED-8A66B6C87EBF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FECD4B0-F61A-45B0-810C-F91BD6E99FDA}" type="pres">
      <dgm:prSet presAssocID="{532CA064-2F98-457F-87ED-8A66B6C87EBF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AD59D6E-D744-4FBD-9416-278F3DF7453D}" type="pres">
      <dgm:prSet presAssocID="{DAFD030E-3B95-4434-A8EC-33A577BA7E40}" presName="space" presStyleCnt="0"/>
      <dgm:spPr/>
    </dgm:pt>
    <dgm:pt modelId="{6CA47EAB-77E0-482A-985F-166997FA31B7}" type="pres">
      <dgm:prSet presAssocID="{79BDFC6A-B004-40B9-AF73-331C7B42AEDD}" presName="composite" presStyleCnt="0"/>
      <dgm:spPr/>
    </dgm:pt>
    <dgm:pt modelId="{10C4BB3A-A3A0-4202-A17C-36DB035FD9F4}" type="pres">
      <dgm:prSet presAssocID="{79BDFC6A-B004-40B9-AF73-331C7B42AEDD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5E6D4D2-210D-478D-ADFF-CD7632FBAFB5}" type="pres">
      <dgm:prSet presAssocID="{79BDFC6A-B004-40B9-AF73-331C7B42AEDD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531CFF2-B957-491A-8ED8-1E29578B0689}" type="pres">
      <dgm:prSet presAssocID="{DD4D6675-11C3-4209-A60A-4F8B37107355}" presName="space" presStyleCnt="0"/>
      <dgm:spPr/>
    </dgm:pt>
    <dgm:pt modelId="{6A591F3E-D396-46EB-AFC1-AA5D96727DEC}" type="pres">
      <dgm:prSet presAssocID="{9DCB1966-30D6-4CC2-AAE6-E19964940975}" presName="composite" presStyleCnt="0"/>
      <dgm:spPr/>
    </dgm:pt>
    <dgm:pt modelId="{4290E7BB-4F37-4286-B409-AAF211715B51}" type="pres">
      <dgm:prSet presAssocID="{9DCB1966-30D6-4CC2-AAE6-E19964940975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11C7C52-C8F4-4ABB-BC4C-5FC4B9A2C78B}" type="pres">
      <dgm:prSet presAssocID="{9DCB1966-30D6-4CC2-AAE6-E19964940975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ED36BFD-EC9E-4E05-BA72-9C7B87F9CE06}" type="pres">
      <dgm:prSet presAssocID="{09F30D84-F313-4525-AA1E-3411FBEE1BBC}" presName="space" presStyleCnt="0"/>
      <dgm:spPr/>
    </dgm:pt>
    <dgm:pt modelId="{E599BB72-EB33-412A-AE50-CE67F8FE7E63}" type="pres">
      <dgm:prSet presAssocID="{B556E7AC-94AE-4FAC-A153-3672ADB54BC4}" presName="composite" presStyleCnt="0"/>
      <dgm:spPr/>
    </dgm:pt>
    <dgm:pt modelId="{8DC45ED7-8D5E-48A7-8511-C81948B12DD0}" type="pres">
      <dgm:prSet presAssocID="{B556E7AC-94AE-4FAC-A153-3672ADB54BC4}" presName="parTx" presStyleLbl="alignNode1" presStyleIdx="3" presStyleCnt="4" custLinFactNeighborX="-14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5E198FD-7FB9-456C-BDB8-907E2DA28D04}" type="pres">
      <dgm:prSet presAssocID="{B556E7AC-94AE-4FAC-A153-3672ADB54BC4}" presName="desTx" presStyleLbl="alignAccFollowNode1" presStyleIdx="3" presStyleCnt="4" custLinFactNeighborX="-149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6E4527D-B08F-4F86-A903-EB8C5A2C25E9}" type="presOf" srcId="{37EED12F-1E6D-4C69-BCBD-46103B97A207}" destId="{55E198FD-7FB9-456C-BDB8-907E2DA28D04}" srcOrd="0" destOrd="3" presId="urn:microsoft.com/office/officeart/2005/8/layout/hList1"/>
    <dgm:cxn modelId="{10416F87-C8C9-42B2-98C6-33371CDAB1EA}" type="presOf" srcId="{DDB204A3-F9D5-4A65-83AF-50BC530569A3}" destId="{9F4116BB-B0A3-483D-9B4E-650AEBB8B87A}" srcOrd="0" destOrd="0" presId="urn:microsoft.com/office/officeart/2005/8/layout/hList1"/>
    <dgm:cxn modelId="{96BBB092-7117-4931-90B4-EC568AAF1000}" srcId="{DDB204A3-F9D5-4A65-83AF-50BC530569A3}" destId="{9DCB1966-30D6-4CC2-AAE6-E19964940975}" srcOrd="2" destOrd="0" parTransId="{A62A6312-C87A-4852-B19D-ECA6A74FDC4F}" sibTransId="{09F30D84-F313-4525-AA1E-3411FBEE1BBC}"/>
    <dgm:cxn modelId="{A0A9EE49-38A3-4FCC-B114-903892E4C4A9}" type="presOf" srcId="{2487CFE2-2F58-4012-9B0E-36E5515E022D}" destId="{111C7C52-C8F4-4ABB-BC4C-5FC4B9A2C78B}" srcOrd="0" destOrd="5" presId="urn:microsoft.com/office/officeart/2005/8/layout/hList1"/>
    <dgm:cxn modelId="{818CFB31-4231-41EF-AA04-8B698228C646}" srcId="{9DCB1966-30D6-4CC2-AAE6-E19964940975}" destId="{786BFF30-7DD5-4E2B-BDD2-52AD6FE1A06A}" srcOrd="2" destOrd="0" parTransId="{77816A3D-8C17-48D8-9660-21E09C833F78}" sibTransId="{7C086ABA-7B3A-4869-AB88-B10A0D3A1973}"/>
    <dgm:cxn modelId="{443C3F82-DE7A-4FFA-BCC2-23259EB42425}" srcId="{532CA064-2F98-457F-87ED-8A66B6C87EBF}" destId="{F3738A38-9627-4F03-8EA8-A5E307E0FE56}" srcOrd="7" destOrd="0" parTransId="{44C6CD89-772B-4F60-833E-33AD750BA18D}" sibTransId="{FB864339-83A1-4FEC-B3E3-40516CC4BFE8}"/>
    <dgm:cxn modelId="{B98A9F39-A7D3-4852-8EFD-746338F501D2}" srcId="{532CA064-2F98-457F-87ED-8A66B6C87EBF}" destId="{850B8261-0E5A-460D-B78A-FFCD4FFC5E84}" srcOrd="1" destOrd="0" parTransId="{E6A4D9B8-FA1C-4AE7-ADCF-8C06E7137EA4}" sibTransId="{2ADE8961-CF8D-4066-B3EF-635229C5FA83}"/>
    <dgm:cxn modelId="{2E92C922-3088-4A14-97DD-F4366D6A7FD9}" srcId="{B556E7AC-94AE-4FAC-A153-3672ADB54BC4}" destId="{EDE036E1-F642-4C08-91B8-BAAB315AA0E4}" srcOrd="6" destOrd="0" parTransId="{FC5691D5-E041-417F-AFF8-0355FE34735C}" sibTransId="{3306576B-3A5E-446F-868D-325FE0D1CBBD}"/>
    <dgm:cxn modelId="{E8DDD472-F0DF-4E92-8B93-BC95A48BDE0F}" type="presOf" srcId="{BA56DA63-C4F7-4056-8DAA-8C6BF69B0296}" destId="{55E198FD-7FB9-456C-BDB8-907E2DA28D04}" srcOrd="0" destOrd="4" presId="urn:microsoft.com/office/officeart/2005/8/layout/hList1"/>
    <dgm:cxn modelId="{9FF0ADEB-0693-48B8-83F8-70D3FD3FB378}" srcId="{532CA064-2F98-457F-87ED-8A66B6C87EBF}" destId="{4A787B4E-7003-4F75-9DF0-DB8544846D80}" srcOrd="4" destOrd="0" parTransId="{D63F1BBC-8F15-4F72-9581-5ACE135A3A60}" sibTransId="{63D4E88C-46C6-440B-8677-66E468101129}"/>
    <dgm:cxn modelId="{9A972BA4-6FBD-421C-8900-34170E901F93}" type="presOf" srcId="{5299DD02-AD21-4C43-9065-0DAE5B70AA15}" destId="{05E6D4D2-210D-478D-ADFF-CD7632FBAFB5}" srcOrd="0" destOrd="3" presId="urn:microsoft.com/office/officeart/2005/8/layout/hList1"/>
    <dgm:cxn modelId="{29019879-BB8C-4316-A7D8-4A6CF2A438EB}" srcId="{79BDFC6A-B004-40B9-AF73-331C7B42AEDD}" destId="{D530AFC9-104E-42A4-AC4D-9C9629DE8B2B}" srcOrd="4" destOrd="0" parTransId="{9CBDC21C-0013-429D-93BF-6913C2B3B9E5}" sibTransId="{03EE44CF-E651-4D41-BE63-6E27F40A15D0}"/>
    <dgm:cxn modelId="{74ED4D6F-B401-4FF7-8641-27C47E5559A8}" type="presOf" srcId="{EDE036E1-F642-4C08-91B8-BAAB315AA0E4}" destId="{55E198FD-7FB9-456C-BDB8-907E2DA28D04}" srcOrd="0" destOrd="6" presId="urn:microsoft.com/office/officeart/2005/8/layout/hList1"/>
    <dgm:cxn modelId="{19985D34-0E97-4770-9A9E-54303523D9EC}" type="presOf" srcId="{4A787B4E-7003-4F75-9DF0-DB8544846D80}" destId="{FFECD4B0-F61A-45B0-810C-F91BD6E99FDA}" srcOrd="0" destOrd="4" presId="urn:microsoft.com/office/officeart/2005/8/layout/hList1"/>
    <dgm:cxn modelId="{EF60D395-E99F-4998-8E66-7CB9786F5D72}" srcId="{DDB204A3-F9D5-4A65-83AF-50BC530569A3}" destId="{B556E7AC-94AE-4FAC-A153-3672ADB54BC4}" srcOrd="3" destOrd="0" parTransId="{819BA935-7415-43B0-A790-9F56073A60A0}" sibTransId="{BE90FE5F-7210-4202-9394-92007D5CDD2B}"/>
    <dgm:cxn modelId="{AE8DA522-1600-4C9B-B089-CC87C7926A09}" srcId="{DDB204A3-F9D5-4A65-83AF-50BC530569A3}" destId="{79BDFC6A-B004-40B9-AF73-331C7B42AEDD}" srcOrd="1" destOrd="0" parTransId="{E59ABFC2-C29D-449A-AEDF-5D461E1E2715}" sibTransId="{DD4D6675-11C3-4209-A60A-4F8B37107355}"/>
    <dgm:cxn modelId="{98C1CA3D-6D24-4B8C-9C9C-1FC9096A89BB}" type="presOf" srcId="{03ECFFBF-2333-49EA-BD94-351B09C9E4A5}" destId="{55E198FD-7FB9-456C-BDB8-907E2DA28D04}" srcOrd="0" destOrd="0" presId="urn:microsoft.com/office/officeart/2005/8/layout/hList1"/>
    <dgm:cxn modelId="{1BC52A5B-AD80-49C2-8240-0F72E2E575BF}" type="presOf" srcId="{D530AFC9-104E-42A4-AC4D-9C9629DE8B2B}" destId="{05E6D4D2-210D-478D-ADFF-CD7632FBAFB5}" srcOrd="0" destOrd="4" presId="urn:microsoft.com/office/officeart/2005/8/layout/hList1"/>
    <dgm:cxn modelId="{017D27B7-EC6F-4473-AC0D-B5D718479191}" srcId="{532CA064-2F98-457F-87ED-8A66B6C87EBF}" destId="{14FA6D17-82D3-4721-B30C-9EE370FEF131}" srcOrd="8" destOrd="0" parTransId="{B64E06C2-415C-465E-B01C-059AE705A713}" sibTransId="{E109BEC3-11B0-4D5E-87E5-29DE8C8236DD}"/>
    <dgm:cxn modelId="{6863185F-EF0B-4EB9-927F-712512676F9F}" srcId="{B556E7AC-94AE-4FAC-A153-3672ADB54BC4}" destId="{BA56DA63-C4F7-4056-8DAA-8C6BF69B0296}" srcOrd="4" destOrd="0" parTransId="{F7403FBF-1294-4543-B360-2C34EE4CC58A}" sibTransId="{46F9E1AF-3757-4EDD-A00A-B73671F49F4B}"/>
    <dgm:cxn modelId="{927EB19A-966B-4262-A867-D9AAEB449B9B}" type="presOf" srcId="{BA0AD654-8940-44DA-A503-689C35A2C142}" destId="{FFECD4B0-F61A-45B0-810C-F91BD6E99FDA}" srcOrd="0" destOrd="5" presId="urn:microsoft.com/office/officeart/2005/8/layout/hList1"/>
    <dgm:cxn modelId="{D059298C-68EA-4739-99C7-9B3F0C73D755}" type="presOf" srcId="{3C9093FD-C1BF-4A8B-9E10-2811DF70D6C8}" destId="{05E6D4D2-210D-478D-ADFF-CD7632FBAFB5}" srcOrd="0" destOrd="5" presId="urn:microsoft.com/office/officeart/2005/8/layout/hList1"/>
    <dgm:cxn modelId="{E6DD4791-40F9-4E04-8811-D7480ED6CCBC}" srcId="{9DCB1966-30D6-4CC2-AAE6-E19964940975}" destId="{4F494C6C-E383-4F38-9930-6D6D6959F06D}" srcOrd="1" destOrd="0" parTransId="{FD5E0717-DB85-4FD6-AE9B-01A456C61EAA}" sibTransId="{C3C4D7EE-F36E-4041-A8E1-9EFEFE30A772}"/>
    <dgm:cxn modelId="{D1C23DDE-87A2-4294-B828-3770F948F314}" type="presOf" srcId="{850B8261-0E5A-460D-B78A-FFCD4FFC5E84}" destId="{FFECD4B0-F61A-45B0-810C-F91BD6E99FDA}" srcOrd="0" destOrd="1" presId="urn:microsoft.com/office/officeart/2005/8/layout/hList1"/>
    <dgm:cxn modelId="{F36E8546-0248-40BD-B345-9B651D8437CC}" type="presOf" srcId="{4F494C6C-E383-4F38-9930-6D6D6959F06D}" destId="{111C7C52-C8F4-4ABB-BC4C-5FC4B9A2C78B}" srcOrd="0" destOrd="1" presId="urn:microsoft.com/office/officeart/2005/8/layout/hList1"/>
    <dgm:cxn modelId="{B724B31B-BC6B-45E8-82C6-CD9DF6A33168}" type="presOf" srcId="{786BFF30-7DD5-4E2B-BDD2-52AD6FE1A06A}" destId="{111C7C52-C8F4-4ABB-BC4C-5FC4B9A2C78B}" srcOrd="0" destOrd="2" presId="urn:microsoft.com/office/officeart/2005/8/layout/hList1"/>
    <dgm:cxn modelId="{12642D41-5E81-432B-A287-3216B87F003F}" srcId="{532CA064-2F98-457F-87ED-8A66B6C87EBF}" destId="{CA9FB584-794D-4B49-8FF8-780DB9E60E7E}" srcOrd="2" destOrd="0" parTransId="{41FBED11-7DE7-447D-A81B-B6C5DEA623DF}" sibTransId="{98361438-8C8D-418E-9B5C-DEABC0AD2875}"/>
    <dgm:cxn modelId="{1AB52FE8-972C-48D5-8707-AD3CE638F2A9}" type="presOf" srcId="{248E2B06-D1FA-49E4-B2AA-F0BABE7C405A}" destId="{FFECD4B0-F61A-45B0-810C-F91BD6E99FDA}" srcOrd="0" destOrd="0" presId="urn:microsoft.com/office/officeart/2005/8/layout/hList1"/>
    <dgm:cxn modelId="{C6A3EE18-6B17-4ADC-8CCC-69E1565DB517}" type="presOf" srcId="{17B14962-AE8C-48F5-B2B8-18BE14E44A79}" destId="{55E198FD-7FB9-456C-BDB8-907E2DA28D04}" srcOrd="0" destOrd="1" presId="urn:microsoft.com/office/officeart/2005/8/layout/hList1"/>
    <dgm:cxn modelId="{7E76449C-C595-4FF2-8F1C-8D9FE21837C2}" srcId="{79BDFC6A-B004-40B9-AF73-331C7B42AEDD}" destId="{B3D23ED5-1A79-4043-ACA8-EAB5B7D36539}" srcOrd="6" destOrd="0" parTransId="{6165F609-65F3-441D-8965-0F18FE105046}" sibTransId="{2057526B-41E8-4FA5-BE7E-5EB46C6DAF46}"/>
    <dgm:cxn modelId="{98E6ABD1-6BD4-4355-B940-E4834D7F20F3}" srcId="{DDB204A3-F9D5-4A65-83AF-50BC530569A3}" destId="{532CA064-2F98-457F-87ED-8A66B6C87EBF}" srcOrd="0" destOrd="0" parTransId="{F92421E4-4307-4295-9ADA-196005822519}" sibTransId="{DAFD030E-3B95-4434-A8EC-33A577BA7E40}"/>
    <dgm:cxn modelId="{910C3F17-FB6A-4DA7-8976-68DC1F950B09}" type="presOf" srcId="{CA9FB584-794D-4B49-8FF8-780DB9E60E7E}" destId="{FFECD4B0-F61A-45B0-810C-F91BD6E99FDA}" srcOrd="0" destOrd="2" presId="urn:microsoft.com/office/officeart/2005/8/layout/hList1"/>
    <dgm:cxn modelId="{5788B1DE-529F-4EE1-B88D-53C0B792031C}" type="presOf" srcId="{189E642B-135C-4A82-9833-3501E578467F}" destId="{111C7C52-C8F4-4ABB-BC4C-5FC4B9A2C78B}" srcOrd="0" destOrd="0" presId="urn:microsoft.com/office/officeart/2005/8/layout/hList1"/>
    <dgm:cxn modelId="{89C18939-70F4-4777-AB60-19AFE5068B52}" type="presOf" srcId="{532CA064-2F98-457F-87ED-8A66B6C87EBF}" destId="{4E8C61F4-512C-4EA0-8A1B-FEF26C9D1CFA}" srcOrd="0" destOrd="0" presId="urn:microsoft.com/office/officeart/2005/8/layout/hList1"/>
    <dgm:cxn modelId="{52045B09-17B2-46F3-9FE5-1FD65809A687}" srcId="{9DCB1966-30D6-4CC2-AAE6-E19964940975}" destId="{2487CFE2-2F58-4012-9B0E-36E5515E022D}" srcOrd="5" destOrd="0" parTransId="{59DDC496-C2CD-4B53-9B34-7DA02A8A25CE}" sibTransId="{7439E4BF-1854-44F1-8E47-BD699ACECB46}"/>
    <dgm:cxn modelId="{D61DE823-BECF-4A0E-B382-36502F390CB4}" type="presOf" srcId="{9DCB1966-30D6-4CC2-AAE6-E19964940975}" destId="{4290E7BB-4F37-4286-B409-AAF211715B51}" srcOrd="0" destOrd="0" presId="urn:microsoft.com/office/officeart/2005/8/layout/hList1"/>
    <dgm:cxn modelId="{CB64AE0D-8BEF-4EF4-8107-1DDB36D2BFBC}" type="presOf" srcId="{351F981A-F3D6-477B-B3CC-147162643CDD}" destId="{111C7C52-C8F4-4ABB-BC4C-5FC4B9A2C78B}" srcOrd="0" destOrd="4" presId="urn:microsoft.com/office/officeart/2005/8/layout/hList1"/>
    <dgm:cxn modelId="{9440FBD9-EF82-450D-9619-23C1A0C58285}" type="presOf" srcId="{B3D23ED5-1A79-4043-ACA8-EAB5B7D36539}" destId="{05E6D4D2-210D-478D-ADFF-CD7632FBAFB5}" srcOrd="0" destOrd="6" presId="urn:microsoft.com/office/officeart/2005/8/layout/hList1"/>
    <dgm:cxn modelId="{F683CEC8-67AC-4CC0-88C2-3E2AD73641B4}" srcId="{9DCB1966-30D6-4CC2-AAE6-E19964940975}" destId="{6D15DAE0-520B-4754-941F-44C579982451}" srcOrd="3" destOrd="0" parTransId="{F0771641-FCE7-4CCF-A954-8D65CDD4EA20}" sibTransId="{B19890FA-CACB-4D22-AA8E-32925D9F2CC3}"/>
    <dgm:cxn modelId="{A765E924-B2CB-4FB8-BD3B-8E7143773389}" srcId="{B556E7AC-94AE-4FAC-A153-3672ADB54BC4}" destId="{03ECFFBF-2333-49EA-BD94-351B09C9E4A5}" srcOrd="0" destOrd="0" parTransId="{5F873B64-BE18-4C9C-AD24-A1ECBA6A48A5}" sibTransId="{E2EB9FBD-419F-46FF-BEAA-967167019CBC}"/>
    <dgm:cxn modelId="{EFB1962A-FCB5-4AD2-9FE6-D3D0700E2169}" type="presOf" srcId="{23074AE8-A6D6-4513-94E9-761B543CF760}" destId="{55E198FD-7FB9-456C-BDB8-907E2DA28D04}" srcOrd="0" destOrd="2" presId="urn:microsoft.com/office/officeart/2005/8/layout/hList1"/>
    <dgm:cxn modelId="{F1DB8AC8-AAD1-4390-909B-BD36224BC76F}" srcId="{79BDFC6A-B004-40B9-AF73-331C7B42AEDD}" destId="{8EA4B520-BF12-41C2-BE7A-9BDA03226647}" srcOrd="0" destOrd="0" parTransId="{D780C70A-AC0F-4228-9CAE-1EEE08D92D99}" sibTransId="{4AB03FF2-2629-470D-B0A1-C4FBB417C82D}"/>
    <dgm:cxn modelId="{987D5491-51F6-447B-8EE8-8C8501418CA5}" srcId="{532CA064-2F98-457F-87ED-8A66B6C87EBF}" destId="{248E2B06-D1FA-49E4-B2AA-F0BABE7C405A}" srcOrd="0" destOrd="0" parTransId="{237EC269-4571-49B0-9BFE-DD67D8EE5596}" sibTransId="{AA1C29BC-DDB6-42BA-9738-E6AE58441260}"/>
    <dgm:cxn modelId="{40677737-E601-4E34-BD72-98AB9B015C7A}" srcId="{B556E7AC-94AE-4FAC-A153-3672ADB54BC4}" destId="{23074AE8-A6D6-4513-94E9-761B543CF760}" srcOrd="2" destOrd="0" parTransId="{2BB57D20-154A-4759-8ADD-B33425356592}" sibTransId="{A4391C98-4D5C-4149-82DB-BEE505405F8B}"/>
    <dgm:cxn modelId="{44CE6349-EE51-4C82-8B10-566966828012}" srcId="{B556E7AC-94AE-4FAC-A153-3672ADB54BC4}" destId="{17B14962-AE8C-48F5-B2B8-18BE14E44A79}" srcOrd="1" destOrd="0" parTransId="{E351A273-67E7-4CC3-B519-050F62698882}" sibTransId="{E74EC3EE-1D53-4480-9991-1CBA3D8D7CDE}"/>
    <dgm:cxn modelId="{470A58D8-ABCA-49F6-9B25-8A3BC2406126}" srcId="{532CA064-2F98-457F-87ED-8A66B6C87EBF}" destId="{BA0AD654-8940-44DA-A503-689C35A2C142}" srcOrd="5" destOrd="0" parTransId="{F784F58D-0B54-480D-9FA2-11DA381D2817}" sibTransId="{7DCD97A4-71A9-4282-8EA7-A1F36AC03F74}"/>
    <dgm:cxn modelId="{DE8BEE27-3BD3-4F97-A99F-7197B72B20E3}" srcId="{79BDFC6A-B004-40B9-AF73-331C7B42AEDD}" destId="{882BDA37-7261-44D4-9655-E77897ED2A3D}" srcOrd="1" destOrd="0" parTransId="{839CB95F-495A-4301-944B-61EE9142A495}" sibTransId="{0973A822-19B1-4F6D-95CB-BB4CF35CF30C}"/>
    <dgm:cxn modelId="{761F8D4B-726D-4D26-B03D-6DBD0BD5A0F6}" type="presOf" srcId="{882BDA37-7261-44D4-9655-E77897ED2A3D}" destId="{05E6D4D2-210D-478D-ADFF-CD7632FBAFB5}" srcOrd="0" destOrd="1" presId="urn:microsoft.com/office/officeart/2005/8/layout/hList1"/>
    <dgm:cxn modelId="{964D7BF4-2F5B-493A-AEEC-E0458BCB22D2}" srcId="{B556E7AC-94AE-4FAC-A153-3672ADB54BC4}" destId="{37EED12F-1E6D-4C69-BCBD-46103B97A207}" srcOrd="3" destOrd="0" parTransId="{CBF3A73C-A84B-412B-93DB-AD14E1B648B9}" sibTransId="{ECAAD5FF-DE7A-4115-A770-E9BE64F19428}"/>
    <dgm:cxn modelId="{7EFC5786-A957-4D03-806F-5B7904C3FC29}" type="presOf" srcId="{CD9981CD-35B0-4190-A2A3-DCBA819CC0D7}" destId="{55E198FD-7FB9-456C-BDB8-907E2DA28D04}" srcOrd="0" destOrd="5" presId="urn:microsoft.com/office/officeart/2005/8/layout/hList1"/>
    <dgm:cxn modelId="{8268ECDC-36F5-4547-96B1-4899B3ACED85}" type="presOf" srcId="{D88BCF3A-A930-4EAB-8FF8-7FB5BBCA3DEC}" destId="{FFECD4B0-F61A-45B0-810C-F91BD6E99FDA}" srcOrd="0" destOrd="3" presId="urn:microsoft.com/office/officeart/2005/8/layout/hList1"/>
    <dgm:cxn modelId="{52006D7F-949C-40B9-A9CE-FD263FA5C8F5}" type="presOf" srcId="{8EA4B520-BF12-41C2-BE7A-9BDA03226647}" destId="{05E6D4D2-210D-478D-ADFF-CD7632FBAFB5}" srcOrd="0" destOrd="0" presId="urn:microsoft.com/office/officeart/2005/8/layout/hList1"/>
    <dgm:cxn modelId="{6BF99FF7-662E-4CAD-A85D-3ECA8EC19A11}" type="presOf" srcId="{6D15DAE0-520B-4754-941F-44C579982451}" destId="{111C7C52-C8F4-4ABB-BC4C-5FC4B9A2C78B}" srcOrd="0" destOrd="3" presId="urn:microsoft.com/office/officeart/2005/8/layout/hList1"/>
    <dgm:cxn modelId="{7E88559D-2636-4D97-A341-61CEEF51079A}" srcId="{532CA064-2F98-457F-87ED-8A66B6C87EBF}" destId="{4B67AAF8-8FFD-4E52-8D29-FAE0C2B9F6E5}" srcOrd="6" destOrd="0" parTransId="{21A64D1E-4830-4E0A-AC91-F55547E94F26}" sibTransId="{1B258C16-9590-4364-B294-1A5141F676CE}"/>
    <dgm:cxn modelId="{A0127D0E-4E53-4951-A737-86736ABCD852}" srcId="{9DCB1966-30D6-4CC2-AAE6-E19964940975}" destId="{189E642B-135C-4A82-9833-3501E578467F}" srcOrd="0" destOrd="0" parTransId="{24300BA6-7B63-4483-B225-C8190ED38DDE}" sibTransId="{FDCC9E04-58E7-4D12-ADB3-6AC74A8578D0}"/>
    <dgm:cxn modelId="{883A2DD5-D41A-4D96-8F00-48B31A671875}" srcId="{9DCB1966-30D6-4CC2-AAE6-E19964940975}" destId="{351F981A-F3D6-477B-B3CC-147162643CDD}" srcOrd="4" destOrd="0" parTransId="{3D59D658-1786-42DA-A176-551D3FDAD838}" sibTransId="{077C243F-911C-4B57-8A06-9EE7E680AC2E}"/>
    <dgm:cxn modelId="{900D2C6A-FBA8-43EF-A23D-EFD4A0FC8315}" srcId="{532CA064-2F98-457F-87ED-8A66B6C87EBF}" destId="{D88BCF3A-A930-4EAB-8FF8-7FB5BBCA3DEC}" srcOrd="3" destOrd="0" parTransId="{53111642-E6F7-46B8-B3E7-79F6814C7B15}" sibTransId="{BFA805A8-D2A3-4301-B284-118FE4159CB3}"/>
    <dgm:cxn modelId="{9634ECEC-31D5-4AF4-991B-87A64DA6DBE5}" type="presOf" srcId="{7DCFA8F1-81FC-400E-AEB4-2B42CDC92128}" destId="{05E6D4D2-210D-478D-ADFF-CD7632FBAFB5}" srcOrd="0" destOrd="2" presId="urn:microsoft.com/office/officeart/2005/8/layout/hList1"/>
    <dgm:cxn modelId="{0D956454-5CA5-4B9B-965F-257E7E5B75D0}" srcId="{79BDFC6A-B004-40B9-AF73-331C7B42AEDD}" destId="{7DCFA8F1-81FC-400E-AEB4-2B42CDC92128}" srcOrd="2" destOrd="0" parTransId="{072B686D-56F7-4BFF-9B71-18D1C9F613B0}" sibTransId="{DB59903F-BE37-4556-8DEB-CB06BC4D8D62}"/>
    <dgm:cxn modelId="{0B24490E-75CF-4E41-8B9B-A86E38661E8F}" type="presOf" srcId="{4C5F4622-FACB-48E7-A004-2DA625A681C6}" destId="{FFECD4B0-F61A-45B0-810C-F91BD6E99FDA}" srcOrd="0" destOrd="9" presId="urn:microsoft.com/office/officeart/2005/8/layout/hList1"/>
    <dgm:cxn modelId="{70B2F863-3091-4FE8-94ED-2CA56AD3C38D}" type="presOf" srcId="{14FA6D17-82D3-4721-B30C-9EE370FEF131}" destId="{FFECD4B0-F61A-45B0-810C-F91BD6E99FDA}" srcOrd="0" destOrd="8" presId="urn:microsoft.com/office/officeart/2005/8/layout/hList1"/>
    <dgm:cxn modelId="{49AF454A-4815-4BDE-85B4-844DD0F083A6}" srcId="{B556E7AC-94AE-4FAC-A153-3672ADB54BC4}" destId="{CD9981CD-35B0-4190-A2A3-DCBA819CC0D7}" srcOrd="5" destOrd="0" parTransId="{8239B60D-4ECB-4D05-B7A3-903CE2791C65}" sibTransId="{0D508B75-7B88-43EE-AC4D-6B515D64ECBB}"/>
    <dgm:cxn modelId="{8D1F313D-3990-43CB-B813-2F55CB56A372}" type="presOf" srcId="{79BDFC6A-B004-40B9-AF73-331C7B42AEDD}" destId="{10C4BB3A-A3A0-4202-A17C-36DB035FD9F4}" srcOrd="0" destOrd="0" presId="urn:microsoft.com/office/officeart/2005/8/layout/hList1"/>
    <dgm:cxn modelId="{AD5F8BD5-60A8-475B-8FD4-26857A0FCD69}" srcId="{532CA064-2F98-457F-87ED-8A66B6C87EBF}" destId="{4C5F4622-FACB-48E7-A004-2DA625A681C6}" srcOrd="9" destOrd="0" parTransId="{90F8A04D-7871-4A01-9066-0A80C463A749}" sibTransId="{4565E144-299A-419A-AEB2-B7B56DC1CDEA}"/>
    <dgm:cxn modelId="{0F612E36-DFFC-445E-8AA6-8FFC903147E6}" srcId="{79BDFC6A-B004-40B9-AF73-331C7B42AEDD}" destId="{5299DD02-AD21-4C43-9065-0DAE5B70AA15}" srcOrd="3" destOrd="0" parTransId="{5AD1769D-5D8C-43A9-9F9C-2A8FE0A6AF78}" sibTransId="{532767D4-524E-4417-AC10-574D2D05EFA8}"/>
    <dgm:cxn modelId="{488DE4F3-2B10-4703-B7DF-3E1C433122C5}" srcId="{79BDFC6A-B004-40B9-AF73-331C7B42AEDD}" destId="{3C9093FD-C1BF-4A8B-9E10-2811DF70D6C8}" srcOrd="5" destOrd="0" parTransId="{69C3CB07-C5F7-481E-8D3D-D5A252278CB8}" sibTransId="{41581AC7-B17F-4A3E-8841-E08D3E6FA589}"/>
    <dgm:cxn modelId="{73FA0D6C-D1C3-4E78-9A84-E106B5F20AA2}" type="presOf" srcId="{B556E7AC-94AE-4FAC-A153-3672ADB54BC4}" destId="{8DC45ED7-8D5E-48A7-8511-C81948B12DD0}" srcOrd="0" destOrd="0" presId="urn:microsoft.com/office/officeart/2005/8/layout/hList1"/>
    <dgm:cxn modelId="{E2503B66-0426-45C1-8DC4-A1F04A9E7660}" type="presOf" srcId="{4B67AAF8-8FFD-4E52-8D29-FAE0C2B9F6E5}" destId="{FFECD4B0-F61A-45B0-810C-F91BD6E99FDA}" srcOrd="0" destOrd="6" presId="urn:microsoft.com/office/officeart/2005/8/layout/hList1"/>
    <dgm:cxn modelId="{2C7DD674-6BB8-4305-8241-A6DD1E777B0C}" type="presOf" srcId="{F3738A38-9627-4F03-8EA8-A5E307E0FE56}" destId="{FFECD4B0-F61A-45B0-810C-F91BD6E99FDA}" srcOrd="0" destOrd="7" presId="urn:microsoft.com/office/officeart/2005/8/layout/hList1"/>
    <dgm:cxn modelId="{B1426B44-FBB9-41B7-A3CD-B58077616B3E}" type="presParOf" srcId="{9F4116BB-B0A3-483D-9B4E-650AEBB8B87A}" destId="{5070EBDD-3A81-4412-B46A-A430F7E17C77}" srcOrd="0" destOrd="0" presId="urn:microsoft.com/office/officeart/2005/8/layout/hList1"/>
    <dgm:cxn modelId="{D06C3F79-6552-436C-AF18-5E389FF66AC3}" type="presParOf" srcId="{5070EBDD-3A81-4412-B46A-A430F7E17C77}" destId="{4E8C61F4-512C-4EA0-8A1B-FEF26C9D1CFA}" srcOrd="0" destOrd="0" presId="urn:microsoft.com/office/officeart/2005/8/layout/hList1"/>
    <dgm:cxn modelId="{9905AFDA-8A7A-4CF6-B418-A70DE1D15BD0}" type="presParOf" srcId="{5070EBDD-3A81-4412-B46A-A430F7E17C77}" destId="{FFECD4B0-F61A-45B0-810C-F91BD6E99FDA}" srcOrd="1" destOrd="0" presId="urn:microsoft.com/office/officeart/2005/8/layout/hList1"/>
    <dgm:cxn modelId="{6A661FF0-DFBD-44ED-AB26-C31511D1834F}" type="presParOf" srcId="{9F4116BB-B0A3-483D-9B4E-650AEBB8B87A}" destId="{AAD59D6E-D744-4FBD-9416-278F3DF7453D}" srcOrd="1" destOrd="0" presId="urn:microsoft.com/office/officeart/2005/8/layout/hList1"/>
    <dgm:cxn modelId="{00575450-A37F-4AE5-A565-F752E4CCF619}" type="presParOf" srcId="{9F4116BB-B0A3-483D-9B4E-650AEBB8B87A}" destId="{6CA47EAB-77E0-482A-985F-166997FA31B7}" srcOrd="2" destOrd="0" presId="urn:microsoft.com/office/officeart/2005/8/layout/hList1"/>
    <dgm:cxn modelId="{45BCBCC1-CC15-45DC-9E20-1CCF180830D9}" type="presParOf" srcId="{6CA47EAB-77E0-482A-985F-166997FA31B7}" destId="{10C4BB3A-A3A0-4202-A17C-36DB035FD9F4}" srcOrd="0" destOrd="0" presId="urn:microsoft.com/office/officeart/2005/8/layout/hList1"/>
    <dgm:cxn modelId="{08DEF5B0-2552-4CC6-846D-B75EE86516D7}" type="presParOf" srcId="{6CA47EAB-77E0-482A-985F-166997FA31B7}" destId="{05E6D4D2-210D-478D-ADFF-CD7632FBAFB5}" srcOrd="1" destOrd="0" presId="urn:microsoft.com/office/officeart/2005/8/layout/hList1"/>
    <dgm:cxn modelId="{D13F66A8-3F84-4C94-B7E0-9D2505E5F2F6}" type="presParOf" srcId="{9F4116BB-B0A3-483D-9B4E-650AEBB8B87A}" destId="{C531CFF2-B957-491A-8ED8-1E29578B0689}" srcOrd="3" destOrd="0" presId="urn:microsoft.com/office/officeart/2005/8/layout/hList1"/>
    <dgm:cxn modelId="{C6354126-281A-4C77-ABE5-5414B356441B}" type="presParOf" srcId="{9F4116BB-B0A3-483D-9B4E-650AEBB8B87A}" destId="{6A591F3E-D396-46EB-AFC1-AA5D96727DEC}" srcOrd="4" destOrd="0" presId="urn:microsoft.com/office/officeart/2005/8/layout/hList1"/>
    <dgm:cxn modelId="{34149173-0C76-40B4-B76D-AD4C866C213B}" type="presParOf" srcId="{6A591F3E-D396-46EB-AFC1-AA5D96727DEC}" destId="{4290E7BB-4F37-4286-B409-AAF211715B51}" srcOrd="0" destOrd="0" presId="urn:microsoft.com/office/officeart/2005/8/layout/hList1"/>
    <dgm:cxn modelId="{844CEDF5-CF14-4AF7-9196-2DCB40FD2BCD}" type="presParOf" srcId="{6A591F3E-D396-46EB-AFC1-AA5D96727DEC}" destId="{111C7C52-C8F4-4ABB-BC4C-5FC4B9A2C78B}" srcOrd="1" destOrd="0" presId="urn:microsoft.com/office/officeart/2005/8/layout/hList1"/>
    <dgm:cxn modelId="{E7EBE90A-F28D-4649-97BA-12C2644EB8E7}" type="presParOf" srcId="{9F4116BB-B0A3-483D-9B4E-650AEBB8B87A}" destId="{6ED36BFD-EC9E-4E05-BA72-9C7B87F9CE06}" srcOrd="5" destOrd="0" presId="urn:microsoft.com/office/officeart/2005/8/layout/hList1"/>
    <dgm:cxn modelId="{ECB0D91C-3CFA-4DB6-A69B-B6A1C3225468}" type="presParOf" srcId="{9F4116BB-B0A3-483D-9B4E-650AEBB8B87A}" destId="{E599BB72-EB33-412A-AE50-CE67F8FE7E63}" srcOrd="6" destOrd="0" presId="urn:microsoft.com/office/officeart/2005/8/layout/hList1"/>
    <dgm:cxn modelId="{E357B44E-B124-43C3-A17A-A4862498A3DB}" type="presParOf" srcId="{E599BB72-EB33-412A-AE50-CE67F8FE7E63}" destId="{8DC45ED7-8D5E-48A7-8511-C81948B12DD0}" srcOrd="0" destOrd="0" presId="urn:microsoft.com/office/officeart/2005/8/layout/hList1"/>
    <dgm:cxn modelId="{9284DE14-DFBB-4AD4-B573-2E9825656555}" type="presParOf" srcId="{E599BB72-EB33-412A-AE50-CE67F8FE7E63}" destId="{55E198FD-7FB9-456C-BDB8-907E2DA28D0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620DEC-FBEE-4CFA-9AC4-CAD9482FDD96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6971B5D-0433-4368-B1A1-3705A76DAC00}">
      <dgm:prSet phldrT="[Text]" custT="1"/>
      <dgm:spPr>
        <a:xfrm>
          <a:off x="0" y="187119"/>
          <a:ext cx="3343274" cy="1337309"/>
        </a:xfr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800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FRANCE</a:t>
          </a:r>
        </a:p>
        <a:p>
          <a:r>
            <a:rPr lang="en-US" sz="1800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VSE Member/ in </a:t>
          </a:r>
          <a:r>
            <a:rPr lang="en-US" sz="1800" b="1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reposnse</a:t>
          </a:r>
          <a:r>
            <a:rPr lang="en-US" sz="1800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framework</a:t>
          </a:r>
          <a:endParaRPr lang="en-US" sz="1800" b="1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691069C5-FC62-46CA-B1F9-BEA6E85B173F}" type="parTrans" cxnId="{43FBEB4B-3F2E-4FFC-9E2B-926A43426D86}">
      <dgm:prSet/>
      <dgm:spPr/>
      <dgm:t>
        <a:bodyPr/>
        <a:lstStyle/>
        <a:p>
          <a:endParaRPr lang="en-US"/>
        </a:p>
      </dgm:t>
    </dgm:pt>
    <dgm:pt modelId="{78AC7C71-8FC5-4CFB-A2AC-B85A3F0B6B29}" type="sibTrans" cxnId="{43FBEB4B-3F2E-4FFC-9E2B-926A43426D86}">
      <dgm:prSet/>
      <dgm:spPr/>
      <dgm:t>
        <a:bodyPr/>
        <a:lstStyle/>
        <a:p>
          <a:endParaRPr lang="en-US"/>
        </a:p>
      </dgm:t>
    </dgm:pt>
    <dgm:pt modelId="{706FA57A-D917-49DA-A4AA-69CF69635B1A}">
      <dgm:prSet phldrT="[Text]" custT="1"/>
      <dgm:spPr>
        <a:xfrm>
          <a:off x="3429" y="1504236"/>
          <a:ext cx="3343274" cy="2854800"/>
        </a:xfrm>
        <a:solidFill>
          <a:srgbClr val="5B9BD5">
            <a:tint val="40000"/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l"/>
          <a:r>
            <a:rPr lang="en-US" sz="16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National VS Access to victim list</a:t>
          </a:r>
          <a:endParaRPr lang="en-US" sz="1600" b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8AE168CA-ECE4-423C-B183-94FFE09A369B}" type="parTrans" cxnId="{9BDE07BD-AAA6-4661-88EF-7E4ACA2D1626}">
      <dgm:prSet/>
      <dgm:spPr/>
      <dgm:t>
        <a:bodyPr/>
        <a:lstStyle/>
        <a:p>
          <a:endParaRPr lang="en-US"/>
        </a:p>
      </dgm:t>
    </dgm:pt>
    <dgm:pt modelId="{15F13665-7DD1-4F21-A5CF-297A8E347AFF}" type="sibTrans" cxnId="{9BDE07BD-AAA6-4661-88EF-7E4ACA2D1626}">
      <dgm:prSet/>
      <dgm:spPr/>
      <dgm:t>
        <a:bodyPr/>
        <a:lstStyle/>
        <a:p>
          <a:endParaRPr lang="en-US"/>
        </a:p>
      </dgm:t>
    </dgm:pt>
    <dgm:pt modelId="{AC903335-4FF3-42EB-A954-D924A8BC3D42}">
      <dgm:prSet phldrT="[Text]" custT="1"/>
      <dgm:spPr>
        <a:xfrm>
          <a:off x="3814762" y="166926"/>
          <a:ext cx="3343274" cy="1337309"/>
        </a:xfrm>
        <a:solidFill>
          <a:srgbClr val="5B9BD5">
            <a:hueOff val="-3379271"/>
            <a:satOff val="-8710"/>
            <a:lumOff val="-5883"/>
            <a:alphaOff val="0"/>
          </a:srgbClr>
        </a:solidFill>
        <a:ln w="12700" cap="flat" cmpd="sng" algn="ctr">
          <a:solidFill>
            <a:srgbClr val="5B9BD5">
              <a:hueOff val="-3379271"/>
              <a:satOff val="-8710"/>
              <a:lumOff val="-5883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800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NEW ZEALAND</a:t>
          </a:r>
        </a:p>
        <a:p>
          <a:r>
            <a:rPr lang="en-US" sz="1800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VSE member/ not in response framework</a:t>
          </a:r>
          <a:endParaRPr lang="en-US" sz="1800" b="1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94A750D2-69D6-4B78-85C6-6081D1C1E083}" type="parTrans" cxnId="{5E31A429-D901-4FCB-A119-5FEF33A02A22}">
      <dgm:prSet/>
      <dgm:spPr/>
      <dgm:t>
        <a:bodyPr/>
        <a:lstStyle/>
        <a:p>
          <a:endParaRPr lang="en-US"/>
        </a:p>
      </dgm:t>
    </dgm:pt>
    <dgm:pt modelId="{5E204B73-769B-4F94-B8A2-5D2219018446}" type="sibTrans" cxnId="{5E31A429-D901-4FCB-A119-5FEF33A02A22}">
      <dgm:prSet/>
      <dgm:spPr/>
      <dgm:t>
        <a:bodyPr/>
        <a:lstStyle/>
        <a:p>
          <a:endParaRPr lang="en-US"/>
        </a:p>
      </dgm:t>
    </dgm:pt>
    <dgm:pt modelId="{6D425929-8025-4475-B51F-1BF2E0680355}">
      <dgm:prSet phldrT="[Text]" custT="1"/>
      <dgm:spPr>
        <a:xfrm>
          <a:off x="3814762" y="1504236"/>
          <a:ext cx="3343274" cy="2854800"/>
        </a:xfrm>
        <a:solidFill>
          <a:srgbClr val="5B9BD5">
            <a:tint val="40000"/>
            <a:alpha val="90000"/>
            <a:hueOff val="-3369881"/>
            <a:satOff val="-11416"/>
            <a:lumOff val="-1464"/>
            <a:alphaOff val="0"/>
          </a:srgbClr>
        </a:solidFill>
        <a:ln w="12700" cap="flat" cmpd="sng" algn="ctr">
          <a:solidFill>
            <a:srgbClr val="5B9BD5">
              <a:tint val="40000"/>
              <a:alpha val="90000"/>
              <a:hueOff val="-3369881"/>
              <a:satOff val="-11416"/>
              <a:lumOff val="-1464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l"/>
          <a:r>
            <a:rPr lang="en-US" sz="11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National VS has no list but engaged with crisis response</a:t>
          </a:r>
          <a:endParaRPr lang="en-US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63DF2B73-5D73-43AF-AD37-2D34CDA42A31}" type="parTrans" cxnId="{42CA8FFD-2C58-43F1-9C4C-B02AD5B9E923}">
      <dgm:prSet/>
      <dgm:spPr/>
      <dgm:t>
        <a:bodyPr/>
        <a:lstStyle/>
        <a:p>
          <a:endParaRPr lang="en-US"/>
        </a:p>
      </dgm:t>
    </dgm:pt>
    <dgm:pt modelId="{DBD85790-0F1F-449E-98F8-6BAB2215187B}" type="sibTrans" cxnId="{42CA8FFD-2C58-43F1-9C4C-B02AD5B9E923}">
      <dgm:prSet/>
      <dgm:spPr/>
      <dgm:t>
        <a:bodyPr/>
        <a:lstStyle/>
        <a:p>
          <a:endParaRPr lang="en-US"/>
        </a:p>
      </dgm:t>
    </dgm:pt>
    <dgm:pt modelId="{EEFB52FB-D46A-4F8F-9D59-147322F95B3F}">
      <dgm:prSet phldrT="[Text]" custT="1"/>
      <dgm:spPr>
        <a:xfrm>
          <a:off x="7626096" y="166926"/>
          <a:ext cx="3343274" cy="1337309"/>
        </a:xfrm>
        <a:solidFill>
          <a:srgbClr val="5B9BD5">
            <a:hueOff val="-6758543"/>
            <a:satOff val="-17419"/>
            <a:lumOff val="-11765"/>
            <a:alphaOff val="0"/>
          </a:srgbClr>
        </a:solidFill>
        <a:ln w="12700" cap="flat" cmpd="sng" algn="ctr">
          <a:solidFill>
            <a:srgbClr val="5B9BD5">
              <a:hueOff val="-6758543"/>
              <a:satOff val="-17419"/>
              <a:lumOff val="-11765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 sz="1800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SRI </a:t>
          </a:r>
          <a:r>
            <a:rPr lang="en-US" sz="1800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LANKA</a:t>
          </a:r>
        </a:p>
        <a:p>
          <a:r>
            <a:rPr lang="en-US" sz="1800" b="1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No member/ VS not part of response framework</a:t>
          </a:r>
          <a:endParaRPr lang="en-US" sz="1800" b="1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4BBBB53D-8C1D-4838-A2AE-7FEC43C0E4A2}" type="parTrans" cxnId="{B647FFF1-B28E-4781-91AB-2B4B710090EF}">
      <dgm:prSet/>
      <dgm:spPr/>
      <dgm:t>
        <a:bodyPr/>
        <a:lstStyle/>
        <a:p>
          <a:endParaRPr lang="en-US"/>
        </a:p>
      </dgm:t>
    </dgm:pt>
    <dgm:pt modelId="{AE168A3D-AC2E-490E-A980-667C35CAC735}" type="sibTrans" cxnId="{B647FFF1-B28E-4781-91AB-2B4B710090EF}">
      <dgm:prSet/>
      <dgm:spPr/>
      <dgm:t>
        <a:bodyPr/>
        <a:lstStyle/>
        <a:p>
          <a:endParaRPr lang="en-US"/>
        </a:p>
      </dgm:t>
    </dgm:pt>
    <dgm:pt modelId="{EB8F1A87-7565-4DBC-9954-753C41DD1B5E}">
      <dgm:prSet phldrT="[Text]" custT="1"/>
      <dgm:spPr>
        <a:xfrm>
          <a:off x="3429" y="1504236"/>
          <a:ext cx="3343274" cy="2854800"/>
        </a:xfrm>
        <a:solidFill>
          <a:srgbClr val="5B9BD5">
            <a:tint val="40000"/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l"/>
          <a:r>
            <a:rPr lang="en-US" sz="16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VSE launches response network</a:t>
          </a:r>
          <a:endParaRPr lang="en-US" sz="1600" b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D30BE93D-B171-4390-A028-BB1C772E91B4}" type="parTrans" cxnId="{76BBFC20-8460-4D39-83BB-D8D860E9F6FE}">
      <dgm:prSet/>
      <dgm:spPr/>
      <dgm:t>
        <a:bodyPr/>
        <a:lstStyle/>
        <a:p>
          <a:endParaRPr lang="en-GB"/>
        </a:p>
      </dgm:t>
    </dgm:pt>
    <dgm:pt modelId="{04AF2B9B-EC4A-4BD5-AA1B-293E138B4CFD}" type="sibTrans" cxnId="{76BBFC20-8460-4D39-83BB-D8D860E9F6FE}">
      <dgm:prSet/>
      <dgm:spPr/>
      <dgm:t>
        <a:bodyPr/>
        <a:lstStyle/>
        <a:p>
          <a:endParaRPr lang="en-GB"/>
        </a:p>
      </dgm:t>
    </dgm:pt>
    <dgm:pt modelId="{0154BA4B-FC4C-437B-9FF9-33E61A1F4D6A}">
      <dgm:prSet phldrT="[Text]" custT="1"/>
      <dgm:spPr>
        <a:xfrm>
          <a:off x="3429" y="1504236"/>
          <a:ext cx="3343274" cy="2854800"/>
        </a:xfrm>
        <a:solidFill>
          <a:srgbClr val="5B9BD5">
            <a:tint val="40000"/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l"/>
          <a:r>
            <a:rPr lang="en-US" sz="16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VSE receives foreign victim </a:t>
          </a:r>
          <a:r>
            <a:rPr lang="en-US" sz="16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list</a:t>
          </a:r>
          <a:endParaRPr lang="en-US" sz="1600" b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8ECC592D-2BDA-4F17-8FBA-D98A4C8F1CD3}" type="parTrans" cxnId="{1E53E4BB-4F5A-4799-B0EC-832CDEA78E6D}">
      <dgm:prSet/>
      <dgm:spPr/>
      <dgm:t>
        <a:bodyPr/>
        <a:lstStyle/>
        <a:p>
          <a:endParaRPr lang="en-GB"/>
        </a:p>
      </dgm:t>
    </dgm:pt>
    <dgm:pt modelId="{2D897E76-CDA0-407B-8083-D5DEF253E628}" type="sibTrans" cxnId="{1E53E4BB-4F5A-4799-B0EC-832CDEA78E6D}">
      <dgm:prSet/>
      <dgm:spPr/>
      <dgm:t>
        <a:bodyPr/>
        <a:lstStyle/>
        <a:p>
          <a:endParaRPr lang="en-GB"/>
        </a:p>
      </dgm:t>
    </dgm:pt>
    <dgm:pt modelId="{B9FFB3B0-3665-45AC-9453-097972BCFA81}">
      <dgm:prSet phldrT="[Text]" custT="1"/>
      <dgm:spPr>
        <a:xfrm>
          <a:off x="3429" y="1504236"/>
          <a:ext cx="3343274" cy="2854800"/>
        </a:xfrm>
        <a:solidFill>
          <a:srgbClr val="5B9BD5">
            <a:tint val="40000"/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l"/>
          <a:r>
            <a:rPr lang="en-US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VSE offers </a:t>
          </a:r>
          <a:r>
            <a:rPr lang="en-US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practical </a:t>
          </a:r>
          <a:r>
            <a:rPr lang="en-US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assistance to France </a:t>
          </a:r>
          <a:r>
            <a:rPr lang="en-US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victims</a:t>
          </a:r>
          <a:endParaRPr lang="en-US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14DFD2C2-17A4-4A05-B780-A3DEFAC5CA19}" type="parTrans" cxnId="{2ADF95E8-F311-4209-BD3C-797C304C7E68}">
      <dgm:prSet/>
      <dgm:spPr/>
      <dgm:t>
        <a:bodyPr/>
        <a:lstStyle/>
        <a:p>
          <a:endParaRPr lang="en-GB"/>
        </a:p>
      </dgm:t>
    </dgm:pt>
    <dgm:pt modelId="{7AEA39CC-C4BA-4131-8CA6-94140667FFF7}" type="sibTrans" cxnId="{2ADF95E8-F311-4209-BD3C-797C304C7E68}">
      <dgm:prSet/>
      <dgm:spPr/>
      <dgm:t>
        <a:bodyPr/>
        <a:lstStyle/>
        <a:p>
          <a:endParaRPr lang="en-GB"/>
        </a:p>
      </dgm:t>
    </dgm:pt>
    <dgm:pt modelId="{35B36112-697F-4949-8AA7-F76729022FDB}">
      <dgm:prSet phldrT="[Text]" custT="1"/>
      <dgm:spPr>
        <a:xfrm>
          <a:off x="3429" y="1504236"/>
          <a:ext cx="3343274" cy="2854800"/>
        </a:xfrm>
        <a:solidFill>
          <a:srgbClr val="5B9BD5">
            <a:tint val="40000"/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l"/>
          <a:endParaRPr lang="en-US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7C087C45-3284-4495-BA61-6DE925EC446C}" type="parTrans" cxnId="{DBD37DDE-EAD8-4835-BFE4-A5825984287E}">
      <dgm:prSet/>
      <dgm:spPr/>
      <dgm:t>
        <a:bodyPr/>
        <a:lstStyle/>
        <a:p>
          <a:endParaRPr lang="en-GB"/>
        </a:p>
      </dgm:t>
    </dgm:pt>
    <dgm:pt modelId="{E868B53B-2375-4562-BBB2-9600FBEB6D45}" type="sibTrans" cxnId="{DBD37DDE-EAD8-4835-BFE4-A5825984287E}">
      <dgm:prSet/>
      <dgm:spPr/>
      <dgm:t>
        <a:bodyPr/>
        <a:lstStyle/>
        <a:p>
          <a:endParaRPr lang="en-GB"/>
        </a:p>
      </dgm:t>
    </dgm:pt>
    <dgm:pt modelId="{44446AE8-21B1-4F2A-BE7F-32D89C8D5921}">
      <dgm:prSet phldrT="[Text]" custT="1"/>
      <dgm:spPr>
        <a:xfrm>
          <a:off x="3429" y="1504236"/>
          <a:ext cx="3343274" cy="2854800"/>
        </a:xfrm>
        <a:solidFill>
          <a:srgbClr val="5B9BD5">
            <a:tint val="40000"/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l"/>
          <a:r>
            <a:rPr lang="en-US" sz="16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VSE </a:t>
          </a:r>
          <a:r>
            <a:rPr lang="en-US" sz="16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disseminates to in country org to initiate contacts with </a:t>
          </a:r>
          <a:r>
            <a:rPr lang="en-US" sz="16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victims</a:t>
          </a:r>
          <a:endParaRPr lang="en-US" sz="1600" b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E7B4DD9C-B8C5-44D8-933B-E6DB10FF9C08}" type="parTrans" cxnId="{49BAECDB-EC58-49CC-8E05-CE95144ADF35}">
      <dgm:prSet/>
      <dgm:spPr/>
      <dgm:t>
        <a:bodyPr/>
        <a:lstStyle/>
        <a:p>
          <a:endParaRPr lang="en-GB"/>
        </a:p>
      </dgm:t>
    </dgm:pt>
    <dgm:pt modelId="{48042FBF-4722-46F4-8960-C5C864352CE2}" type="sibTrans" cxnId="{49BAECDB-EC58-49CC-8E05-CE95144ADF35}">
      <dgm:prSet/>
      <dgm:spPr/>
      <dgm:t>
        <a:bodyPr/>
        <a:lstStyle/>
        <a:p>
          <a:endParaRPr lang="en-GB"/>
        </a:p>
      </dgm:t>
    </dgm:pt>
    <dgm:pt modelId="{3D38AD78-13C9-436E-9430-E5DB5F8FDEDC}">
      <dgm:prSet phldrT="[Text]" custT="1"/>
      <dgm:spPr>
        <a:xfrm>
          <a:off x="3429" y="1504236"/>
          <a:ext cx="3343274" cy="2854800"/>
        </a:xfrm>
        <a:solidFill>
          <a:srgbClr val="5B9BD5">
            <a:tint val="40000"/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l"/>
          <a:r>
            <a:rPr lang="en-US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National orgs co-ordinate with governments to connect with victims</a:t>
          </a:r>
          <a:endParaRPr lang="en-US" sz="1600" b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BC59C1FC-B2D1-45A6-BBFA-1ED93F2460E0}" type="parTrans" cxnId="{F9B93A1F-1042-44FA-B40D-B6AFE378435B}">
      <dgm:prSet/>
      <dgm:spPr/>
      <dgm:t>
        <a:bodyPr/>
        <a:lstStyle/>
        <a:p>
          <a:endParaRPr lang="en-GB"/>
        </a:p>
      </dgm:t>
    </dgm:pt>
    <dgm:pt modelId="{7C681BF4-CDDB-4BD2-A82D-00670045F2C1}" type="sibTrans" cxnId="{F9B93A1F-1042-44FA-B40D-B6AFE378435B}">
      <dgm:prSet/>
      <dgm:spPr/>
      <dgm:t>
        <a:bodyPr/>
        <a:lstStyle/>
        <a:p>
          <a:endParaRPr lang="en-GB"/>
        </a:p>
      </dgm:t>
    </dgm:pt>
    <dgm:pt modelId="{6C4AF22E-63E3-45C6-A2C8-799FB2FA402D}">
      <dgm:prSet phldrT="[Text]" custT="1"/>
      <dgm:spPr>
        <a:xfrm>
          <a:off x="3814762" y="1504236"/>
          <a:ext cx="3343274" cy="2854800"/>
        </a:xfrm>
        <a:solidFill>
          <a:srgbClr val="5B9BD5">
            <a:tint val="40000"/>
            <a:alpha val="90000"/>
            <a:hueOff val="-3369881"/>
            <a:satOff val="-11416"/>
            <a:lumOff val="-1464"/>
            <a:alphaOff val="0"/>
          </a:srgbClr>
        </a:solidFill>
        <a:ln w="12700" cap="flat" cmpd="sng" algn="ctr">
          <a:solidFill>
            <a:srgbClr val="5B9BD5">
              <a:tint val="40000"/>
              <a:alpha val="90000"/>
              <a:hueOff val="-3369881"/>
              <a:satOff val="-11416"/>
              <a:lumOff val="-1464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l"/>
          <a:r>
            <a:rPr lang="en-US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VSE receives information about nationality of victims</a:t>
          </a:r>
          <a:endParaRPr lang="en-US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29B36A86-0349-4BA0-9231-056680A0FBAF}" type="parTrans" cxnId="{A633F19C-CD3A-4842-A929-87366207875C}">
      <dgm:prSet/>
      <dgm:spPr/>
      <dgm:t>
        <a:bodyPr/>
        <a:lstStyle/>
        <a:p>
          <a:endParaRPr lang="en-GB"/>
        </a:p>
      </dgm:t>
    </dgm:pt>
    <dgm:pt modelId="{E5C8A66D-BF99-4446-875C-FF08236BE87C}" type="sibTrans" cxnId="{A633F19C-CD3A-4842-A929-87366207875C}">
      <dgm:prSet/>
      <dgm:spPr/>
      <dgm:t>
        <a:bodyPr/>
        <a:lstStyle/>
        <a:p>
          <a:endParaRPr lang="en-GB"/>
        </a:p>
      </dgm:t>
    </dgm:pt>
    <dgm:pt modelId="{C76B774E-E321-4FB1-AA34-9A6849216455}">
      <dgm:prSet phldrT="[Text]" custT="1"/>
      <dgm:spPr>
        <a:xfrm>
          <a:off x="3814762" y="1504236"/>
          <a:ext cx="3343274" cy="2854800"/>
        </a:xfrm>
        <a:solidFill>
          <a:srgbClr val="5B9BD5">
            <a:tint val="40000"/>
            <a:alpha val="90000"/>
            <a:hueOff val="-3369881"/>
            <a:satOff val="-11416"/>
            <a:lumOff val="-1464"/>
            <a:alphaOff val="0"/>
          </a:srgbClr>
        </a:solidFill>
        <a:ln w="12700" cap="flat" cmpd="sng" algn="ctr">
          <a:solidFill>
            <a:srgbClr val="5B9BD5">
              <a:tint val="40000"/>
              <a:alpha val="90000"/>
              <a:hueOff val="-3369881"/>
              <a:satOff val="-11416"/>
              <a:lumOff val="-1464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l"/>
          <a:r>
            <a:rPr lang="en-US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Engages with national VS and works with VS Asia to identify national partners</a:t>
          </a:r>
          <a:endParaRPr lang="en-US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E2D96BCE-6D99-465E-AA2E-15078007865B}" type="parTrans" cxnId="{E8BA9EED-F8EF-4AB2-8D88-BCEA1D277670}">
      <dgm:prSet/>
      <dgm:spPr/>
      <dgm:t>
        <a:bodyPr/>
        <a:lstStyle/>
        <a:p>
          <a:endParaRPr lang="en-GB"/>
        </a:p>
      </dgm:t>
    </dgm:pt>
    <dgm:pt modelId="{8DD58DDA-2245-43A2-8915-1512FAD4A3BA}" type="sibTrans" cxnId="{E8BA9EED-F8EF-4AB2-8D88-BCEA1D277670}">
      <dgm:prSet/>
      <dgm:spPr/>
      <dgm:t>
        <a:bodyPr/>
        <a:lstStyle/>
        <a:p>
          <a:endParaRPr lang="en-GB"/>
        </a:p>
      </dgm:t>
    </dgm:pt>
    <dgm:pt modelId="{6DF3C610-0C04-4DB6-B5BE-1ABD763399D0}">
      <dgm:prSet phldrT="[Text]" custT="1"/>
      <dgm:spPr>
        <a:xfrm>
          <a:off x="3814762" y="1504236"/>
          <a:ext cx="3343274" cy="2854800"/>
        </a:xfrm>
        <a:solidFill>
          <a:srgbClr val="5B9BD5">
            <a:tint val="40000"/>
            <a:alpha val="90000"/>
            <a:hueOff val="-3369881"/>
            <a:satOff val="-11416"/>
            <a:lumOff val="-1464"/>
            <a:alphaOff val="0"/>
          </a:srgbClr>
        </a:solidFill>
        <a:ln w="12700" cap="flat" cmpd="sng" algn="ctr">
          <a:solidFill>
            <a:srgbClr val="5B9BD5">
              <a:tint val="40000"/>
              <a:alpha val="90000"/>
              <a:hueOff val="-3369881"/>
              <a:satOff val="-11416"/>
              <a:lumOff val="-1464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l"/>
          <a:r>
            <a:rPr lang="en-US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Victims come from range of countries that don’t have relevant support organisations</a:t>
          </a:r>
          <a:endParaRPr lang="en-US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F0FC8907-7BC1-48FB-A178-4A9325486C72}" type="parTrans" cxnId="{54AC1836-4502-42DB-B2E5-CCB05EE19D7C}">
      <dgm:prSet/>
      <dgm:spPr/>
      <dgm:t>
        <a:bodyPr/>
        <a:lstStyle/>
        <a:p>
          <a:endParaRPr lang="en-GB"/>
        </a:p>
      </dgm:t>
    </dgm:pt>
    <dgm:pt modelId="{81BBF497-036D-4D16-B233-0B77D6ADAC7B}" type="sibTrans" cxnId="{54AC1836-4502-42DB-B2E5-CCB05EE19D7C}">
      <dgm:prSet/>
      <dgm:spPr/>
      <dgm:t>
        <a:bodyPr/>
        <a:lstStyle/>
        <a:p>
          <a:endParaRPr lang="en-GB"/>
        </a:p>
      </dgm:t>
    </dgm:pt>
    <dgm:pt modelId="{C584D935-06FD-4837-9C4E-BC597671E979}">
      <dgm:prSet phldrT="[Text]" custT="1"/>
      <dgm:spPr>
        <a:xfrm>
          <a:off x="3814762" y="1504236"/>
          <a:ext cx="3343274" cy="2854800"/>
        </a:xfrm>
        <a:solidFill>
          <a:srgbClr val="5B9BD5">
            <a:tint val="40000"/>
            <a:alpha val="90000"/>
            <a:hueOff val="-3369881"/>
            <a:satOff val="-11416"/>
            <a:lumOff val="-1464"/>
            <a:alphaOff val="0"/>
          </a:srgbClr>
        </a:solidFill>
        <a:ln w="12700" cap="flat" cmpd="sng" algn="ctr">
          <a:solidFill>
            <a:srgbClr val="5B9BD5">
              <a:tint val="40000"/>
              <a:alpha val="90000"/>
              <a:hueOff val="-3369881"/>
              <a:satOff val="-11416"/>
              <a:lumOff val="-1464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l"/>
          <a:endParaRPr lang="en-US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57CCAD34-9198-4ED0-8B5D-5BC68C0D6D57}" type="parTrans" cxnId="{6996EA0F-C0C1-40F9-B654-5D4BC50A33BC}">
      <dgm:prSet/>
      <dgm:spPr/>
      <dgm:t>
        <a:bodyPr/>
        <a:lstStyle/>
        <a:p>
          <a:endParaRPr lang="en-GB"/>
        </a:p>
      </dgm:t>
    </dgm:pt>
    <dgm:pt modelId="{19B67E08-2B30-4106-BDF1-AB593848F5C7}" type="sibTrans" cxnId="{6996EA0F-C0C1-40F9-B654-5D4BC50A33BC}">
      <dgm:prSet/>
      <dgm:spPr/>
      <dgm:t>
        <a:bodyPr/>
        <a:lstStyle/>
        <a:p>
          <a:endParaRPr lang="en-GB"/>
        </a:p>
      </dgm:t>
    </dgm:pt>
    <dgm:pt modelId="{070E23F8-F862-49B9-853D-1C5A41225A25}">
      <dgm:prSet phldrT="[Text]" custT="1"/>
      <dgm:spPr>
        <a:xfrm>
          <a:off x="7626096" y="1504236"/>
          <a:ext cx="3343274" cy="2854800"/>
        </a:xfrm>
        <a:solidFill>
          <a:srgbClr val="5B9BD5">
            <a:tint val="40000"/>
            <a:alpha val="90000"/>
            <a:hueOff val="-6739762"/>
            <a:satOff val="-22832"/>
            <a:lumOff val="-2928"/>
            <a:alphaOff val="0"/>
          </a:srgbClr>
        </a:solidFill>
        <a:ln w="12700" cap="flat" cmpd="sng" algn="ctr">
          <a:solidFill>
            <a:srgbClr val="5B9BD5">
              <a:tint val="40000"/>
              <a:alpha val="90000"/>
              <a:hueOff val="-6739762"/>
              <a:satOff val="-22832"/>
              <a:lumOff val="-2928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l"/>
          <a:r>
            <a:rPr lang="en-US" sz="11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VSE launches network, engages VSA to find partner in Sri Lanka</a:t>
          </a:r>
          <a:endParaRPr lang="en-US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9397ECD7-B05E-4810-9171-4372182DDBCE}" type="sibTrans" cxnId="{30218D39-461E-4ECB-8186-58F51116094A}">
      <dgm:prSet/>
      <dgm:spPr/>
      <dgm:t>
        <a:bodyPr/>
        <a:lstStyle/>
        <a:p>
          <a:endParaRPr lang="en-US"/>
        </a:p>
      </dgm:t>
    </dgm:pt>
    <dgm:pt modelId="{C3CE3EF6-0926-4A41-A21D-EF9CA2382CDD}" type="parTrans" cxnId="{30218D39-461E-4ECB-8186-58F51116094A}">
      <dgm:prSet/>
      <dgm:spPr/>
      <dgm:t>
        <a:bodyPr/>
        <a:lstStyle/>
        <a:p>
          <a:endParaRPr lang="en-US"/>
        </a:p>
      </dgm:t>
    </dgm:pt>
    <dgm:pt modelId="{0F1E90D6-A592-4223-9FC1-865BA6C4F79F}">
      <dgm:prSet phldrT="[Text]" custT="1"/>
      <dgm:spPr>
        <a:xfrm>
          <a:off x="3814762" y="1504236"/>
          <a:ext cx="3343274" cy="2854800"/>
        </a:xfrm>
        <a:solidFill>
          <a:srgbClr val="5B9BD5">
            <a:tint val="40000"/>
            <a:alpha val="90000"/>
            <a:hueOff val="-3369881"/>
            <a:satOff val="-11416"/>
            <a:lumOff val="-1464"/>
            <a:alphaOff val="0"/>
          </a:srgbClr>
        </a:solidFill>
        <a:ln w="12700" cap="flat" cmpd="sng" algn="ctr">
          <a:solidFill>
            <a:srgbClr val="5B9BD5">
              <a:tint val="40000"/>
              <a:alpha val="90000"/>
              <a:hueOff val="-3369881"/>
              <a:satOff val="-11416"/>
              <a:lumOff val="-1464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l"/>
          <a:r>
            <a:rPr lang="en-US" sz="16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VSE launches response network</a:t>
          </a:r>
          <a:endParaRPr lang="en-US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3CE2C636-A344-4AA3-9F31-A6F0C31BD6A5}" type="parTrans" cxnId="{E5F58DCD-23AA-42DA-BE90-66CEB8BC1570}">
      <dgm:prSet/>
      <dgm:spPr/>
      <dgm:t>
        <a:bodyPr/>
        <a:lstStyle/>
        <a:p>
          <a:endParaRPr lang="en-GB"/>
        </a:p>
      </dgm:t>
    </dgm:pt>
    <dgm:pt modelId="{E624A3AF-F967-4570-9D91-A162B6D4F0EB}" type="sibTrans" cxnId="{E5F58DCD-23AA-42DA-BE90-66CEB8BC1570}">
      <dgm:prSet/>
      <dgm:spPr/>
      <dgm:t>
        <a:bodyPr/>
        <a:lstStyle/>
        <a:p>
          <a:endParaRPr lang="en-GB"/>
        </a:p>
      </dgm:t>
    </dgm:pt>
    <dgm:pt modelId="{E77E6DEB-9AF6-4BAD-AFC4-8D5B0DCB80A4}">
      <dgm:prSet phldrT="[Text]" custT="1"/>
      <dgm:spPr>
        <a:xfrm>
          <a:off x="3814762" y="1504236"/>
          <a:ext cx="3343274" cy="2854800"/>
        </a:xfrm>
        <a:solidFill>
          <a:srgbClr val="5B9BD5">
            <a:tint val="40000"/>
            <a:alpha val="90000"/>
            <a:hueOff val="-3369881"/>
            <a:satOff val="-11416"/>
            <a:lumOff val="-1464"/>
            <a:alphaOff val="0"/>
          </a:srgbClr>
        </a:solidFill>
        <a:ln w="12700" cap="flat" cmpd="sng" algn="ctr">
          <a:solidFill>
            <a:srgbClr val="5B9BD5">
              <a:tint val="40000"/>
              <a:alpha val="90000"/>
              <a:hueOff val="-3369881"/>
              <a:satOff val="-11416"/>
              <a:lumOff val="-1464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l"/>
          <a:r>
            <a:rPr lang="en-US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No subsequent requests for help</a:t>
          </a:r>
          <a:endParaRPr lang="en-US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07C817AE-8F50-461C-99B1-AC3DA7F3B74C}" type="parTrans" cxnId="{C2B70583-7313-4A11-BE84-E3FC6DC30829}">
      <dgm:prSet/>
      <dgm:spPr/>
      <dgm:t>
        <a:bodyPr/>
        <a:lstStyle/>
        <a:p>
          <a:endParaRPr lang="en-GB"/>
        </a:p>
      </dgm:t>
    </dgm:pt>
    <dgm:pt modelId="{4972F80C-D44B-4783-9415-656A01ACF05B}" type="sibTrans" cxnId="{C2B70583-7313-4A11-BE84-E3FC6DC30829}">
      <dgm:prSet/>
      <dgm:spPr/>
      <dgm:t>
        <a:bodyPr/>
        <a:lstStyle/>
        <a:p>
          <a:endParaRPr lang="en-GB"/>
        </a:p>
      </dgm:t>
    </dgm:pt>
    <dgm:pt modelId="{27B41184-ED47-4B9F-95A7-990D82041363}">
      <dgm:prSet phldrT="[Text]" custT="1"/>
      <dgm:spPr>
        <a:xfrm>
          <a:off x="7626096" y="1504236"/>
          <a:ext cx="3343274" cy="2854800"/>
        </a:xfrm>
        <a:solidFill>
          <a:srgbClr val="5B9BD5">
            <a:tint val="40000"/>
            <a:alpha val="90000"/>
            <a:hueOff val="-6739762"/>
            <a:satOff val="-22832"/>
            <a:lumOff val="-2928"/>
            <a:alphaOff val="0"/>
          </a:srgbClr>
        </a:solidFill>
        <a:ln w="12700" cap="flat" cmpd="sng" algn="ctr">
          <a:solidFill>
            <a:srgbClr val="5B9BD5">
              <a:tint val="40000"/>
              <a:alpha val="90000"/>
              <a:hueOff val="-6739762"/>
              <a:satOff val="-22832"/>
              <a:lumOff val="-2928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l"/>
          <a:r>
            <a:rPr lang="en-US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Partner identified, but no access to victim info, does not offer support to victims</a:t>
          </a:r>
          <a:endParaRPr lang="en-US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CE855F27-A742-4CFF-8012-46C0CC8F77D1}" type="parTrans" cxnId="{8EAD8545-922C-46A0-B4B6-976BA4BEC389}">
      <dgm:prSet/>
      <dgm:spPr/>
      <dgm:t>
        <a:bodyPr/>
        <a:lstStyle/>
        <a:p>
          <a:endParaRPr lang="en-GB"/>
        </a:p>
      </dgm:t>
    </dgm:pt>
    <dgm:pt modelId="{4F652EDF-AF71-4F08-933E-90559BDD7E45}" type="sibTrans" cxnId="{8EAD8545-922C-46A0-B4B6-976BA4BEC389}">
      <dgm:prSet/>
      <dgm:spPr/>
      <dgm:t>
        <a:bodyPr/>
        <a:lstStyle/>
        <a:p>
          <a:endParaRPr lang="en-GB"/>
        </a:p>
      </dgm:t>
    </dgm:pt>
    <dgm:pt modelId="{214D5B7B-FE08-4FBB-A2B9-9B791C2D011B}">
      <dgm:prSet phldrT="[Text]" custT="1"/>
      <dgm:spPr>
        <a:xfrm>
          <a:off x="7626096" y="1504236"/>
          <a:ext cx="3343274" cy="2854800"/>
        </a:xfrm>
        <a:solidFill>
          <a:srgbClr val="5B9BD5">
            <a:tint val="40000"/>
            <a:alpha val="90000"/>
            <a:hueOff val="-6739762"/>
            <a:satOff val="-22832"/>
            <a:lumOff val="-2928"/>
            <a:alphaOff val="0"/>
          </a:srgbClr>
        </a:solidFill>
        <a:ln w="12700" cap="flat" cmpd="sng" algn="ctr">
          <a:solidFill>
            <a:srgbClr val="5B9BD5">
              <a:tint val="40000"/>
              <a:alpha val="90000"/>
              <a:hueOff val="-6739762"/>
              <a:satOff val="-22832"/>
              <a:lumOff val="-2928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l"/>
          <a:r>
            <a:rPr lang="en-US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National VS contacts with embassies – primary focus deceased victims</a:t>
          </a:r>
          <a:endParaRPr lang="en-US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E7F9DAF1-2871-4CEC-9761-57764753E2E5}" type="parTrans" cxnId="{9BC0648A-E7D9-444F-B450-A223861FE0CF}">
      <dgm:prSet/>
      <dgm:spPr/>
      <dgm:t>
        <a:bodyPr/>
        <a:lstStyle/>
        <a:p>
          <a:endParaRPr lang="en-GB"/>
        </a:p>
      </dgm:t>
    </dgm:pt>
    <dgm:pt modelId="{F9E99194-0860-4F08-83B1-584C31747A83}" type="sibTrans" cxnId="{9BC0648A-E7D9-444F-B450-A223861FE0CF}">
      <dgm:prSet/>
      <dgm:spPr/>
      <dgm:t>
        <a:bodyPr/>
        <a:lstStyle/>
        <a:p>
          <a:endParaRPr lang="en-GB"/>
        </a:p>
      </dgm:t>
    </dgm:pt>
    <dgm:pt modelId="{16CE8C96-802B-4FE0-A4C3-AE5F55CC029B}">
      <dgm:prSet phldrT="[Text]" custT="1"/>
      <dgm:spPr>
        <a:xfrm>
          <a:off x="7626096" y="1504236"/>
          <a:ext cx="3343274" cy="2854800"/>
        </a:xfrm>
        <a:solidFill>
          <a:srgbClr val="5B9BD5">
            <a:tint val="40000"/>
            <a:alpha val="90000"/>
            <a:hueOff val="-6739762"/>
            <a:satOff val="-22832"/>
            <a:lumOff val="-2928"/>
            <a:alphaOff val="0"/>
          </a:srgbClr>
        </a:solidFill>
        <a:ln w="12700" cap="flat" cmpd="sng" algn="ctr">
          <a:solidFill>
            <a:srgbClr val="5B9BD5">
              <a:tint val="40000"/>
              <a:alpha val="90000"/>
              <a:hueOff val="-6739762"/>
              <a:satOff val="-22832"/>
              <a:lumOff val="-2928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l"/>
          <a:r>
            <a:rPr lang="en-US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Few contacts with wider victim group</a:t>
          </a:r>
          <a:endParaRPr lang="en-US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24C5AA79-CFC6-4E73-8851-E332B18EB92B}" type="parTrans" cxnId="{3535C50A-F651-4C63-A5F5-955A5B3BEE65}">
      <dgm:prSet/>
      <dgm:spPr/>
      <dgm:t>
        <a:bodyPr/>
        <a:lstStyle/>
        <a:p>
          <a:endParaRPr lang="en-GB"/>
        </a:p>
      </dgm:t>
    </dgm:pt>
    <dgm:pt modelId="{E3D17BDF-DFCF-4A3D-B5A7-2A1537C53AD5}" type="sibTrans" cxnId="{3535C50A-F651-4C63-A5F5-955A5B3BEE65}">
      <dgm:prSet/>
      <dgm:spPr/>
      <dgm:t>
        <a:bodyPr/>
        <a:lstStyle/>
        <a:p>
          <a:endParaRPr lang="en-GB"/>
        </a:p>
      </dgm:t>
    </dgm:pt>
    <dgm:pt modelId="{1A0B10AC-938C-41A8-8FDE-A1C585955C8F}">
      <dgm:prSet phldrT="[Text]" custT="1"/>
      <dgm:spPr>
        <a:xfrm>
          <a:off x="7626096" y="1504236"/>
          <a:ext cx="3343274" cy="2854800"/>
        </a:xfrm>
        <a:solidFill>
          <a:srgbClr val="5B9BD5">
            <a:tint val="40000"/>
            <a:alpha val="90000"/>
            <a:hueOff val="-6739762"/>
            <a:satOff val="-22832"/>
            <a:lumOff val="-2928"/>
            <a:alphaOff val="0"/>
          </a:srgbClr>
        </a:solidFill>
        <a:ln w="12700" cap="flat" cmpd="sng" algn="ctr">
          <a:solidFill>
            <a:srgbClr val="5B9BD5">
              <a:tint val="40000"/>
              <a:alpha val="90000"/>
              <a:hueOff val="-6739762"/>
              <a:satOff val="-22832"/>
              <a:lumOff val="-2928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l"/>
          <a:r>
            <a:rPr lang="en-US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VSE/INVICTM preparing documentation to disseminate in Sri Lanka</a:t>
          </a:r>
          <a:endParaRPr lang="en-US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834EC831-8709-4EB8-A39A-463B556344CD}" type="parTrans" cxnId="{1888D699-EECB-486D-B2B8-1FA4C10621F8}">
      <dgm:prSet/>
      <dgm:spPr/>
      <dgm:t>
        <a:bodyPr/>
        <a:lstStyle/>
        <a:p>
          <a:endParaRPr lang="en-GB"/>
        </a:p>
      </dgm:t>
    </dgm:pt>
    <dgm:pt modelId="{52343C61-98F5-42C2-9EFB-AE1E73A09C47}" type="sibTrans" cxnId="{1888D699-EECB-486D-B2B8-1FA4C10621F8}">
      <dgm:prSet/>
      <dgm:spPr/>
      <dgm:t>
        <a:bodyPr/>
        <a:lstStyle/>
        <a:p>
          <a:endParaRPr lang="en-GB"/>
        </a:p>
      </dgm:t>
    </dgm:pt>
    <dgm:pt modelId="{DA121315-EDFE-443C-B317-9DD70BA117CA}" type="pres">
      <dgm:prSet presAssocID="{05620DEC-FBEE-4CFA-9AC4-CAD9482FDD9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ABF072-8904-4173-99CB-618FB0CB4F25}" type="pres">
      <dgm:prSet presAssocID="{26971B5D-0433-4368-B1A1-3705A76DAC00}" presName="composite" presStyleCnt="0"/>
      <dgm:spPr/>
    </dgm:pt>
    <dgm:pt modelId="{38987DD5-C482-4730-9724-FF1035CF702C}" type="pres">
      <dgm:prSet presAssocID="{26971B5D-0433-4368-B1A1-3705A76DAC00}" presName="parTx" presStyleLbl="alignNode1" presStyleIdx="0" presStyleCnt="3" custLinFactNeighborX="-737" custLinFactNeighborY="4297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E410CE6B-6F17-4A90-9D90-214641CFE359}" type="pres">
      <dgm:prSet presAssocID="{26971B5D-0433-4368-B1A1-3705A76DAC00}" presName="desTx" presStyleLbl="alignAccFollowNode1" presStyleIdx="0" presStyleCnt="3" custLinFactNeighborY="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E9D57585-C363-401D-8216-CE3601B92D09}" type="pres">
      <dgm:prSet presAssocID="{78AC7C71-8FC5-4CFB-A2AC-B85A3F0B6B29}" presName="space" presStyleCnt="0"/>
      <dgm:spPr/>
    </dgm:pt>
    <dgm:pt modelId="{0EF0F5EE-D63B-4D6F-B897-0D72CBB374A3}" type="pres">
      <dgm:prSet presAssocID="{AC903335-4FF3-42EB-A954-D924A8BC3D42}" presName="composite" presStyleCnt="0"/>
      <dgm:spPr/>
    </dgm:pt>
    <dgm:pt modelId="{3BD315D1-3BC1-46E4-9EDB-914A6B98C041}" type="pres">
      <dgm:prSet presAssocID="{AC903335-4FF3-42EB-A954-D924A8BC3D42}" presName="parTx" presStyleLbl="alignNode1" presStyleIdx="1" presStyleCnt="3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9BA77492-7699-4471-AE1E-390710FCD40B}" type="pres">
      <dgm:prSet presAssocID="{AC903335-4FF3-42EB-A954-D924A8BC3D42}" presName="desTx" presStyleLbl="alignAccFollowNode1" presStyleIdx="1" presStyleCnt="3" custLinFactNeighborX="319" custLinFactNeighborY="30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6D76BD8F-2BE1-4D10-85AD-9A9874CCA8B7}" type="pres">
      <dgm:prSet presAssocID="{5E204B73-769B-4F94-B8A2-5D2219018446}" presName="space" presStyleCnt="0"/>
      <dgm:spPr/>
    </dgm:pt>
    <dgm:pt modelId="{9192C284-4CE2-4ACE-A055-EC03BBD01468}" type="pres">
      <dgm:prSet presAssocID="{EEFB52FB-D46A-4F8F-9D59-147322F95B3F}" presName="composite" presStyleCnt="0"/>
      <dgm:spPr/>
    </dgm:pt>
    <dgm:pt modelId="{A752D44F-79B8-41A8-926C-BD21D0998D90}" type="pres">
      <dgm:prSet presAssocID="{EEFB52FB-D46A-4F8F-9D59-147322F95B3F}" presName="parTx" presStyleLbl="alignNode1" presStyleIdx="2" presStyleCnt="3" custLinFactNeighborY="796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88F939B9-D641-46A7-8B76-E5F095FC9729}" type="pres">
      <dgm:prSet presAssocID="{EEFB52FB-D46A-4F8F-9D59-147322F95B3F}" presName="desTx" presStyleLbl="alignAccFollowNode1" presStyleIdx="2" presStyleCnt="3" custLinFactNeighborY="-32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AC867F88-DCB4-4799-B73B-2718F130DB15}" type="presOf" srcId="{16CE8C96-802B-4FE0-A4C3-AE5F55CC029B}" destId="{88F939B9-D641-46A7-8B76-E5F095FC9729}" srcOrd="0" destOrd="3" presId="urn:microsoft.com/office/officeart/2005/8/layout/hList1"/>
    <dgm:cxn modelId="{2C718B51-B962-4BCF-863E-B3984FDB832E}" type="presOf" srcId="{35B36112-697F-4949-8AA7-F76729022FDB}" destId="{E410CE6B-6F17-4A90-9D90-214641CFE359}" srcOrd="0" destOrd="6" presId="urn:microsoft.com/office/officeart/2005/8/layout/hList1"/>
    <dgm:cxn modelId="{6996EA0F-C0C1-40F9-B654-5D4BC50A33BC}" srcId="{AC903335-4FF3-42EB-A954-D924A8BC3D42}" destId="{C584D935-06FD-4837-9C4E-BC597671E979}" srcOrd="6" destOrd="0" parTransId="{57CCAD34-9198-4ED0-8B5D-5BC68C0D6D57}" sibTransId="{19B67E08-2B30-4106-BDF1-AB593848F5C7}"/>
    <dgm:cxn modelId="{C2B70583-7313-4A11-BE84-E3FC6DC30829}" srcId="{AC903335-4FF3-42EB-A954-D924A8BC3D42}" destId="{E77E6DEB-9AF6-4BAD-AFC4-8D5B0DCB80A4}" srcOrd="5" destOrd="0" parTransId="{07C817AE-8F50-461C-99B1-AC3DA7F3B74C}" sibTransId="{4972F80C-D44B-4783-9415-656A01ACF05B}"/>
    <dgm:cxn modelId="{DB371F4F-24FF-4207-94FB-CDAE8BBAC083}" type="presOf" srcId="{070E23F8-F862-49B9-853D-1C5A41225A25}" destId="{88F939B9-D641-46A7-8B76-E5F095FC9729}" srcOrd="0" destOrd="0" presId="urn:microsoft.com/office/officeart/2005/8/layout/hList1"/>
    <dgm:cxn modelId="{1888D699-EECB-486D-B2B8-1FA4C10621F8}" srcId="{EEFB52FB-D46A-4F8F-9D59-147322F95B3F}" destId="{1A0B10AC-938C-41A8-8FDE-A1C585955C8F}" srcOrd="4" destOrd="0" parTransId="{834EC831-8709-4EB8-A39A-463B556344CD}" sibTransId="{52343C61-98F5-42C2-9EFB-AE1E73A09C47}"/>
    <dgm:cxn modelId="{A0F68407-C2FF-4FD1-ABA7-A2741AE19EE7}" type="presOf" srcId="{706FA57A-D917-49DA-A4AA-69CF69635B1A}" destId="{E410CE6B-6F17-4A90-9D90-214641CFE359}" srcOrd="0" destOrd="0" presId="urn:microsoft.com/office/officeart/2005/8/layout/hList1"/>
    <dgm:cxn modelId="{B958C003-CF25-46D9-8AB3-E485E7CED0FF}" type="presOf" srcId="{E77E6DEB-9AF6-4BAD-AFC4-8D5B0DCB80A4}" destId="{9BA77492-7699-4471-AE1E-390710FCD40B}" srcOrd="0" destOrd="5" presId="urn:microsoft.com/office/officeart/2005/8/layout/hList1"/>
    <dgm:cxn modelId="{54AC1836-4502-42DB-B2E5-CCB05EE19D7C}" srcId="{AC903335-4FF3-42EB-A954-D924A8BC3D42}" destId="{6DF3C610-0C04-4DB6-B5BE-1ABD763399D0}" srcOrd="4" destOrd="0" parTransId="{F0FC8907-7BC1-48FB-A178-4A9325486C72}" sibTransId="{81BBF497-036D-4D16-B233-0B77D6ADAC7B}"/>
    <dgm:cxn modelId="{2ADF95E8-F311-4209-BD3C-797C304C7E68}" srcId="{26971B5D-0433-4368-B1A1-3705A76DAC00}" destId="{B9FFB3B0-3665-45AC-9453-097972BCFA81}" srcOrd="5" destOrd="0" parTransId="{14DFD2C2-17A4-4A05-B780-A3DEFAC5CA19}" sibTransId="{7AEA39CC-C4BA-4131-8CA6-94140667FFF7}"/>
    <dgm:cxn modelId="{9BC0648A-E7D9-444F-B450-A223861FE0CF}" srcId="{EEFB52FB-D46A-4F8F-9D59-147322F95B3F}" destId="{214D5B7B-FE08-4FBB-A2B9-9B791C2D011B}" srcOrd="2" destOrd="0" parTransId="{E7F9DAF1-2871-4CEC-9761-57764753E2E5}" sibTransId="{F9E99194-0860-4F08-83B1-584C31747A83}"/>
    <dgm:cxn modelId="{EF90F8C4-1B22-4BCD-9EC5-5347463799A3}" type="presOf" srcId="{EEFB52FB-D46A-4F8F-9D59-147322F95B3F}" destId="{A752D44F-79B8-41A8-926C-BD21D0998D90}" srcOrd="0" destOrd="0" presId="urn:microsoft.com/office/officeart/2005/8/layout/hList1"/>
    <dgm:cxn modelId="{422BE615-80B9-412D-8FF6-72DAB5A6961E}" type="presOf" srcId="{05620DEC-FBEE-4CFA-9AC4-CAD9482FDD96}" destId="{DA121315-EDFE-443C-B317-9DD70BA117CA}" srcOrd="0" destOrd="0" presId="urn:microsoft.com/office/officeart/2005/8/layout/hList1"/>
    <dgm:cxn modelId="{77767821-290C-4B41-AA6D-13176A7DB4AB}" type="presOf" srcId="{B9FFB3B0-3665-45AC-9453-097972BCFA81}" destId="{E410CE6B-6F17-4A90-9D90-214641CFE359}" srcOrd="0" destOrd="5" presId="urn:microsoft.com/office/officeart/2005/8/layout/hList1"/>
    <dgm:cxn modelId="{76BBFC20-8460-4D39-83BB-D8D860E9F6FE}" srcId="{26971B5D-0433-4368-B1A1-3705A76DAC00}" destId="{EB8F1A87-7565-4DBC-9954-753C41DD1B5E}" srcOrd="1" destOrd="0" parTransId="{D30BE93D-B171-4390-A028-BB1C772E91B4}" sibTransId="{04AF2B9B-EC4A-4BD5-AA1B-293E138B4CFD}"/>
    <dgm:cxn modelId="{E8BA9EED-F8EF-4AB2-8D88-BCEA1D277670}" srcId="{AC903335-4FF3-42EB-A954-D924A8BC3D42}" destId="{C76B774E-E321-4FB1-AA34-9A6849216455}" srcOrd="3" destOrd="0" parTransId="{E2D96BCE-6D99-465E-AA2E-15078007865B}" sibTransId="{8DD58DDA-2245-43A2-8915-1512FAD4A3BA}"/>
    <dgm:cxn modelId="{EE2D0E2D-143C-4815-91CE-B534DB80A743}" type="presOf" srcId="{1A0B10AC-938C-41A8-8FDE-A1C585955C8F}" destId="{88F939B9-D641-46A7-8B76-E5F095FC9729}" srcOrd="0" destOrd="4" presId="urn:microsoft.com/office/officeart/2005/8/layout/hList1"/>
    <dgm:cxn modelId="{F15F5F02-C4B2-4483-B129-59FA4E0C2DB9}" type="presOf" srcId="{C76B774E-E321-4FB1-AA34-9A6849216455}" destId="{9BA77492-7699-4471-AE1E-390710FCD40B}" srcOrd="0" destOrd="3" presId="urn:microsoft.com/office/officeart/2005/8/layout/hList1"/>
    <dgm:cxn modelId="{43258B45-DE47-4B85-9E20-5CDFE6395C3C}" type="presOf" srcId="{0F1E90D6-A592-4223-9FC1-865BA6C4F79F}" destId="{9BA77492-7699-4471-AE1E-390710FCD40B}" srcOrd="0" destOrd="1" presId="urn:microsoft.com/office/officeart/2005/8/layout/hList1"/>
    <dgm:cxn modelId="{9DE5AF70-9453-4AE4-A0A5-1E6822166040}" type="presOf" srcId="{6D425929-8025-4475-B51F-1BF2E0680355}" destId="{9BA77492-7699-4471-AE1E-390710FCD40B}" srcOrd="0" destOrd="0" presId="urn:microsoft.com/office/officeart/2005/8/layout/hList1"/>
    <dgm:cxn modelId="{B647FFF1-B28E-4781-91AB-2B4B710090EF}" srcId="{05620DEC-FBEE-4CFA-9AC4-CAD9482FDD96}" destId="{EEFB52FB-D46A-4F8F-9D59-147322F95B3F}" srcOrd="2" destOrd="0" parTransId="{4BBBB53D-8C1D-4838-A2AE-7FEC43C0E4A2}" sibTransId="{AE168A3D-AC2E-490E-A980-667C35CAC735}"/>
    <dgm:cxn modelId="{49BAECDB-EC58-49CC-8E05-CE95144ADF35}" srcId="{26971B5D-0433-4368-B1A1-3705A76DAC00}" destId="{44446AE8-21B1-4F2A-BE7F-32D89C8D5921}" srcOrd="3" destOrd="0" parTransId="{E7B4DD9C-B8C5-44D8-933B-E6DB10FF9C08}" sibTransId="{48042FBF-4722-46F4-8960-C5C864352CE2}"/>
    <dgm:cxn modelId="{FD381EA3-CA93-4939-9CF3-FAA008450CBE}" type="presOf" srcId="{26971B5D-0433-4368-B1A1-3705A76DAC00}" destId="{38987DD5-C482-4730-9724-FF1035CF702C}" srcOrd="0" destOrd="0" presId="urn:microsoft.com/office/officeart/2005/8/layout/hList1"/>
    <dgm:cxn modelId="{19796274-F2E5-461E-9B8C-3C3B37B959DE}" type="presOf" srcId="{214D5B7B-FE08-4FBB-A2B9-9B791C2D011B}" destId="{88F939B9-D641-46A7-8B76-E5F095FC9729}" srcOrd="0" destOrd="2" presId="urn:microsoft.com/office/officeart/2005/8/layout/hList1"/>
    <dgm:cxn modelId="{977B0312-0665-48B4-BA7B-B693C34B6C2B}" type="presOf" srcId="{3D38AD78-13C9-436E-9430-E5DB5F8FDEDC}" destId="{E410CE6B-6F17-4A90-9D90-214641CFE359}" srcOrd="0" destOrd="4" presId="urn:microsoft.com/office/officeart/2005/8/layout/hList1"/>
    <dgm:cxn modelId="{42CA8FFD-2C58-43F1-9C4C-B02AD5B9E923}" srcId="{AC903335-4FF3-42EB-A954-D924A8BC3D42}" destId="{6D425929-8025-4475-B51F-1BF2E0680355}" srcOrd="0" destOrd="0" parTransId="{63DF2B73-5D73-43AF-AD37-2D34CDA42A31}" sibTransId="{DBD85790-0F1F-449E-98F8-6BAB2215187B}"/>
    <dgm:cxn modelId="{FFAEB5EE-D061-4FA6-8D3C-2AE5915E4764}" type="presOf" srcId="{6DF3C610-0C04-4DB6-B5BE-1ABD763399D0}" destId="{9BA77492-7699-4471-AE1E-390710FCD40B}" srcOrd="0" destOrd="4" presId="urn:microsoft.com/office/officeart/2005/8/layout/hList1"/>
    <dgm:cxn modelId="{DBD37DDE-EAD8-4835-BFE4-A5825984287E}" srcId="{26971B5D-0433-4368-B1A1-3705A76DAC00}" destId="{35B36112-697F-4949-8AA7-F76729022FDB}" srcOrd="6" destOrd="0" parTransId="{7C087C45-3284-4495-BA61-6DE925EC446C}" sibTransId="{E868B53B-2375-4562-BBB2-9600FBEB6D45}"/>
    <dgm:cxn modelId="{A8F5A509-ECDC-4006-AD1D-45F31D9A3DE7}" type="presOf" srcId="{6C4AF22E-63E3-45C6-A2C8-799FB2FA402D}" destId="{9BA77492-7699-4471-AE1E-390710FCD40B}" srcOrd="0" destOrd="2" presId="urn:microsoft.com/office/officeart/2005/8/layout/hList1"/>
    <dgm:cxn modelId="{2ED38075-EC21-4E66-9A42-4038345F8D96}" type="presOf" srcId="{44446AE8-21B1-4F2A-BE7F-32D89C8D5921}" destId="{E410CE6B-6F17-4A90-9D90-214641CFE359}" srcOrd="0" destOrd="3" presId="urn:microsoft.com/office/officeart/2005/8/layout/hList1"/>
    <dgm:cxn modelId="{994923AB-03EA-4810-B5C9-F8421D9822A8}" type="presOf" srcId="{EB8F1A87-7565-4DBC-9954-753C41DD1B5E}" destId="{E410CE6B-6F17-4A90-9D90-214641CFE359}" srcOrd="0" destOrd="1" presId="urn:microsoft.com/office/officeart/2005/8/layout/hList1"/>
    <dgm:cxn modelId="{D496545B-B61D-463E-B4D7-2063A448BF30}" type="presOf" srcId="{AC903335-4FF3-42EB-A954-D924A8BC3D42}" destId="{3BD315D1-3BC1-46E4-9EDB-914A6B98C041}" srcOrd="0" destOrd="0" presId="urn:microsoft.com/office/officeart/2005/8/layout/hList1"/>
    <dgm:cxn modelId="{E5F58DCD-23AA-42DA-BE90-66CEB8BC1570}" srcId="{AC903335-4FF3-42EB-A954-D924A8BC3D42}" destId="{0F1E90D6-A592-4223-9FC1-865BA6C4F79F}" srcOrd="1" destOrd="0" parTransId="{3CE2C636-A344-4AA3-9F31-A6F0C31BD6A5}" sibTransId="{E624A3AF-F967-4570-9D91-A162B6D4F0EB}"/>
    <dgm:cxn modelId="{43FBEB4B-3F2E-4FFC-9E2B-926A43426D86}" srcId="{05620DEC-FBEE-4CFA-9AC4-CAD9482FDD96}" destId="{26971B5D-0433-4368-B1A1-3705A76DAC00}" srcOrd="0" destOrd="0" parTransId="{691069C5-FC62-46CA-B1F9-BEA6E85B173F}" sibTransId="{78AC7C71-8FC5-4CFB-A2AC-B85A3F0B6B29}"/>
    <dgm:cxn modelId="{1E53E4BB-4F5A-4799-B0EC-832CDEA78E6D}" srcId="{26971B5D-0433-4368-B1A1-3705A76DAC00}" destId="{0154BA4B-FC4C-437B-9FF9-33E61A1F4D6A}" srcOrd="2" destOrd="0" parTransId="{8ECC592D-2BDA-4F17-8FBA-D98A4C8F1CD3}" sibTransId="{2D897E76-CDA0-407B-8083-D5DEF253E628}"/>
    <dgm:cxn modelId="{5E31A429-D901-4FCB-A119-5FEF33A02A22}" srcId="{05620DEC-FBEE-4CFA-9AC4-CAD9482FDD96}" destId="{AC903335-4FF3-42EB-A954-D924A8BC3D42}" srcOrd="1" destOrd="0" parTransId="{94A750D2-69D6-4B78-85C6-6081D1C1E083}" sibTransId="{5E204B73-769B-4F94-B8A2-5D2219018446}"/>
    <dgm:cxn modelId="{F9B93A1F-1042-44FA-B40D-B6AFE378435B}" srcId="{26971B5D-0433-4368-B1A1-3705A76DAC00}" destId="{3D38AD78-13C9-436E-9430-E5DB5F8FDEDC}" srcOrd="4" destOrd="0" parTransId="{BC59C1FC-B2D1-45A6-BBFA-1ED93F2460E0}" sibTransId="{7C681BF4-CDDB-4BD2-A82D-00670045F2C1}"/>
    <dgm:cxn modelId="{30218D39-461E-4ECB-8186-58F51116094A}" srcId="{EEFB52FB-D46A-4F8F-9D59-147322F95B3F}" destId="{070E23F8-F862-49B9-853D-1C5A41225A25}" srcOrd="0" destOrd="0" parTransId="{C3CE3EF6-0926-4A41-A21D-EF9CA2382CDD}" sibTransId="{9397ECD7-B05E-4810-9171-4372182DDBCE}"/>
    <dgm:cxn modelId="{684DDD37-93F7-4F47-9AC3-6552785D48FD}" type="presOf" srcId="{C584D935-06FD-4837-9C4E-BC597671E979}" destId="{9BA77492-7699-4471-AE1E-390710FCD40B}" srcOrd="0" destOrd="6" presId="urn:microsoft.com/office/officeart/2005/8/layout/hList1"/>
    <dgm:cxn modelId="{8EAD8545-922C-46A0-B4B6-976BA4BEC389}" srcId="{EEFB52FB-D46A-4F8F-9D59-147322F95B3F}" destId="{27B41184-ED47-4B9F-95A7-990D82041363}" srcOrd="1" destOrd="0" parTransId="{CE855F27-A742-4CFF-8012-46C0CC8F77D1}" sibTransId="{4F652EDF-AF71-4F08-933E-90559BDD7E45}"/>
    <dgm:cxn modelId="{6D5365DE-4DD7-404E-81AE-73BF0B26156A}" type="presOf" srcId="{27B41184-ED47-4B9F-95A7-990D82041363}" destId="{88F939B9-D641-46A7-8B76-E5F095FC9729}" srcOrd="0" destOrd="1" presId="urn:microsoft.com/office/officeart/2005/8/layout/hList1"/>
    <dgm:cxn modelId="{9BDE07BD-AAA6-4661-88EF-7E4ACA2D1626}" srcId="{26971B5D-0433-4368-B1A1-3705A76DAC00}" destId="{706FA57A-D917-49DA-A4AA-69CF69635B1A}" srcOrd="0" destOrd="0" parTransId="{8AE168CA-ECE4-423C-B183-94FFE09A369B}" sibTransId="{15F13665-7DD1-4F21-A5CF-297A8E347AFF}"/>
    <dgm:cxn modelId="{A633F19C-CD3A-4842-A929-87366207875C}" srcId="{AC903335-4FF3-42EB-A954-D924A8BC3D42}" destId="{6C4AF22E-63E3-45C6-A2C8-799FB2FA402D}" srcOrd="2" destOrd="0" parTransId="{29B36A86-0349-4BA0-9231-056680A0FBAF}" sibTransId="{E5C8A66D-BF99-4446-875C-FF08236BE87C}"/>
    <dgm:cxn modelId="{F25F081E-EAF3-456E-AF37-387A8C6C024D}" type="presOf" srcId="{0154BA4B-FC4C-437B-9FF9-33E61A1F4D6A}" destId="{E410CE6B-6F17-4A90-9D90-214641CFE359}" srcOrd="0" destOrd="2" presId="urn:microsoft.com/office/officeart/2005/8/layout/hList1"/>
    <dgm:cxn modelId="{3535C50A-F651-4C63-A5F5-955A5B3BEE65}" srcId="{EEFB52FB-D46A-4F8F-9D59-147322F95B3F}" destId="{16CE8C96-802B-4FE0-A4C3-AE5F55CC029B}" srcOrd="3" destOrd="0" parTransId="{24C5AA79-CFC6-4E73-8851-E332B18EB92B}" sibTransId="{E3D17BDF-DFCF-4A3D-B5A7-2A1537C53AD5}"/>
    <dgm:cxn modelId="{AE385B1C-2A1C-42D8-918F-33A2B81FAB6D}" type="presParOf" srcId="{DA121315-EDFE-443C-B317-9DD70BA117CA}" destId="{19ABF072-8904-4173-99CB-618FB0CB4F25}" srcOrd="0" destOrd="0" presId="urn:microsoft.com/office/officeart/2005/8/layout/hList1"/>
    <dgm:cxn modelId="{033B5105-9C5F-4C50-8197-7377A8AF112C}" type="presParOf" srcId="{19ABF072-8904-4173-99CB-618FB0CB4F25}" destId="{38987DD5-C482-4730-9724-FF1035CF702C}" srcOrd="0" destOrd="0" presId="urn:microsoft.com/office/officeart/2005/8/layout/hList1"/>
    <dgm:cxn modelId="{106E5E4C-61F9-41F1-AB64-BA300FBF78DF}" type="presParOf" srcId="{19ABF072-8904-4173-99CB-618FB0CB4F25}" destId="{E410CE6B-6F17-4A90-9D90-214641CFE359}" srcOrd="1" destOrd="0" presId="urn:microsoft.com/office/officeart/2005/8/layout/hList1"/>
    <dgm:cxn modelId="{EE066210-E5DD-4C62-90A4-D242799FEEDC}" type="presParOf" srcId="{DA121315-EDFE-443C-B317-9DD70BA117CA}" destId="{E9D57585-C363-401D-8216-CE3601B92D09}" srcOrd="1" destOrd="0" presId="urn:microsoft.com/office/officeart/2005/8/layout/hList1"/>
    <dgm:cxn modelId="{592CD463-7185-4F92-98E9-8EE47BF365C5}" type="presParOf" srcId="{DA121315-EDFE-443C-B317-9DD70BA117CA}" destId="{0EF0F5EE-D63B-4D6F-B897-0D72CBB374A3}" srcOrd="2" destOrd="0" presId="urn:microsoft.com/office/officeart/2005/8/layout/hList1"/>
    <dgm:cxn modelId="{639E37B5-8802-4B0A-8D1B-BDFF314ED62B}" type="presParOf" srcId="{0EF0F5EE-D63B-4D6F-B897-0D72CBB374A3}" destId="{3BD315D1-3BC1-46E4-9EDB-914A6B98C041}" srcOrd="0" destOrd="0" presId="urn:microsoft.com/office/officeart/2005/8/layout/hList1"/>
    <dgm:cxn modelId="{CA0E1C4B-C92A-4600-984D-741CC63F8A22}" type="presParOf" srcId="{0EF0F5EE-D63B-4D6F-B897-0D72CBB374A3}" destId="{9BA77492-7699-4471-AE1E-390710FCD40B}" srcOrd="1" destOrd="0" presId="urn:microsoft.com/office/officeart/2005/8/layout/hList1"/>
    <dgm:cxn modelId="{CB8AC520-7B8B-46F9-9760-0009CB5AC9B6}" type="presParOf" srcId="{DA121315-EDFE-443C-B317-9DD70BA117CA}" destId="{6D76BD8F-2BE1-4D10-85AD-9A9874CCA8B7}" srcOrd="3" destOrd="0" presId="urn:microsoft.com/office/officeart/2005/8/layout/hList1"/>
    <dgm:cxn modelId="{1AC16331-01C7-408B-B90C-7E1F8576D0A7}" type="presParOf" srcId="{DA121315-EDFE-443C-B317-9DD70BA117CA}" destId="{9192C284-4CE2-4ACE-A055-EC03BBD01468}" srcOrd="4" destOrd="0" presId="urn:microsoft.com/office/officeart/2005/8/layout/hList1"/>
    <dgm:cxn modelId="{E8D62B74-7B9F-466E-AA69-F50A8F8DC96E}" type="presParOf" srcId="{9192C284-4CE2-4ACE-A055-EC03BBD01468}" destId="{A752D44F-79B8-41A8-926C-BD21D0998D90}" srcOrd="0" destOrd="0" presId="urn:microsoft.com/office/officeart/2005/8/layout/hList1"/>
    <dgm:cxn modelId="{95DA4756-43B6-41F2-9504-10AA37C0594A}" type="presParOf" srcId="{9192C284-4CE2-4ACE-A055-EC03BBD01468}" destId="{88F939B9-D641-46A7-8B76-E5F095FC972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0E8BB6-E949-4C42-83D6-B26878D51056}">
      <dsp:nvSpPr>
        <dsp:cNvPr id="0" name=""/>
        <dsp:cNvSpPr/>
      </dsp:nvSpPr>
      <dsp:spPr>
        <a:xfrm>
          <a:off x="0" y="0"/>
          <a:ext cx="1493699" cy="1908465"/>
        </a:xfrm>
        <a:prstGeom prst="roundRect">
          <a:avLst>
            <a:gd name="adj" fmla="val 10000"/>
          </a:avLst>
        </a:prstGeom>
        <a:solidFill>
          <a:srgbClr val="438086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>
              <a:solidFill>
                <a:sysClr val="window" lastClr="FFFFFF"/>
              </a:solidFill>
              <a:latin typeface="Calibri Light" panose="020F0302020204030204"/>
              <a:ea typeface="+mn-ea"/>
              <a:cs typeface="+mn-cs"/>
            </a:rPr>
            <a:t>Respect and Recognition</a:t>
          </a:r>
        </a:p>
      </dsp:txBody>
      <dsp:txXfrm>
        <a:off x="0" y="763386"/>
        <a:ext cx="1493699" cy="763386"/>
      </dsp:txXfrm>
    </dsp:sp>
    <dsp:sp modelId="{88E6CD71-7B87-407D-8EBD-8E7A19FF26EB}">
      <dsp:nvSpPr>
        <dsp:cNvPr id="0" name=""/>
        <dsp:cNvSpPr/>
      </dsp:nvSpPr>
      <dsp:spPr>
        <a:xfrm>
          <a:off x="429090" y="114507"/>
          <a:ext cx="635518" cy="635518"/>
        </a:xfrm>
        <a:prstGeom prst="ellipse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4486" t="10622" r="-51216" b="6008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4018DB-E705-41BB-8141-A7E107DB97DB}">
      <dsp:nvSpPr>
        <dsp:cNvPr id="0" name=""/>
        <dsp:cNvSpPr/>
      </dsp:nvSpPr>
      <dsp:spPr>
        <a:xfrm>
          <a:off x="1538510" y="0"/>
          <a:ext cx="1493699" cy="1908465"/>
        </a:xfrm>
        <a:prstGeom prst="roundRect">
          <a:avLst>
            <a:gd name="adj" fmla="val 10000"/>
          </a:avLst>
        </a:prstGeom>
        <a:solidFill>
          <a:srgbClr val="438086">
            <a:hueOff val="1350398"/>
            <a:satOff val="500"/>
            <a:lumOff val="1529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>
              <a:solidFill>
                <a:sysClr val="window" lastClr="FFFFFF"/>
              </a:solidFill>
              <a:latin typeface="Calibri Light" panose="020F0302020204030204"/>
              <a:ea typeface="+mn-ea"/>
              <a:cs typeface="+mn-cs"/>
            </a:rPr>
            <a:t>Support and Information</a:t>
          </a:r>
        </a:p>
      </dsp:txBody>
      <dsp:txXfrm>
        <a:off x="1538510" y="763386"/>
        <a:ext cx="1493699" cy="763386"/>
      </dsp:txXfrm>
    </dsp:sp>
    <dsp:sp modelId="{916231D7-8EC7-4DBB-9897-7EF3D73C7045}">
      <dsp:nvSpPr>
        <dsp:cNvPr id="0" name=""/>
        <dsp:cNvSpPr/>
      </dsp:nvSpPr>
      <dsp:spPr>
        <a:xfrm>
          <a:off x="1967600" y="114507"/>
          <a:ext cx="635518" cy="635518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5C0A9F-4491-4EB4-9597-77068D28CB45}">
      <dsp:nvSpPr>
        <dsp:cNvPr id="0" name=""/>
        <dsp:cNvSpPr/>
      </dsp:nvSpPr>
      <dsp:spPr>
        <a:xfrm>
          <a:off x="3077020" y="0"/>
          <a:ext cx="1493699" cy="1908465"/>
        </a:xfrm>
        <a:prstGeom prst="roundRect">
          <a:avLst>
            <a:gd name="adj" fmla="val 10000"/>
          </a:avLst>
        </a:prstGeom>
        <a:solidFill>
          <a:srgbClr val="438086">
            <a:hueOff val="2700796"/>
            <a:satOff val="1000"/>
            <a:lumOff val="3058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>
              <a:solidFill>
                <a:sysClr val="window" lastClr="FFFFFF"/>
              </a:solidFill>
              <a:latin typeface="Calibri Light" panose="020F0302020204030204"/>
              <a:ea typeface="+mn-ea"/>
              <a:cs typeface="+mn-cs"/>
            </a:rPr>
            <a:t>Access to Justice</a:t>
          </a:r>
        </a:p>
      </dsp:txBody>
      <dsp:txXfrm>
        <a:off x="3077020" y="763386"/>
        <a:ext cx="1493699" cy="763386"/>
      </dsp:txXfrm>
    </dsp:sp>
    <dsp:sp modelId="{BE780436-D79E-41BF-8C82-49002B5AE7CF}">
      <dsp:nvSpPr>
        <dsp:cNvPr id="0" name=""/>
        <dsp:cNvSpPr/>
      </dsp:nvSpPr>
      <dsp:spPr>
        <a:xfrm>
          <a:off x="3506111" y="114507"/>
          <a:ext cx="635518" cy="635518"/>
        </a:xfrm>
        <a:prstGeom prst="ellipse">
          <a:avLst/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314" t="15583" r="-13962" b="14483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641FAA-F24C-4553-AD3E-4FD02B4BFADD}">
      <dsp:nvSpPr>
        <dsp:cNvPr id="0" name=""/>
        <dsp:cNvSpPr/>
      </dsp:nvSpPr>
      <dsp:spPr>
        <a:xfrm>
          <a:off x="4615531" y="0"/>
          <a:ext cx="1493699" cy="1908465"/>
        </a:xfrm>
        <a:prstGeom prst="roundRect">
          <a:avLst>
            <a:gd name="adj" fmla="val 10000"/>
          </a:avLst>
        </a:prstGeom>
        <a:solidFill>
          <a:srgbClr val="438086">
            <a:hueOff val="5401592"/>
            <a:satOff val="2001"/>
            <a:lumOff val="6117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>
              <a:solidFill>
                <a:sysClr val="window" lastClr="FFFFFF"/>
              </a:solidFill>
              <a:latin typeface="Calibri Light" panose="020F0302020204030204"/>
              <a:ea typeface="+mn-ea"/>
              <a:cs typeface="+mn-cs"/>
            </a:rPr>
            <a:t>Protection</a:t>
          </a:r>
        </a:p>
      </dsp:txBody>
      <dsp:txXfrm>
        <a:off x="4615531" y="763386"/>
        <a:ext cx="1493699" cy="763386"/>
      </dsp:txXfrm>
    </dsp:sp>
    <dsp:sp modelId="{473AA88E-AB8F-4124-BC48-72193494CE7D}">
      <dsp:nvSpPr>
        <dsp:cNvPr id="0" name=""/>
        <dsp:cNvSpPr/>
      </dsp:nvSpPr>
      <dsp:spPr>
        <a:xfrm>
          <a:off x="5044621" y="114507"/>
          <a:ext cx="635518" cy="635518"/>
        </a:xfrm>
        <a:prstGeom prst="ellipse">
          <a:avLst/>
        </a:prstGeom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8859" t="6122" r="14485" b="-731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7E493A-68DE-48BA-B5FD-6459F291FDF8}">
      <dsp:nvSpPr>
        <dsp:cNvPr id="0" name=""/>
        <dsp:cNvSpPr/>
      </dsp:nvSpPr>
      <dsp:spPr>
        <a:xfrm>
          <a:off x="6154041" y="0"/>
          <a:ext cx="1493699" cy="1908465"/>
        </a:xfrm>
        <a:prstGeom prst="roundRect">
          <a:avLst>
            <a:gd name="adj" fmla="val 10000"/>
          </a:avLst>
        </a:prstGeom>
        <a:solidFill>
          <a:srgbClr val="438086">
            <a:hueOff val="6751989"/>
            <a:satOff val="2501"/>
            <a:lumOff val="7646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>
              <a:solidFill>
                <a:sysClr val="window" lastClr="FFFFFF"/>
              </a:solidFill>
              <a:latin typeface="Calibri Light" panose="020F0302020204030204"/>
              <a:ea typeface="+mn-ea"/>
              <a:cs typeface="+mn-cs"/>
            </a:rPr>
            <a:t>Compensation and Restoration</a:t>
          </a:r>
        </a:p>
      </dsp:txBody>
      <dsp:txXfrm>
        <a:off x="6154041" y="763386"/>
        <a:ext cx="1493699" cy="763386"/>
      </dsp:txXfrm>
    </dsp:sp>
    <dsp:sp modelId="{59C25B7F-2D34-4AD3-ABAB-E37ED8F1AEE5}">
      <dsp:nvSpPr>
        <dsp:cNvPr id="0" name=""/>
        <dsp:cNvSpPr/>
      </dsp:nvSpPr>
      <dsp:spPr>
        <a:xfrm>
          <a:off x="6583131" y="114507"/>
          <a:ext cx="635518" cy="635518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F4E8FB-7B5C-4524-ACFC-740D92380C09}">
      <dsp:nvSpPr>
        <dsp:cNvPr id="0" name=""/>
        <dsp:cNvSpPr/>
      </dsp:nvSpPr>
      <dsp:spPr>
        <a:xfrm>
          <a:off x="305909" y="1526772"/>
          <a:ext cx="7035921" cy="286269"/>
        </a:xfrm>
        <a:prstGeom prst="leftRightArrow">
          <a:avLst/>
        </a:prstGeom>
        <a:solidFill>
          <a:srgbClr val="438086"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8C61F4-512C-4EA0-8A1B-FEF26C9D1CFA}">
      <dsp:nvSpPr>
        <dsp:cNvPr id="0" name=""/>
        <dsp:cNvSpPr/>
      </dsp:nvSpPr>
      <dsp:spPr>
        <a:xfrm>
          <a:off x="4346" y="54764"/>
          <a:ext cx="2613559" cy="62504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/>
            <a:t>All victims</a:t>
          </a:r>
        </a:p>
      </dsp:txBody>
      <dsp:txXfrm>
        <a:off x="4346" y="54764"/>
        <a:ext cx="2613559" cy="625047"/>
      </dsp:txXfrm>
    </dsp:sp>
    <dsp:sp modelId="{FFECD4B0-F61A-45B0-810C-F91BD6E99FDA}">
      <dsp:nvSpPr>
        <dsp:cNvPr id="0" name=""/>
        <dsp:cNvSpPr/>
      </dsp:nvSpPr>
      <dsp:spPr>
        <a:xfrm>
          <a:off x="4346" y="679811"/>
          <a:ext cx="2613559" cy="469394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900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GB" sz="1900" kern="1200" dirty="0" smtClean="0"/>
            <a:t>Circles of impact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GB" sz="1900" kern="1200" dirty="0" smtClean="0"/>
            <a:t>At home and abroad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GB" sz="1900" kern="1200" dirty="0" smtClean="0"/>
            <a:t>Public info and direct to victims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GB" sz="1900" kern="1200" dirty="0" smtClean="0"/>
            <a:t>Accessible for all: geographical scope, 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GB" sz="1900" kern="1200" dirty="0" smtClean="0"/>
            <a:t>Proactive - reach out, referral, help them come forward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GB" sz="1900" kern="1200" dirty="0" smtClean="0"/>
            <a:t>Co-ordination of services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GB" sz="1900" kern="1200" dirty="0" smtClean="0"/>
            <a:t>Free of charge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GB" sz="1900" kern="1200" dirty="0" smtClean="0"/>
            <a:t>Everyone’s job</a:t>
          </a:r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900" kern="1200" dirty="0"/>
        </a:p>
      </dsp:txBody>
      <dsp:txXfrm>
        <a:off x="4346" y="679811"/>
        <a:ext cx="2613559" cy="4693949"/>
      </dsp:txXfrm>
    </dsp:sp>
    <dsp:sp modelId="{10C4BB3A-A3A0-4202-A17C-36DB035FD9F4}">
      <dsp:nvSpPr>
        <dsp:cNvPr id="0" name=""/>
        <dsp:cNvSpPr/>
      </dsp:nvSpPr>
      <dsp:spPr>
        <a:xfrm>
          <a:off x="2983804" y="54764"/>
          <a:ext cx="2613559" cy="625047"/>
        </a:xfrm>
        <a:prstGeom prst="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/>
            <a:t>Respect</a:t>
          </a:r>
        </a:p>
      </dsp:txBody>
      <dsp:txXfrm>
        <a:off x="2983804" y="54764"/>
        <a:ext cx="2613559" cy="625047"/>
      </dsp:txXfrm>
    </dsp:sp>
    <dsp:sp modelId="{05E6D4D2-210D-478D-ADFF-CD7632FBAFB5}">
      <dsp:nvSpPr>
        <dsp:cNvPr id="0" name=""/>
        <dsp:cNvSpPr/>
      </dsp:nvSpPr>
      <dsp:spPr>
        <a:xfrm>
          <a:off x="2983804" y="679811"/>
          <a:ext cx="2613559" cy="4693949"/>
        </a:xfrm>
        <a:prstGeom prst="rect">
          <a:avLst/>
        </a:prstGeom>
        <a:solidFill>
          <a:schemeClr val="accent5">
            <a:tint val="40000"/>
            <a:alpha val="90000"/>
            <a:hueOff val="-2463918"/>
            <a:satOff val="-4272"/>
            <a:lumOff val="-43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2463918"/>
              <a:satOff val="-4272"/>
              <a:lumOff val="-4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/>
            <a:t>Direct interactions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/>
            <a:t>Institutionalised in structures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/>
            <a:t>Transparent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/>
            <a:t>Communication and information – multi-format, simple and accessible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/>
            <a:t>Non-discriminatory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 smtClean="0"/>
            <a:t>Confidential</a:t>
          </a:r>
          <a:endParaRPr lang="en-GB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/>
            <a:t>Constant review and improvement</a:t>
          </a:r>
        </a:p>
      </dsp:txBody>
      <dsp:txXfrm>
        <a:off x="2983804" y="679811"/>
        <a:ext cx="2613559" cy="4693949"/>
      </dsp:txXfrm>
    </dsp:sp>
    <dsp:sp modelId="{4290E7BB-4F37-4286-B409-AAF211715B51}">
      <dsp:nvSpPr>
        <dsp:cNvPr id="0" name=""/>
        <dsp:cNvSpPr/>
      </dsp:nvSpPr>
      <dsp:spPr>
        <a:xfrm>
          <a:off x="5963263" y="54764"/>
          <a:ext cx="2613559" cy="625047"/>
        </a:xfrm>
        <a:prstGeom prst="rect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/>
            <a:t>Empower</a:t>
          </a:r>
        </a:p>
      </dsp:txBody>
      <dsp:txXfrm>
        <a:off x="5963263" y="54764"/>
        <a:ext cx="2613559" cy="625047"/>
      </dsp:txXfrm>
    </dsp:sp>
    <dsp:sp modelId="{111C7C52-C8F4-4ABB-BC4C-5FC4B9A2C78B}">
      <dsp:nvSpPr>
        <dsp:cNvPr id="0" name=""/>
        <dsp:cNvSpPr/>
      </dsp:nvSpPr>
      <dsp:spPr>
        <a:xfrm>
          <a:off x="5963263" y="679811"/>
          <a:ext cx="2613559" cy="4693949"/>
        </a:xfrm>
        <a:prstGeom prst="rect">
          <a:avLst/>
        </a:prstGeom>
        <a:solidFill>
          <a:schemeClr val="accent5">
            <a:tint val="40000"/>
            <a:alpha val="90000"/>
            <a:hueOff val="-4927837"/>
            <a:satOff val="-8544"/>
            <a:lumOff val="-85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4927837"/>
              <a:satOff val="-8544"/>
              <a:lumOff val="-8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/>
            <a:t>Listen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/>
            <a:t>Consult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/>
            <a:t>Participation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/>
            <a:t>Self realisation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/>
            <a:t>Education </a:t>
          </a:r>
          <a:r>
            <a:rPr lang="en-GB" sz="1900" kern="1200" dirty="0" smtClean="0"/>
            <a:t>and self help</a:t>
          </a:r>
          <a:endParaRPr lang="en-GB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900" kern="1200" dirty="0"/>
        </a:p>
      </dsp:txBody>
      <dsp:txXfrm>
        <a:off x="5963263" y="679811"/>
        <a:ext cx="2613559" cy="4693949"/>
      </dsp:txXfrm>
    </dsp:sp>
    <dsp:sp modelId="{8DC45ED7-8D5E-48A7-8511-C81948B12DD0}">
      <dsp:nvSpPr>
        <dsp:cNvPr id="0" name=""/>
        <dsp:cNvSpPr/>
      </dsp:nvSpPr>
      <dsp:spPr>
        <a:xfrm>
          <a:off x="8903544" y="54764"/>
          <a:ext cx="2613559" cy="625047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/>
            <a:t>Relevant</a:t>
          </a:r>
        </a:p>
      </dsp:txBody>
      <dsp:txXfrm>
        <a:off x="8903544" y="54764"/>
        <a:ext cx="2613559" cy="625047"/>
      </dsp:txXfrm>
    </dsp:sp>
    <dsp:sp modelId="{55E198FD-7FB9-456C-BDB8-907E2DA28D04}">
      <dsp:nvSpPr>
        <dsp:cNvPr id="0" name=""/>
        <dsp:cNvSpPr/>
      </dsp:nvSpPr>
      <dsp:spPr>
        <a:xfrm>
          <a:off x="8903544" y="679811"/>
          <a:ext cx="2613559" cy="4693949"/>
        </a:xfrm>
        <a:prstGeom prst="rect">
          <a:avLst/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228600" marR="0" lvl="1" indent="0" algn="l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r>
            <a:rPr lang="en-GB" sz="1900" kern="1200" dirty="0" smtClean="0"/>
            <a:t>Universal/ generic and specialist services</a:t>
          </a:r>
          <a:endParaRPr lang="en-GB" sz="1900" kern="1200" dirty="0"/>
        </a:p>
        <a:p>
          <a:pPr marL="228600" marR="0" lvl="1" indent="0" algn="l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r>
            <a:rPr lang="en-GB" sz="1900" kern="1200" dirty="0" smtClean="0"/>
            <a:t>Stepped model</a:t>
          </a:r>
        </a:p>
        <a:p>
          <a:pPr marL="228600" marR="0" lvl="1" indent="0" algn="l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r>
            <a:rPr lang="en-GB" sz="1900" kern="1200" dirty="0" smtClean="0"/>
            <a:t>Targeted, flexible and individualised – based on assessment and different therapies</a:t>
          </a:r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 smtClean="0"/>
            <a:t>Watchful waiting</a:t>
          </a:r>
          <a:endParaRPr lang="en-GB" sz="1900" kern="1200" dirty="0"/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/>
            <a:t>Regularly reviewed</a:t>
          </a:r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/>
            <a:t>For as long as needed</a:t>
          </a:r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/>
            <a:t>High quality, consistent standards</a:t>
          </a:r>
        </a:p>
      </dsp:txBody>
      <dsp:txXfrm>
        <a:off x="8903544" y="679811"/>
        <a:ext cx="2613559" cy="46939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987DD5-C482-4730-9724-FF1035CF702C}">
      <dsp:nvSpPr>
        <dsp:cNvPr id="0" name=""/>
        <dsp:cNvSpPr/>
      </dsp:nvSpPr>
      <dsp:spPr>
        <a:xfrm>
          <a:off x="0" y="525936"/>
          <a:ext cx="3338279" cy="1335311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FRANCE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VSE Member/ in </a:t>
          </a:r>
          <a:r>
            <a:rPr lang="en-US" sz="1800" b="1" kern="1200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reposnse</a:t>
          </a:r>
          <a:r>
            <a:rPr lang="en-US" sz="1800" b="1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framework</a:t>
          </a:r>
          <a:endParaRPr lang="en-US" sz="1800" b="1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0" y="525936"/>
        <a:ext cx="3338279" cy="1335311"/>
      </dsp:txXfrm>
    </dsp:sp>
    <dsp:sp modelId="{E410CE6B-6F17-4A90-9D90-214641CFE359}">
      <dsp:nvSpPr>
        <dsp:cNvPr id="0" name=""/>
        <dsp:cNvSpPr/>
      </dsp:nvSpPr>
      <dsp:spPr>
        <a:xfrm>
          <a:off x="3423" y="1803869"/>
          <a:ext cx="3338279" cy="3277513"/>
        </a:xfrm>
        <a:prstGeom prst="rect">
          <a:avLst/>
        </a:prstGeom>
        <a:solidFill>
          <a:srgbClr val="5B9BD5">
            <a:tint val="40000"/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National VS Access to victim list</a:t>
          </a:r>
          <a:endParaRPr lang="en-US" sz="1600" b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VSE launches response network</a:t>
          </a:r>
          <a:endParaRPr lang="en-US" sz="1600" b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VSE receives foreign victim </a:t>
          </a:r>
          <a:r>
            <a:rPr lang="en-US" sz="16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list</a:t>
          </a:r>
          <a:endParaRPr lang="en-US" sz="1600" b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VSE </a:t>
          </a:r>
          <a:r>
            <a:rPr lang="en-US" sz="16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disseminates to in country org to initiate contacts with </a:t>
          </a:r>
          <a:r>
            <a:rPr lang="en-US" sz="16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victims</a:t>
          </a:r>
          <a:endParaRPr lang="en-US" sz="1600" b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National orgs co-ordinate with governments to connect with victims</a:t>
          </a:r>
          <a:endParaRPr lang="en-US" sz="1600" b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VSE offers </a:t>
          </a:r>
          <a:r>
            <a:rPr lang="en-US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practical </a:t>
          </a:r>
          <a:r>
            <a:rPr lang="en-US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assistance to France </a:t>
          </a:r>
          <a:r>
            <a:rPr lang="en-US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victims</a:t>
          </a:r>
          <a:endParaRPr lang="en-US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3423" y="1803869"/>
        <a:ext cx="3338279" cy="3277513"/>
      </dsp:txXfrm>
    </dsp:sp>
    <dsp:sp modelId="{3BD315D1-3BC1-46E4-9EDB-914A6B98C041}">
      <dsp:nvSpPr>
        <dsp:cNvPr id="0" name=""/>
        <dsp:cNvSpPr/>
      </dsp:nvSpPr>
      <dsp:spPr>
        <a:xfrm>
          <a:off x="3809061" y="468558"/>
          <a:ext cx="3338279" cy="1335311"/>
        </a:xfrm>
        <a:prstGeom prst="rect">
          <a:avLst/>
        </a:prstGeom>
        <a:solidFill>
          <a:srgbClr val="5B9BD5">
            <a:hueOff val="-3379271"/>
            <a:satOff val="-8710"/>
            <a:lumOff val="-5883"/>
            <a:alphaOff val="0"/>
          </a:srgbClr>
        </a:solidFill>
        <a:ln w="12700" cap="flat" cmpd="sng" algn="ctr">
          <a:solidFill>
            <a:srgbClr val="5B9BD5">
              <a:hueOff val="-3379271"/>
              <a:satOff val="-8710"/>
              <a:lumOff val="-5883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NEW ZEALAND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VSE member/ not in response framework</a:t>
          </a:r>
          <a:endParaRPr lang="en-US" sz="1800" b="1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3809061" y="468558"/>
        <a:ext cx="3338279" cy="1335311"/>
      </dsp:txXfrm>
    </dsp:sp>
    <dsp:sp modelId="{9BA77492-7699-4471-AE1E-390710FCD40B}">
      <dsp:nvSpPr>
        <dsp:cNvPr id="0" name=""/>
        <dsp:cNvSpPr/>
      </dsp:nvSpPr>
      <dsp:spPr>
        <a:xfrm>
          <a:off x="3819711" y="1813702"/>
          <a:ext cx="3338279" cy="3277513"/>
        </a:xfrm>
        <a:prstGeom prst="rect">
          <a:avLst/>
        </a:prstGeom>
        <a:solidFill>
          <a:srgbClr val="5B9BD5">
            <a:tint val="40000"/>
            <a:alpha val="90000"/>
            <a:hueOff val="-3369881"/>
            <a:satOff val="-11416"/>
            <a:lumOff val="-1464"/>
            <a:alphaOff val="0"/>
          </a:srgbClr>
        </a:solidFill>
        <a:ln w="12700" cap="flat" cmpd="sng" algn="ctr">
          <a:solidFill>
            <a:srgbClr val="5B9BD5">
              <a:tint val="40000"/>
              <a:alpha val="90000"/>
              <a:hueOff val="-3369881"/>
              <a:satOff val="-11416"/>
              <a:lumOff val="-1464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National VS has no list but engaged with crisis response</a:t>
          </a:r>
          <a:endParaRPr lang="en-US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VSE launches response network</a:t>
          </a:r>
          <a:endParaRPr lang="en-US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VSE receives information about nationality of victims</a:t>
          </a:r>
          <a:endParaRPr lang="en-US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Engages with national VS and works with VS Asia to identify national partners</a:t>
          </a:r>
          <a:endParaRPr lang="en-US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Victims come from range of countries that don’t have relevant support organisations</a:t>
          </a:r>
          <a:endParaRPr lang="en-US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No subsequent requests for help</a:t>
          </a:r>
          <a:endParaRPr lang="en-US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3819711" y="1813702"/>
        <a:ext cx="3338279" cy="3277513"/>
      </dsp:txXfrm>
    </dsp:sp>
    <dsp:sp modelId="{A752D44F-79B8-41A8-926C-BD21D0998D90}">
      <dsp:nvSpPr>
        <dsp:cNvPr id="0" name=""/>
        <dsp:cNvSpPr/>
      </dsp:nvSpPr>
      <dsp:spPr>
        <a:xfrm>
          <a:off x="7614700" y="479187"/>
          <a:ext cx="3338279" cy="1335311"/>
        </a:xfrm>
        <a:prstGeom prst="rect">
          <a:avLst/>
        </a:prstGeom>
        <a:solidFill>
          <a:srgbClr val="5B9BD5">
            <a:hueOff val="-6758543"/>
            <a:satOff val="-17419"/>
            <a:lumOff val="-11765"/>
            <a:alphaOff val="0"/>
          </a:srgbClr>
        </a:solidFill>
        <a:ln w="12700" cap="flat" cmpd="sng" algn="ctr">
          <a:solidFill>
            <a:srgbClr val="5B9BD5">
              <a:hueOff val="-6758543"/>
              <a:satOff val="-17419"/>
              <a:lumOff val="-11765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SRI </a:t>
          </a:r>
          <a:r>
            <a:rPr lang="en-US" sz="1800" b="1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LANKA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No member/ VS not part of response framework</a:t>
          </a:r>
          <a:endParaRPr lang="en-US" sz="1800" b="1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7614700" y="479187"/>
        <a:ext cx="3338279" cy="1335311"/>
      </dsp:txXfrm>
    </dsp:sp>
    <dsp:sp modelId="{88F939B9-D641-46A7-8B76-E5F095FC9729}">
      <dsp:nvSpPr>
        <dsp:cNvPr id="0" name=""/>
        <dsp:cNvSpPr/>
      </dsp:nvSpPr>
      <dsp:spPr>
        <a:xfrm>
          <a:off x="7614700" y="1793250"/>
          <a:ext cx="3338279" cy="3277513"/>
        </a:xfrm>
        <a:prstGeom prst="rect">
          <a:avLst/>
        </a:prstGeom>
        <a:solidFill>
          <a:srgbClr val="5B9BD5">
            <a:tint val="40000"/>
            <a:alpha val="90000"/>
            <a:hueOff val="-6739762"/>
            <a:satOff val="-22832"/>
            <a:lumOff val="-2928"/>
            <a:alphaOff val="0"/>
          </a:srgbClr>
        </a:solidFill>
        <a:ln w="12700" cap="flat" cmpd="sng" algn="ctr">
          <a:solidFill>
            <a:srgbClr val="5B9BD5">
              <a:tint val="40000"/>
              <a:alpha val="90000"/>
              <a:hueOff val="-6739762"/>
              <a:satOff val="-22832"/>
              <a:lumOff val="-2928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VSE launches network, engages VSA to find partner in Sri Lanka</a:t>
          </a:r>
          <a:endParaRPr lang="en-US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Partner identified, but no access to victim info, does not offer support to victims</a:t>
          </a:r>
          <a:endParaRPr lang="en-US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National VS contacts with embassies – primary focus deceased victims</a:t>
          </a:r>
          <a:endParaRPr lang="en-US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Few contacts with wider victim group</a:t>
          </a:r>
          <a:endParaRPr lang="en-US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VSE/INVICTM preparing documentation to disseminate in Sri Lanka</a:t>
          </a:r>
          <a:endParaRPr lang="en-US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7614700" y="1793250"/>
        <a:ext cx="3338279" cy="32775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88C2AD-4006-4943-8F92-11572378FEF6}" type="datetimeFigureOut">
              <a:rPr lang="en-GB" smtClean="0"/>
              <a:t>30/04/2019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BF93F-BE66-4DFE-AD05-15CA31A9FE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521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GB" smtClean="0">
                <a:solidFill>
                  <a:srgbClr val="363D3D"/>
                </a:solidFill>
              </a:rPr>
              <a:pPr/>
              <a:t>2</a:t>
            </a:fld>
            <a:endParaRPr lang="en-GB">
              <a:solidFill>
                <a:srgbClr val="363D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338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GB" smtClean="0">
                <a:solidFill>
                  <a:srgbClr val="363D3D"/>
                </a:solidFill>
              </a:rPr>
              <a:pPr/>
              <a:t>3</a:t>
            </a:fld>
            <a:endParaRPr lang="en-GB">
              <a:solidFill>
                <a:srgbClr val="363D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233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306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5948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653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GB" smtClean="0">
                <a:solidFill>
                  <a:srgbClr val="363D3D"/>
                </a:solidFill>
              </a:rPr>
              <a:pPr/>
              <a:t>11</a:t>
            </a:fld>
            <a:endParaRPr lang="en-GB">
              <a:solidFill>
                <a:srgbClr val="363D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000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41056-4500-4BFE-9DA7-F4E648BEC16C}" type="datetimeFigureOut">
              <a:rPr lang="en-GB" smtClean="0"/>
              <a:t>30/04/2019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2214B-00D4-417D-AC56-FD9400F1E1E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9312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41056-4500-4BFE-9DA7-F4E648BEC16C}" type="datetimeFigureOut">
              <a:rPr lang="en-GB" smtClean="0"/>
              <a:t>30/04/2019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2214B-00D4-417D-AC56-FD9400F1E1E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0101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41056-4500-4BFE-9DA7-F4E648BEC16C}" type="datetimeFigureOut">
              <a:rPr lang="en-GB" smtClean="0"/>
              <a:t>30/04/2019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2214B-00D4-417D-AC56-FD9400F1E1E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3753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41056-4500-4BFE-9DA7-F4E648BEC16C}" type="datetimeFigureOut">
              <a:rPr lang="en-GB" smtClean="0"/>
              <a:t>30/04/2019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2214B-00D4-417D-AC56-FD9400F1E1E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3365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41056-4500-4BFE-9DA7-F4E648BEC16C}" type="datetimeFigureOut">
              <a:rPr lang="en-GB" smtClean="0"/>
              <a:t>30/04/2019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2214B-00D4-417D-AC56-FD9400F1E1E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9229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41056-4500-4BFE-9DA7-F4E648BEC16C}" type="datetimeFigureOut">
              <a:rPr lang="en-GB" smtClean="0"/>
              <a:t>30/04/2019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2214B-00D4-417D-AC56-FD9400F1E1E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1930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41056-4500-4BFE-9DA7-F4E648BEC16C}" type="datetimeFigureOut">
              <a:rPr lang="en-GB" smtClean="0"/>
              <a:t>30/04/2019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2214B-00D4-417D-AC56-FD9400F1E1E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7173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41056-4500-4BFE-9DA7-F4E648BEC16C}" type="datetimeFigureOut">
              <a:rPr lang="en-GB" smtClean="0"/>
              <a:t>30/04/2019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2214B-00D4-417D-AC56-FD9400F1E1E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3332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41056-4500-4BFE-9DA7-F4E648BEC16C}" type="datetimeFigureOut">
              <a:rPr lang="en-GB" smtClean="0"/>
              <a:t>30/04/2019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2214B-00D4-417D-AC56-FD9400F1E1E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875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41056-4500-4BFE-9DA7-F4E648BEC16C}" type="datetimeFigureOut">
              <a:rPr lang="en-GB" smtClean="0"/>
              <a:t>30/04/2019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2214B-00D4-417D-AC56-FD9400F1E1E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0955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41056-4500-4BFE-9DA7-F4E648BEC16C}" type="datetimeFigureOut">
              <a:rPr lang="en-GB" smtClean="0"/>
              <a:t>30/04/2019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2214B-00D4-417D-AC56-FD9400F1E1E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403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41056-4500-4BFE-9DA7-F4E648BEC16C}" type="datetimeFigureOut">
              <a:rPr lang="en-GB" smtClean="0"/>
              <a:t>30/04/2019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2214B-00D4-417D-AC56-FD9400F1E1E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0306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tif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8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0.svg"/><Relationship Id="rId5" Type="http://schemas.openxmlformats.org/officeDocument/2006/relationships/image" Target="../media/image22.png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openxmlformats.org/officeDocument/2006/relationships/image" Target="../media/image18.svg"/><Relationship Id="rId14" Type="http://schemas.openxmlformats.org/officeDocument/2006/relationships/image" Target="../media/image5.t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ctimsupport.eu/" TargetMode="External"/><Relationship Id="rId2" Type="http://schemas.openxmlformats.org/officeDocument/2006/relationships/hyperlink" Target="mailto:l.altan@victimsupporteurope.e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tif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5.t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t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t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2A0E4E09-FC02-4ADC-951A-3FFA90B6FE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317E04C8-6F01-41FF-861B-044E04D8FF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33" r="-1" b="38281"/>
          <a:stretch/>
        </p:blipFill>
        <p:spPr>
          <a:xfrm>
            <a:off x="-1193769" y="-3259"/>
            <a:ext cx="7640894" cy="672737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24F266AD-725B-4A9D-B448-4C000F95CB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3EF7DF0D-05C8-473F-8D13-620C37B887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356" y="-3259"/>
            <a:ext cx="6938644" cy="1593934"/>
          </a:xfrm>
          <a:prstGeom prst="rect">
            <a:avLst/>
          </a:prstGeom>
        </p:spPr>
      </p:pic>
      <p:sp>
        <p:nvSpPr>
          <p:cNvPr id="15" name="Subtitle 2">
            <a:extLst>
              <a:ext uri="{FF2B5EF4-FFF2-40B4-BE49-F238E27FC236}">
                <a16:creationId xmlns:a16="http://schemas.microsoft.com/office/drawing/2014/main" xmlns="" id="{86B6322C-BE51-42AE-8895-8E948DCDEDC6}"/>
              </a:ext>
            </a:extLst>
          </p:cNvPr>
          <p:cNvSpPr txBox="1">
            <a:spLocks/>
          </p:cNvSpPr>
          <p:nvPr/>
        </p:nvSpPr>
        <p:spPr>
          <a:xfrm>
            <a:off x="5993629" y="1184031"/>
            <a:ext cx="5815194" cy="517188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7200" b="1" dirty="0">
              <a:solidFill>
                <a:srgbClr val="DD80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70000"/>
              </a:lnSpc>
            </a:pPr>
            <a:r>
              <a:rPr lang="en-GB" sz="16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</a:t>
            </a:r>
            <a:r>
              <a:rPr lang="en-GB" sz="165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LinCT</a:t>
            </a:r>
            <a:r>
              <a:rPr lang="en-GB" sz="16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Toronto 2019</a:t>
            </a:r>
            <a:r>
              <a:rPr lang="en-GB" sz="17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endParaRPr lang="en-GB" sz="17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70000"/>
              </a:lnSpc>
            </a:pPr>
            <a:r>
              <a:rPr lang="en-GB" sz="17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Supporting Cross-Border </a:t>
            </a:r>
            <a:r>
              <a:rPr lang="en-GB" sz="17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V</a:t>
            </a:r>
            <a:r>
              <a:rPr lang="en-GB" sz="17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ictims of Terrorism</a:t>
            </a:r>
            <a:endParaRPr lang="en-GB" sz="17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75883" y="5858254"/>
            <a:ext cx="6050685" cy="1032404"/>
          </a:xfrm>
        </p:spPr>
        <p:txBody>
          <a:bodyPr>
            <a:normAutofit/>
          </a:bodyPr>
          <a:lstStyle/>
          <a:p>
            <a:r>
              <a:rPr lang="en-GB" dirty="0" smtClean="0"/>
              <a:t>Levent Altan, </a:t>
            </a:r>
          </a:p>
          <a:p>
            <a:r>
              <a:rPr lang="en-GB" dirty="0" smtClean="0"/>
              <a:t>Executive Director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419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" y="274340"/>
            <a:ext cx="12074768" cy="1143000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FF9933"/>
                </a:solidFill>
                <a:latin typeface="+mn-lt"/>
              </a:rPr>
              <a:t>Examples of our response for cross-border victims</a:t>
            </a:r>
            <a:endParaRPr lang="en-GB" sz="4000" b="1" dirty="0">
              <a:latin typeface="+mn-lt"/>
            </a:endParaRPr>
          </a:p>
        </p:txBody>
      </p:sp>
      <p:sp>
        <p:nvSpPr>
          <p:cNvPr id="4" name="AutoShape 12" descr="data:image/png;base64,iVBORw0KGgoAAAANSUhEUgAAAL0AAAELCAMAAAC77XfeAAAAnFBMVEX/////fwD/fQD/egD/dwD/eAD/ewD/dQD/cwD/hBL/gAb/gxD/gQn/9e3///3/hhb//Pj/8uj/z7D/+fT/59j/4s//r3j/bwD/4cz/9Oz/mEz/ol//nVX/yKX/5tX/qnD/wZn/vJD/tIP/iyv/1Lj/xqH/2MD/kTz/lkT/m1H/tIH/pmn/kkD/jzT/zKz/oFv/28n/XgD/t4z+iyPFwYRLAAATvUlEQVR4nO1dB3fiOre1Zau4gDGYmtDBQBjIvOT//7cnueEiuSFnbr7FXndm3QFCtuWj03WsKC+88MILL7zwwgsvvPDCCy+88MIL/1voDf41g3aYz7y+svy/4b/m0Q5Xsu8r/Xn/X/NoiV/Je/RB/H/NoQX6s+FmebxMz8e//5pKC9wI1DHB//ltGkp076/vb/8A53Pjsn+uCID79fG/riF7YML+Xk8xJlN4Vu03j73sTk0B89XxerLt03b0gyR5GNxniuJjeFs78GMCbttV6s37nPcj/hphiAAFhO4P0eTCm0zVHlUqBKHppurDPbc3GPlXXUdAjQCcHyDJhevdT4SsA4mffd5WFR9faoRBR2oa+F+oUnfzh+DpFJLSO9+jt8W9OUv2/3QHqxxoHz9DOIUl1YQAaMvh5E3wCdcfLncLMj0oygbqxvawhVzyKrr8KHPK7FtHUCeG+J67C6JDqAEV2IqyQCrQoMblTgX/9oPMKZZYI6fN357o/bm3w4ls494HFvCO2Bs/yV05Evjpid8eOhin1hl7ro5F6x4AHn+Ou6LsyVL8pnvGWfGGVPDHWyRgHl7g7OfIK38Xwre8D1jgCcH+dLatUvo7oRT+HMYLwhMRZlJBKXug6eet373P4K1EAUbfP2OxfFh2GfvwAvClY6dhN10rispZpPkVlHBXVYOv67NAWqfLP5meqEfD0fKuppXSA0YN8nSLbLrjPppsRcrBKdUp1BOrRV5F6864v08zenmVUhNfsJxVucZJXeX3psSQPAEPoGlm5c+PzTspN6Z0z9aR+oA+JF0s/4gAUVJgplasfF2pD4F38tkv4FTwrXe+39saAMoPgnfvog0LGpEHhmFUbAJcFeQ0hjgD5pFm5E36p9xy6bJjLX/Kja0ZllVCnyHvBOtul94u2ewHiAgV2amJ4ERCY5SqfzyWy/6qCc2IW6Us0zATzemUXDOW6+34VLSJwANpJDgPxVnmtGlSdU5fpQulH/hvfpS7CCFMNVhq4KSSOCYwHYvnuwFLJnnlgy0vFIRT33XE3rQcgwlNymgBw6HUbY4EgbNM8l4g2QL2h5piD4Bt8CIUq+hDyPXUzoFsCBRB2e7L8f/+5uh5UNwAUpNTMxyuHfdNt9pUPUTd4PlqRfraViL7UJ/rG+6bI8wjJLoOrp/MrG+WvcS1X4VLL8rzDptZWv6rWfpIlFpsgUkg9UTkOPWb+GiAv0tyLwNVHvvgm0uyT+UuSy32ecsrLyM+YME2LtlHTdgL/YOs2peoMk8YkknJ++91bC2fZQpm+g14l8Z+sNyUFiuPTbatynUNGNJCJclL691AZZn10Ig9XWTBG4/QV1Yda/hF989oWJognemN2KuWKXgjuSwo0VrNNIzK0nOrJv59WVoqkR2Z7j3V51qZDmi49nnDmkYYNYKTPPIKs/vRaqzezh+FAHFTU+5Nx2FefplXF7qgusSOhhHLx4eex5wgpJG8E8JRIjyCVCXSiNwpT2caqlxLq8wDsdZZRiFcZXzNvH8tLUg9VjVc83LLFki+zD0b+ceIlXpCj0fFaa/Bm9Yhr3J94yIC9jJLQPdQrLXFbHUJ2QOQzkz9qWFqLaeqbhLBtoBWZtcb4yOSDKQnlZGME9WzCcZBDRxBHSLuEtePvyxHk5oNuRV/c66+MZ/3hpaG8OfdX+7ORacN1IrbIyBxNbIFBpzV5MTn/estWLOZsX8odJv+H6CK0mlAX27dmWdJdWFKcwQBYNErtXAAWJZFVaTBGhXqiw6WWjnheJBgL/x0sIWBQZeb/rEY75C2XatgyH4WSe3W/CyqFHHYGd0oqrZBTrPbNWsnUr0EReGIvbibZh992HTy6r12yVBiQB6n0XIQVIQH58Ts5iXdrCv4SGrJipsgRmcu/Unms04qdWPUFXtV+5LJ/sq1pAiuDyt37mZ3WJZiurpTX+VIdXIUkVuFIMb6NJvZzHk8qUC1ZqVZlZwE7JXGTbm8bCFKSejXL9ZKlZxZKftcKavgU6BYB5XFU7kfkemjlVZ18mHEnxx7vE26uZwqzz5h/ymR/aTM/cU5lyRXO4ST+TR5hZpeMyP9VKfykgtSyyYcS/tgl/cGr5kbxfyJi/oIvIBJ3R4zvhyT+j+mEe4H6nvrUAvNIpLJnuMex2TINf/h3nf6WsHpa1gI2ZMybbihqU3WIJz449lh+67Sa4BTmWcMuBlWAKi+PHHSvINUMhxoBJO74ucVUbjcphF/1ccxiUZcf3mUWmYusmfxk/F25AdAPqHeGYIUWP1iCsndF/wdkGYvLAJ3wx67816JD7tEOvo83jfL1WA0vOydYlnItAzHfHhBUq1THoWgqDR4cId9JVrL4TQ42MCRO7Z/k82rAqkZhBwK6l5UcqY4qkSH8RmS2uV/VNj80jAvmFph9NB/Y1JC9+r70j/MlFHt1Gz50YNnUNAYBe8gwTr+KIK6Tt5rV1QA6ewc1raY5UPvvA+6fnatiV+r94J6n6d1Z1qHZ6x4i38lOTFH1/vjlRIPp8sjGyNeFZ+zze7F7fHt19q2crtBsuBXpGD+VnPqzcCu2THVQe9iDH5YWCgFc8oPaDGo1yjYYdM0v6STL6auOHcILutWs3TJDXQJxnwC+Q4vzscAUi51NaYur7KcwZ2/8XDGth/cQZEn8dMhpVnROrq/R984P0jsgf3i1nSyPQTuFBU1ov6RzUVU5NEAxPv39fptj/WpPKftLSqV5H4ZTNqRPX9zyycs2QcuUS9YQq+cPfsEogh6UaRtA0GpCUZFww2gXlmxI07H18GiViWOB2nFB66tYtssMLaHk85r6cLXw2Cwb00+v6vag+OiscUBAfkFv+Ue0m03RsVtXDufI+xZbYo1T+fpi8A4LnnKFAAmVBvOddXPBMoKtvo8fRnLPK8nR9trmtu/8K6r/tLLSuAfOIJDrVDMHug4u2V1FmW4apNGKR4k+W3cVA66+MGuOkzt2fj4nb5AFvH6vObMhuyllH48rHJUOVOI7Dyj7wWJhWWKLTwo4+nT5CWpzE/VcAxu1YBV1PA+tCqumUgKHLLj18+zl9EOyNqLAe+QVFS7BHhxcN2RMjJixqTX7PSMAFKqzUH6Nd9hGyAuoCGIp1Q/jCLxQiclnzdrBV1CimEcLmN+7YFlBT1OyUJtqGNI1QxAOuhNSmLBmi0izCWSYGtv6WyjGTMwowx2fFHAwZeR0nOI+j4cXMva09L3sPwOIXEhvi6iMDuSESdgaxmOkzs7Ql9HaDNSPKU/tOr6No5TWkEE+NlIdxQVyI2ILDP05qOeGadmg/o3dc7P5z0WDKl4kIrOx9CfCcRP+LmyYQH1ELeasd8HLNs0gZ1qwAWOE+5mO5RmYPBbinK0gG049D/2k8LFB/r+6ehqFms+x7Yty2G/NlOppwqfdWolElS/IhhBdMoQlOR466KfRCWAyjoTE/on16JiW+wQSfyx+qXw+AcC4cv/FJAxBWjN3X9WphAR9FYm/6oIuzn0LWrHLXpr09eNHAmNRYLzUyDTem47aUPGM2q1rsEyHxYFfEvoK3KF2kN4rj0ShFYXkBg+oMsICYXmvmSSBgi6z1ohER0pc+yuInNPPc4S6S7V4WWIuqgAkdFVdBRlH53KDuJ27AO3SSNIhmc5Fvq4lVqxycSB3FfjmZTySa/E3lewd3iBWE32cnL4ozIC5QaVkneclsv/vGfDMLDLAjtQOgPBptRBO60PpRyJHFUNYalc2qYWN/paGeT7+4qQ2qpqhW7s7oRAMgSnKu1rmJXcWlosqK6fHdi1qzp2ZFSOfVLNltsWIPLnKZ05r05mlAd04UdaJxW0pzJof6srfCm5oJ4t9yNmW29H3P5Qhesb9Y/G1efVsgtrc9VjW2+nfdoeaNjY7aozAqyDnga5sWwz9W+ntoIVhOitvZ22Rx4+2ezHGglI6sWraYvF2iuDZFv0WnAyv6XWbK31+7UjC8A7kpdWRKbhNKmSpEFaCk7VpLBGaL7wIMiXkra905fpEwW+Biz5LyMwIRiD9pW2AacBSjo07ghBgP/0lNHsqVRCaac0F40FhNVVrrnRkwDhbwnVzbLMNZ+8w9mb3CuKXwy6cHoTHM9BZK3A2tPeTYB+6pRmnVXl1iRKgfA0WOXeB2TRm0bAZSOlH8FzqeQ3UdJmxenkIjS8Hm/3oZCMNg4hO0kdmLMFIdeBMsO4fLZlGg19GYQnAdkkUeYNpYSxvZ3KFIGmUvnzdqiu9FscPxgIIy906qbV1SMaYOd5qd7a0YUZfOmVuieQd5D38wE7umzRN03HtM3snuhsuvoaavplOdsgFt0EvfLnZmMdEljpzZ51PrUOZkUG2OhfQd6T9W8BvAleajUpMiczmVsj99BjGtE+Cs9B6vsD/bdn17G7tplO3RRUUEKfLYXkmXlFhJ2sQAf0Vgze60iPlZmYx7k69rdJdwMA6I98wu5q9Uj1x6eSwu7uZelM42RZkwXmWS6T+sqmGUyuANJH1Ppn6tdh58/nbsks3jbWlXrgp7q3VOMHQGJDwE5L8dTn4wMqALLPlYwWJFhdelc1iFVXcacwmjsOb0EJYKiGypP6UWC9FSdCAD+4Tb3PvnMv9XRAEA+oWrQ9tU+6V+/Hdaht4iNgh3dMMAGTVf0JLeJrwBK71MPJeHgXx1TRsQ/PCRsU4T7KC7ke06e9z5Y2IA15HaJKX4cAkKPS10J/GzhHP3BVj/tg/RGbqDcJK2DUJ5fQL6RKqadF6G3Pp4DuKJwQAqAe+q/K6ltDCOGT0sP4/ePjgmqpn0oAo5NHKyXNrjiKcQbv1+t1qbDuc6ShOt0HlWD7GuBbFyccIscA3ui6HyjG7JcM/JP0QBfKPPMbY+vQPYDIWvFUAqGOsI4AFSQZa54gTD23TVPmcZgFd3EU7iSfoDX94sGGOiWs2wA0G4pdA2EcKeewu2tjjG7r9Q3h90BV9pTV9utr489uBb9dGn3W5fP9LPPB2n5jxSlmZOkSo7CFakegpkEaLbermcUUS94LihJPNqbPZ98QUFu0p/oEm+zpUtNg8d9irdi4TaX2lQWjrJ7xF/w9CTYjnCgqXnhK7/AZtW0+WkBrPx2gKViDwzMNul7SIEzGbhCszT0/ihuOSUDVunRQgSDWfULrPM7qApU59iuDYJ2AXeDTzPY4HLXVleiEv7j9Q6BS3RPo3Fe80IwCLZrn4G0uTNd3yl6F7UPc08NjQeolCT8AXsQ23PXXrfsk6kFr3XfmpgxoxiAh+xE2u8KMIKpqFq0F2HrCyUyU7AD6I5XLm40W/NrzITUjpPWFgPYRuhdU1kDR5033zsa7G0BMHul2/EE9i6QkCtS2Tr9gkngtjN4J0oxrRgZCLxgnxw2iI734thn3enG0joMWlPj8EnpT3IoT78KbQ57pWZwt6Lb3UjsArntBykCzooa88CCSHvUChzRC8kpw0hrBcHBoy5q4hLEbfrIDWKu7G8yIAXi/ORx2obVNBkiylpakWY9lfbTNCgdvtix1yRgaMoQ4yp4xz2lwJWz9AWSPHgyzM3qkRadQ07Ug7JoPHUyFDHr7cPpBo7nrKfZtQ6zx7nMbu3kD7wTZqkbi4k1sogfDd6KaTlx1722+7sHvG/jL7WRBQxkcPf7ob8MRyBFgK+ruzsIagihR7f0r9RTYqo4clr1U3MP2uodYDyVd9KSXLVI3yhPs2zgL/dlbVNcB6DFU2gsfX3fAj/Fqfc//cFgaQXjOPlEZ5aO8RGgzj8ufJvqNqnFnnTHXB6jCcKXHk0BIVmcMqksGNQ/s58LMVl0sGfsPtEe7cv/wxSpO+H3jusMLNkPBGqrVT9AVHBzOk7eyrkerTZtXb0xt3Jl9PUcShaC+o/Yz9sD7s2qjUutgWG7MZLs6ylveMuLNWIPb5S11VUj4TA0+7lS+Sj03wynMZWyVzkw9kCSWQ5ayyf9y1EwhfKLtQdSgaVPmxa6fdlWUZIdBfD4JrQxyGtrBgWDyJ7AEY6fbhYbxDCTd9wfKZIq5B7v0cxsHKvUUGQ3C6CCcaI5By5On4XGGSNnO++6m6OLidqmuXXQrEbZ2w/uN/UtUCQrj6Rbo3/ImyM0d4yUtTx6MHAI1qON1uB/ZUSdReCZ82Es17hdIpmnznx6LBFFb8gqL5z82frKq4oxQfpxjQ7iZTNxjoACwj++S5i8wRSRotmgr9HwsCTWxGqtnQuFQ7Ba4Y34FVO5kcjaabe99kMXbWm4xeMGv7kp/uCKV1bns76TYcqa6/PADsZ/B6HjCev4OaJt/Tas+Rv7uljOJcON5hy5qV92gd886OhDjqZSDST+EvBMEO5ypJx+5tAPmDkf8zyIb0ZEuB6h2gPSUQ2hIfxZwx3hMnQKlz1X7T2KURL4AdmAVu0XfjvqvqGPfdVegfIRxC1ARkvvgm59BWISB/f7+14lN8lSpSxC8/zqEpqq7Nt5uEboJTxSY/y2ih5D9RrlhjYeRY0yFaNPljPhOEBtauF1jXcrB8Z9EMtKWFYlxJw2N3WGWSe93dv6hI+SeY9zV2ZNu8JHLVMP1L9I9q0JZCMHf46pxqkJSn8HSKYacmsTv2bhnTgPJU/2MPwpOLzAgHT4WRC6K3S9o2tGY9Q6wzfcwoLdfs/IUuVE2miazRNA5BpmndKHungjSDRYAwHj9f12E0puS23FCoseFIWf5i/wEdnZ/zNqp/i6/PveQYDLt6rkUnaPvjme/SeO88MILL7zwwgsvvPDCCy+88MILL7zwwm/E/wPWbhmsJTQ8tAAAAABJRU5ErkJggg==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14" descr="data:image/png;base64,iVBORw0KGgoAAAANSUhEUgAAAL0AAAELCAMAAAC77XfeAAAAnFBMVEX/////fwD/fQD/egD/dwD/eAD/ewD/dQD/cwD/hBL/gAb/gxD/gQn/9e3///3/hhb//Pj/8uj/z7D/+fT/59j/4s//r3j/bwD/4cz/9Oz/mEz/ol//nVX/yKX/5tX/qnD/wZn/vJD/tIP/iyv/1Lj/xqH/2MD/kTz/lkT/m1H/tIH/pmn/kkD/jzT/zKz/oFv/28n/XgD/t4z+iyPFwYRLAAATvUlEQVR4nO1dB3fiOre1Zau4gDGYmtDBQBjIvOT//7cnueEiuSFnbr7FXndm3QFCtuWj03WsKC+88MILL7zwwgsvvPDCCy+88MIL/1voDf41g3aYz7y+svy/4b/m0Q5Xsu8r/Xn/X/NoiV/Je/RB/H/NoQX6s+FmebxMz8e//5pKC9wI1DHB//ltGkp076/vb/8A53Pjsn+uCID79fG/riF7YML+Xk8xJlN4Vu03j73sTk0B89XxerLt03b0gyR5GNxniuJjeFs78GMCbttV6s37nPcj/hphiAAFhO4P0eTCm0zVHlUqBKHppurDPbc3GPlXXUdAjQCcHyDJhevdT4SsA4mffd5WFR9faoRBR2oa+F+oUnfzh+DpFJLSO9+jt8W9OUv2/3QHqxxoHz9DOIUl1YQAaMvh5E3wCdcfLncLMj0oygbqxvawhVzyKrr8KHPK7FtHUCeG+J67C6JDqAEV2IqyQCrQoMblTgX/9oPMKZZYI6fN357o/bm3w4ls494HFvCO2Bs/yV05Evjpid8eOhin1hl7ro5F6x4AHn+Ou6LsyVL8pnvGWfGGVPDHWyRgHl7g7OfIK38Xwre8D1jgCcH+dLatUvo7oRT+HMYLwhMRZlJBKXug6eet373P4K1EAUbfP2OxfFh2GfvwAvClY6dhN10rispZpPkVlHBXVYOv67NAWqfLP5meqEfD0fKuppXSA0YN8nSLbLrjPppsRcrBKdUp1BOrRV5F6864v08zenmVUhNfsJxVucZJXeX3psSQPAEPoGlm5c+PzTspN6Z0z9aR+oA+JF0s/4gAUVJgplasfF2pD4F38tkv4FTwrXe+39saAMoPgnfvog0LGpEHhmFUbAJcFeQ0hjgD5pFm5E36p9xy6bJjLX/Kja0ZllVCnyHvBOtul94u2ewHiAgV2amJ4ERCY5SqfzyWy/6qCc2IW6Us0zATzemUXDOW6+34VLSJwANpJDgPxVnmtGlSdU5fpQulH/hvfpS7CCFMNVhq4KSSOCYwHYvnuwFLJnnlgy0vFIRT33XE3rQcgwlNymgBw6HUbY4EgbNM8l4g2QL2h5piD4Bt8CIUq+hDyPXUzoFsCBRB2e7L8f/+5uh5UNwAUpNTMxyuHfdNt9pUPUTd4PlqRfraViL7UJ/rG+6bI8wjJLoOrp/MrG+WvcS1X4VLL8rzDptZWv6rWfpIlFpsgUkg9UTkOPWb+GiAv0tyLwNVHvvgm0uyT+UuSy32ecsrLyM+YME2LtlHTdgL/YOs2peoMk8YkknJ++91bC2fZQpm+g14l8Z+sNyUFiuPTbatynUNGNJCJclL691AZZn10Ig9XWTBG4/QV1Yda/hF989oWJognemN2KuWKXgjuSwo0VrNNIzK0nOrJv59WVoqkR2Z7j3V51qZDmi49nnDmkYYNYKTPPIKs/vRaqzezh+FAHFTU+5Nx2FefplXF7qgusSOhhHLx4eex5wgpJG8E8JRIjyCVCXSiNwpT2caqlxLq8wDsdZZRiFcZXzNvH8tLUg9VjVc83LLFki+zD0b+ceIlXpCj0fFaa/Bm9Yhr3J94yIC9jJLQPdQrLXFbHUJ2QOQzkz9qWFqLaeqbhLBtoBWZtcb4yOSDKQnlZGME9WzCcZBDRxBHSLuEtePvyxHk5oNuRV/c66+MZ/3hpaG8OfdX+7ORacN1IrbIyBxNbIFBpzV5MTn/estWLOZsX8odJv+H6CK0mlAX27dmWdJdWFKcwQBYNErtXAAWJZFVaTBGhXqiw6WWjnheJBgL/x0sIWBQZeb/rEY75C2XatgyH4WSe3W/CyqFHHYGd0oqrZBTrPbNWsnUr0EReGIvbibZh992HTy6r12yVBiQB6n0XIQVIQH58Ts5iXdrCv4SGrJipsgRmcu/Unms04qdWPUFXtV+5LJ/sq1pAiuDyt37mZ3WJZiurpTX+VIdXIUkVuFIMb6NJvZzHk8qUC1ZqVZlZwE7JXGTbm8bCFKSejXL9ZKlZxZKftcKavgU6BYB5XFU7kfkemjlVZ18mHEnxx7vE26uZwqzz5h/ymR/aTM/cU5lyRXO4ST+TR5hZpeMyP9VKfykgtSyyYcS/tgl/cGr5kbxfyJi/oIvIBJ3R4zvhyT+j+mEe4H6nvrUAvNIpLJnuMex2TINf/h3nf6WsHpa1gI2ZMybbihqU3WIJz449lh+67Sa4BTmWcMuBlWAKi+PHHSvINUMhxoBJO74ucVUbjcphF/1ccxiUZcf3mUWmYusmfxk/F25AdAPqHeGYIUWP1iCsndF/wdkGYvLAJ3wx67816JD7tEOvo83jfL1WA0vOydYlnItAzHfHhBUq1THoWgqDR4cId9JVrL4TQ42MCRO7Z/k82rAqkZhBwK6l5UcqY4qkSH8RmS2uV/VNj80jAvmFph9NB/Y1JC9+r70j/MlFHt1Gz50YNnUNAYBe8gwTr+KIK6Tt5rV1QA6ewc1raY5UPvvA+6fnatiV+r94J6n6d1Z1qHZ6x4i38lOTFH1/vjlRIPp8sjGyNeFZ+zze7F7fHt19q2crtBsuBXpGD+VnPqzcCu2THVQe9iDH5YWCgFc8oPaDGo1yjYYdM0v6STL6auOHcILutWs3TJDXQJxnwC+Q4vzscAUi51NaYur7KcwZ2/8XDGth/cQZEn8dMhpVnROrq/R984P0jsgf3i1nSyPQTuFBU1ov6RzUVU5NEAxPv39fptj/WpPKftLSqV5H4ZTNqRPX9zyycs2QcuUS9YQq+cPfsEogh6UaRtA0GpCUZFww2gXlmxI07H18GiViWOB2nFB66tYtssMLaHk85r6cLXw2Cwb00+v6vag+OiscUBAfkFv+Ue0m03RsVtXDufI+xZbYo1T+fpi8A4LnnKFAAmVBvOddXPBMoKtvo8fRnLPK8nR9trmtu/8K6r/tLLSuAfOIJDrVDMHug4u2V1FmW4apNGKR4k+W3cVA66+MGuOkzt2fj4nb5AFvH6vObMhuyllH48rHJUOVOI7Dyj7wWJhWWKLTwo4+nT5CWpzE/VcAxu1YBV1PA+tCqumUgKHLLj18+zl9EOyNqLAe+QVFS7BHhxcN2RMjJixqTX7PSMAFKqzUH6Nd9hGyAuoCGIp1Q/jCLxQiclnzdrBV1CimEcLmN+7YFlBT1OyUJtqGNI1QxAOuhNSmLBmi0izCWSYGtv6WyjGTMwowx2fFHAwZeR0nOI+j4cXMva09L3sPwOIXEhvi6iMDuSESdgaxmOkzs7Ql9HaDNSPKU/tOr6No5TWkEE+NlIdxQVyI2ILDP05qOeGadmg/o3dc7P5z0WDKl4kIrOx9CfCcRP+LmyYQH1ELeasd8HLNs0gZ1qwAWOE+5mO5RmYPBbinK0gG049D/2k8LFB/r+6ehqFms+x7Yty2G/NlOppwqfdWolElS/IhhBdMoQlOR466KfRCWAyjoTE/on16JiW+wQSfyx+qXw+AcC4cv/FJAxBWjN3X9WphAR9FYm/6oIuzn0LWrHLXpr09eNHAmNRYLzUyDTem47aUPGM2q1rsEyHxYFfEvoK3KF2kN4rj0ShFYXkBg+oMsICYXmvmSSBgi6z1ohER0pc+yuInNPPc4S6S7V4WWIuqgAkdFVdBRlH53KDuJ27AO3SSNIhmc5Fvq4lVqxycSB3FfjmZTySa/E3lewd3iBWE32cnL4ozIC5QaVkneclsv/vGfDMLDLAjtQOgPBptRBO60PpRyJHFUNYalc2qYWN/paGeT7+4qQ2qpqhW7s7oRAMgSnKu1rmJXcWlosqK6fHdi1qzp2ZFSOfVLNltsWIPLnKZ05r05mlAd04UdaJxW0pzJof6srfCm5oJ4t9yNmW29H3P5Qhesb9Y/G1efVsgtrc9VjW2+nfdoeaNjY7aozAqyDnga5sWwz9W+ntoIVhOitvZ22Rx4+2ezHGglI6sWraYvF2iuDZFv0WnAyv6XWbK31+7UjC8A7kpdWRKbhNKmSpEFaCk7VpLBGaL7wIMiXkra905fpEwW+Biz5LyMwIRiD9pW2AacBSjo07ghBgP/0lNHsqVRCaac0F40FhNVVrrnRkwDhbwnVzbLMNZ+8w9mb3CuKXwy6cHoTHM9BZK3A2tPeTYB+6pRmnVXl1iRKgfA0WOXeB2TRm0bAZSOlH8FzqeQ3UdJmxenkIjS8Hm/3oZCMNg4hO0kdmLMFIdeBMsO4fLZlGg19GYQnAdkkUeYNpYSxvZ3KFIGmUvnzdqiu9FscPxgIIy906qbV1SMaYOd5qd7a0YUZfOmVuieQd5D38wE7umzRN03HtM3snuhsuvoaavplOdsgFt0EvfLnZmMdEljpzZ51PrUOZkUG2OhfQd6T9W8BvAleajUpMiczmVsj99BjGtE+Cs9B6vsD/bdn17G7tplO3RRUUEKfLYXkmXlFhJ2sQAf0Vgze60iPlZmYx7k69rdJdwMA6I98wu5q9Uj1x6eSwu7uZelM42RZkwXmWS6T+sqmGUyuANJH1Ppn6tdh58/nbsks3jbWlXrgp7q3VOMHQGJDwE5L8dTn4wMqALLPlYwWJFhdelc1iFVXcacwmjsOb0EJYKiGypP6UWC9FSdCAD+4Tb3PvnMv9XRAEA+oWrQ9tU+6V+/Hdaht4iNgh3dMMAGTVf0JLeJrwBK71MPJeHgXx1TRsQ/PCRsU4T7KC7ke06e9z5Y2IA15HaJKX4cAkKPS10J/GzhHP3BVj/tg/RGbqDcJK2DUJ5fQL6RKqadF6G3Pp4DuKJwQAqAe+q/K6ltDCOGT0sP4/ePjgmqpn0oAo5NHKyXNrjiKcQbv1+t1qbDuc6ShOt0HlWD7GuBbFyccIscA3ui6HyjG7JcM/JP0QBfKPPMbY+vQPYDIWvFUAqGOsI4AFSQZa54gTD23TVPmcZgFd3EU7iSfoDX94sGGOiWs2wA0G4pdA2EcKeewu2tjjG7r9Q3h90BV9pTV9utr489uBb9dGn3W5fP9LPPB2n5jxSlmZOkSo7CFakegpkEaLbermcUUS94LihJPNqbPZ98QUFu0p/oEm+zpUtNg8d9irdi4TaX2lQWjrJ7xF/w9CTYjnCgqXnhK7/AZtW0+WkBrPx2gKViDwzMNul7SIEzGbhCszT0/ihuOSUDVunRQgSDWfULrPM7qApU59iuDYJ2AXeDTzPY4HLXVleiEv7j9Q6BS3RPo3Fe80IwCLZrn4G0uTNd3yl6F7UPc08NjQeolCT8AXsQ23PXXrfsk6kFr3XfmpgxoxiAh+xE2u8KMIKpqFq0F2HrCyUyU7AD6I5XLm40W/NrzITUjpPWFgPYRuhdU1kDR5033zsa7G0BMHul2/EE9i6QkCtS2Tr9gkngtjN4J0oxrRgZCLxgnxw2iI734thn3enG0joMWlPj8EnpT3IoT78KbQ57pWZwt6Lb3UjsArntBykCzooa88CCSHvUChzRC8kpw0hrBcHBoy5q4hLEbfrIDWKu7G8yIAXi/ORx2obVNBkiylpakWY9lfbTNCgdvtix1yRgaMoQ4yp4xz2lwJWz9AWSPHgyzM3qkRadQ07Ug7JoPHUyFDHr7cPpBo7nrKfZtQ6zx7nMbu3kD7wTZqkbi4k1sogfDd6KaTlx1722+7sHvG/jL7WRBQxkcPf7ob8MRyBFgK+ruzsIagihR7f0r9RTYqo4clr1U3MP2uodYDyVd9KSXLVI3yhPs2zgL/dlbVNcB6DFU2gsfX3fAj/Fqfc//cFgaQXjOPlEZ5aO8RGgzj8ufJvqNqnFnnTHXB6jCcKXHk0BIVmcMqksGNQ/s58LMVl0sGfsPtEe7cv/wxSpO+H3jusMLNkPBGqrVT9AVHBzOk7eyrkerTZtXb0xt3Jl9PUcShaC+o/Yz9sD7s2qjUutgWG7MZLs6ylveMuLNWIPb5S11VUj4TA0+7lS+Sj03wynMZWyVzkw9kCSWQ5ayyf9y1EwhfKLtQdSgaVPmxa6fdlWUZIdBfD4JrQxyGtrBgWDyJ7AEY6fbhYbxDCTd9wfKZIq5B7v0cxsHKvUUGQ3C6CCcaI5By5On4XGGSNnO++6m6OLidqmuXXQrEbZ2w/uN/UtUCQrj6Rbo3/ImyM0d4yUtTx6MHAI1qON1uB/ZUSdReCZ82Es17hdIpmnznx6LBFFb8gqL5z82frKq4oxQfpxjQ7iZTNxjoACwj++S5i8wRSRotmgr9HwsCTWxGqtnQuFQ7Ba4Y34FVO5kcjaabe99kMXbWm4xeMGv7kp/uCKV1bns76TYcqa6/PADsZ/B6HjCev4OaJt/Tas+Rv7uljOJcON5hy5qV92gd886OhDjqZSDST+EvBMEO5ypJx+5tAPmDkf8zyIb0ZEuB6h2gPSUQ2hIfxZwx3hMnQKlz1X7T2KURL4AdmAVu0XfjvqvqGPfdVegfIRxC1ARkvvgm59BWISB/f7+14lN8lSpSxC8/zqEpqq7Nt5uEboJTxSY/y2ih5D9RrlhjYeRY0yFaNPljPhOEBtauF1jXcrB8Z9EMtKWFYlxJw2N3WGWSe93dv6hI+SeY9zV2ZNu8JHLVMP1L9I9q0JZCMHf46pxqkJSn8HSKYacmsTv2bhnTgPJU/2MPwpOLzAgHT4WRC6K3S9o2tGY9Q6wzfcwoLdfs/IUuVE2miazRNA5BpmndKHungjSDRYAwHj9f12E0puS23FCoseFIWf5i/wEdnZ/zNqp/i6/PveQYDLt6rkUnaPvjme/SeO88MILL7zwwgsvvPDCCy+88MILL7zwwm/E/wPWbhmsJTQ8tAAAAABJRU5ErkJggg=="/>
          <p:cNvSpPr>
            <a:spLocks noChangeAspect="1" noChangeArrowheads="1"/>
          </p:cNvSpPr>
          <p:nvPr/>
        </p:nvSpPr>
        <p:spPr bwMode="auto">
          <a:xfrm>
            <a:off x="410633" y="79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Rectangle à coins arrondis 16"/>
          <p:cNvSpPr/>
          <p:nvPr/>
        </p:nvSpPr>
        <p:spPr>
          <a:xfrm>
            <a:off x="10817469" y="160338"/>
            <a:ext cx="1257300" cy="930728"/>
          </a:xfrm>
          <a:prstGeom prst="roundRect">
            <a:avLst/>
          </a:prstGeom>
          <a:blipFill>
            <a:blip r:embed="rId3"/>
            <a:srcRect/>
            <a:stretch>
              <a:fillRect l="-52931" t="-23383" r="-59331" b="-17827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37503"/>
              </p:ext>
            </p:extLst>
          </p:nvPr>
        </p:nvGraphicFramePr>
        <p:xfrm>
          <a:off x="838199" y="1531342"/>
          <a:ext cx="10956403" cy="5549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5947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5989" y="293077"/>
            <a:ext cx="10997852" cy="6249003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rgbClr val="7030A0"/>
                </a:solidFill>
                <a:latin typeface="Calibri" panose="020F0502020204030204" pitchFamily="34" charset="0"/>
              </a:rPr>
              <a:t/>
            </a:r>
            <a:br>
              <a:rPr lang="en-GB" sz="2800" dirty="0">
                <a:solidFill>
                  <a:srgbClr val="7030A0"/>
                </a:solidFill>
                <a:latin typeface="Calibri" panose="020F0502020204030204" pitchFamily="34" charset="0"/>
              </a:rPr>
            </a:br>
            <a:r>
              <a:rPr lang="en-GB" sz="2800" dirty="0">
                <a:solidFill>
                  <a:schemeClr val="accent2"/>
                </a:solidFill>
                <a:latin typeface="Calibri" panose="020F0502020204030204" pitchFamily="34" charset="0"/>
              </a:rPr>
              <a:t/>
            </a:r>
            <a:br>
              <a:rPr lang="en-GB" sz="2800" dirty="0">
                <a:solidFill>
                  <a:schemeClr val="accent2"/>
                </a:solidFill>
                <a:latin typeface="Calibri" panose="020F0502020204030204" pitchFamily="34" charset="0"/>
              </a:rPr>
            </a:br>
            <a:r>
              <a:rPr lang="en-GB" sz="2800" dirty="0">
                <a:solidFill>
                  <a:schemeClr val="accent2"/>
                </a:solidFill>
                <a:latin typeface="Calibri" panose="020F0502020204030204" pitchFamily="34" charset="0"/>
              </a:rPr>
              <a:t/>
            </a:r>
            <a:br>
              <a:rPr lang="en-GB" sz="2800" dirty="0">
                <a:solidFill>
                  <a:schemeClr val="accent2"/>
                </a:solidFill>
                <a:latin typeface="Calibri" panose="020F0502020204030204" pitchFamily="34" charset="0"/>
              </a:rPr>
            </a:br>
            <a:endParaRPr lang="en-GB" sz="2800" dirty="0">
              <a:solidFill>
                <a:schemeClr val="accent6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0683269" y="203503"/>
            <a:ext cx="1257300" cy="930728"/>
          </a:xfrm>
          <a:prstGeom prst="roundRect">
            <a:avLst/>
          </a:prstGeom>
          <a:blipFill>
            <a:blip r:embed="rId3"/>
            <a:srcRect/>
            <a:stretch>
              <a:fillRect l="-52931" t="-23383" r="-59331" b="-17827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6598" y="203503"/>
            <a:ext cx="91966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Information and support are a priority</a:t>
            </a:r>
            <a:endParaRPr lang="en-GB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1242646"/>
            <a:ext cx="10023231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7030A0"/>
                </a:solidFill>
              </a:rPr>
              <a:t>After safety and medical attention, most important immediate needs for foreign victims </a:t>
            </a:r>
            <a:r>
              <a:rPr lang="en-GB" sz="2400" b="1" dirty="0" smtClean="0">
                <a:solidFill>
                  <a:schemeClr val="accent2"/>
                </a:solidFill>
              </a:rPr>
              <a:t>but often more difficult to access</a:t>
            </a:r>
          </a:p>
          <a:p>
            <a:endParaRPr lang="en-GB" b="1" dirty="0" smtClean="0">
              <a:solidFill>
                <a:schemeClr val="accent2"/>
              </a:solidFill>
            </a:endParaRPr>
          </a:p>
          <a:p>
            <a:r>
              <a:rPr lang="en-GB" sz="2400" b="1" dirty="0" smtClean="0">
                <a:solidFill>
                  <a:srgbClr val="7030A0"/>
                </a:solidFill>
              </a:rPr>
              <a:t>Success in provision depends on:</a:t>
            </a:r>
          </a:p>
          <a:p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accent2"/>
                </a:solidFill>
              </a:rPr>
              <a:t>Location of attack – home or abroad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b="1" dirty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accent2"/>
                </a:solidFill>
              </a:rPr>
              <a:t>Maximising the routes by which victims are informed and connected with support whilst ensuring trustworthiness of info and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b="1" dirty="0" smtClean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accent2"/>
                </a:solidFill>
              </a:rPr>
              <a:t>Collaboration, partnership and trust between: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rgbClr val="7030A0"/>
                </a:solidFill>
              </a:rPr>
              <a:t>Organisations in crisis response framework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rgbClr val="7030A0"/>
                </a:solidFill>
              </a:rPr>
              <a:t>Embassies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rgbClr val="7030A0"/>
                </a:solidFill>
              </a:rPr>
              <a:t>Support organisations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740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943" y="119982"/>
            <a:ext cx="10515600" cy="637664"/>
          </a:xfrm>
        </p:spPr>
        <p:txBody>
          <a:bodyPr>
            <a:noAutofit/>
          </a:bodyPr>
          <a:lstStyle/>
          <a:p>
            <a:r>
              <a:rPr lang="en-GB" sz="4000" b="1" dirty="0">
                <a:solidFill>
                  <a:schemeClr val="accent2"/>
                </a:solidFill>
              </a:rPr>
              <a:t>COMPREHENSIVE SUPPORT </a:t>
            </a:r>
            <a:r>
              <a:rPr lang="en-GB" sz="4000" b="1" dirty="0">
                <a:solidFill>
                  <a:srgbClr val="7030A0"/>
                </a:solidFill>
              </a:rPr>
              <a:t>FOR ALL, BY ALL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22" y="622472"/>
            <a:ext cx="7049093" cy="62355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85015" y="878897"/>
            <a:ext cx="445443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Not forgetting: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solidFill>
                  <a:srgbClr val="7030A0"/>
                </a:solidFill>
              </a:rPr>
              <a:t>Individual and community resilience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solidFill>
                  <a:srgbClr val="7030A0"/>
                </a:solidFill>
              </a:rPr>
              <a:t>Victim social support network:</a:t>
            </a:r>
          </a:p>
          <a:p>
            <a:pPr marL="742950" lvl="1" indent="-285750">
              <a:buFontTx/>
              <a:buChar char="-"/>
            </a:pPr>
            <a:r>
              <a:rPr lang="en-US" sz="2400" dirty="0">
                <a:solidFill>
                  <a:schemeClr val="accent2"/>
                </a:solidFill>
              </a:rPr>
              <a:t>Family, friends, community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solidFill>
                  <a:srgbClr val="7030A0"/>
                </a:solidFill>
              </a:rPr>
              <a:t>Private sector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solidFill>
                  <a:srgbClr val="7030A0"/>
                </a:solidFill>
              </a:rPr>
              <a:t>Oversight, monitoring and review – long term change:</a:t>
            </a:r>
          </a:p>
          <a:p>
            <a:pPr marL="742950" lvl="1" indent="-285750">
              <a:buFontTx/>
              <a:buChar char="-"/>
            </a:pPr>
            <a:r>
              <a:rPr lang="en-US" sz="2400" dirty="0">
                <a:solidFill>
                  <a:schemeClr val="accent2"/>
                </a:solidFill>
              </a:rPr>
              <a:t>Ombudsmen</a:t>
            </a:r>
          </a:p>
          <a:p>
            <a:pPr marL="742950" lvl="1" indent="-285750">
              <a:buFontTx/>
              <a:buChar char="-"/>
            </a:pPr>
            <a:r>
              <a:rPr lang="en-US" sz="2400" dirty="0">
                <a:solidFill>
                  <a:schemeClr val="accent2"/>
                </a:solidFill>
              </a:rPr>
              <a:t>Commissioners</a:t>
            </a:r>
          </a:p>
          <a:p>
            <a:pPr marL="742950" lvl="1" indent="-285750">
              <a:buFontTx/>
              <a:buChar char="-"/>
            </a:pPr>
            <a:r>
              <a:rPr lang="en-US" sz="2400" dirty="0">
                <a:solidFill>
                  <a:schemeClr val="accent2"/>
                </a:solidFill>
              </a:rPr>
              <a:t>Inspectorates</a:t>
            </a:r>
          </a:p>
          <a:p>
            <a:pPr marL="742950" lvl="1" indent="-285750">
              <a:buFontTx/>
              <a:buChar char="-"/>
            </a:pPr>
            <a:r>
              <a:rPr lang="en-US" sz="2400" dirty="0">
                <a:solidFill>
                  <a:schemeClr val="accent2"/>
                </a:solidFill>
              </a:rPr>
              <a:t>Ministerial responsibility</a:t>
            </a:r>
          </a:p>
          <a:p>
            <a:pPr marL="742950" lvl="1" indent="-285750">
              <a:buFontTx/>
              <a:buChar char="-"/>
            </a:pPr>
            <a:r>
              <a:rPr lang="en-US" sz="2400" dirty="0">
                <a:solidFill>
                  <a:schemeClr val="accent2"/>
                </a:solidFill>
              </a:rPr>
              <a:t>Self evaluation/ survey</a:t>
            </a:r>
          </a:p>
          <a:p>
            <a:pPr marL="285750" indent="-285750">
              <a:buFontTx/>
              <a:buChar char="-"/>
            </a:pPr>
            <a:r>
              <a:rPr lang="en-US" sz="2400" kern="1200" dirty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A national network building on existing and creating new services</a:t>
            </a: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Immagine 6">
            <a:extLst>
              <a:ext uri="{FF2B5EF4-FFF2-40B4-BE49-F238E27FC236}">
                <a16:creationId xmlns:a16="http://schemas.microsoft.com/office/drawing/2014/main" xmlns="" id="{3EF7DF0D-05C8-473F-8D13-620C37B887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7737"/>
            <a:ext cx="2047127" cy="47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14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68822" y="624073"/>
            <a:ext cx="3141283" cy="403076"/>
          </a:xfrm>
          <a:prstGeom prst="rect">
            <a:avLst/>
          </a:prstGeom>
        </p:spPr>
        <p:txBody>
          <a:bodyPr vert="horz" wrap="square" lIns="0" tIns="8145" rIns="0" bIns="0" rtlCol="0" anchor="t">
            <a:spAutoFit/>
          </a:bodyPr>
          <a:lstStyle/>
          <a:p>
            <a:pPr marL="8145" marR="3258" indent="171849" algn="ctr">
              <a:spcBef>
                <a:spcPts val="64"/>
              </a:spcBef>
            </a:pPr>
            <a:r>
              <a:rPr lang="en-US" sz="1283" b="1" dirty="0">
                <a:solidFill>
                  <a:srgbClr val="483087"/>
                </a:solidFill>
                <a:latin typeface="Arial"/>
                <a:cs typeface="Arial"/>
              </a:rPr>
              <a:t>VSE Standards and Accreditation Process for Full Members</a:t>
            </a:r>
          </a:p>
        </p:txBody>
      </p:sp>
      <p:sp>
        <p:nvSpPr>
          <p:cNvPr id="3" name="object 3"/>
          <p:cNvSpPr/>
          <p:nvPr/>
        </p:nvSpPr>
        <p:spPr>
          <a:xfrm>
            <a:off x="5261317" y="1083271"/>
            <a:ext cx="1870882" cy="0"/>
          </a:xfrm>
          <a:custGeom>
            <a:avLst/>
            <a:gdLst/>
            <a:ahLst/>
            <a:cxnLst/>
            <a:rect l="l" t="t" r="r" b="b"/>
            <a:pathLst>
              <a:path w="2917190">
                <a:moveTo>
                  <a:pt x="0" y="0"/>
                </a:moveTo>
                <a:lnTo>
                  <a:pt x="2916618" y="0"/>
                </a:lnTo>
              </a:path>
            </a:pathLst>
          </a:custGeom>
          <a:ln w="45237">
            <a:solidFill>
              <a:srgbClr val="F37D41"/>
            </a:solidFill>
          </a:ln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4" name="object 4"/>
          <p:cNvSpPr/>
          <p:nvPr/>
        </p:nvSpPr>
        <p:spPr>
          <a:xfrm>
            <a:off x="4905131" y="1688210"/>
            <a:ext cx="2936914" cy="29321"/>
          </a:xfrm>
          <a:custGeom>
            <a:avLst/>
            <a:gdLst/>
            <a:ahLst/>
            <a:cxnLst/>
            <a:rect l="l" t="t" r="r" b="b"/>
            <a:pathLst>
              <a:path w="5066030">
                <a:moveTo>
                  <a:pt x="0" y="0"/>
                </a:moveTo>
                <a:lnTo>
                  <a:pt x="5065750" y="0"/>
                </a:lnTo>
              </a:path>
            </a:pathLst>
          </a:custGeom>
          <a:ln w="6350">
            <a:solidFill>
              <a:srgbClr val="F37D41"/>
            </a:solidFill>
          </a:ln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5" name="object 5"/>
          <p:cNvSpPr txBox="1"/>
          <p:nvPr/>
        </p:nvSpPr>
        <p:spPr>
          <a:xfrm>
            <a:off x="4905132" y="1365457"/>
            <a:ext cx="2029300" cy="252423"/>
          </a:xfrm>
          <a:prstGeom prst="rect">
            <a:avLst/>
          </a:prstGeom>
        </p:spPr>
        <p:txBody>
          <a:bodyPr vert="horz" wrap="square" lIns="0" tIns="22398" rIns="0" bIns="0" rtlCol="0">
            <a:spAutoFit/>
          </a:bodyPr>
          <a:lstStyle/>
          <a:p>
            <a:pPr marL="8145">
              <a:spcBef>
                <a:spcPts val="176"/>
              </a:spcBef>
            </a:pPr>
            <a:r>
              <a:rPr sz="705" b="1" spc="-10" dirty="0">
                <a:solidFill>
                  <a:srgbClr val="483087"/>
                </a:solidFill>
                <a:latin typeface="Arial"/>
                <a:cs typeface="Arial"/>
              </a:rPr>
              <a:t>STANDARD</a:t>
            </a:r>
            <a:r>
              <a:rPr sz="705" b="1" spc="-6" dirty="0">
                <a:solidFill>
                  <a:srgbClr val="483087"/>
                </a:solidFill>
                <a:latin typeface="Arial"/>
                <a:cs typeface="Arial"/>
              </a:rPr>
              <a:t> </a:t>
            </a:r>
            <a:r>
              <a:rPr sz="705" b="1" dirty="0">
                <a:solidFill>
                  <a:srgbClr val="483087"/>
                </a:solidFill>
                <a:latin typeface="Arial"/>
                <a:cs typeface="Arial"/>
              </a:rPr>
              <a:t>1</a:t>
            </a:r>
            <a:endParaRPr sz="705">
              <a:latin typeface="Arial"/>
              <a:cs typeface="Arial"/>
            </a:endParaRPr>
          </a:p>
          <a:p>
            <a:pPr marL="8145">
              <a:spcBef>
                <a:spcPts val="115"/>
              </a:spcBef>
            </a:pPr>
            <a:r>
              <a:rPr sz="705" b="1" spc="13" dirty="0">
                <a:solidFill>
                  <a:srgbClr val="F37D41"/>
                </a:solidFill>
                <a:latin typeface="Arial"/>
                <a:cs typeface="Arial"/>
              </a:rPr>
              <a:t>Services </a:t>
            </a:r>
            <a:r>
              <a:rPr sz="705" b="1" spc="10" dirty="0">
                <a:solidFill>
                  <a:srgbClr val="F37D41"/>
                </a:solidFill>
                <a:latin typeface="Arial"/>
                <a:cs typeface="Arial"/>
              </a:rPr>
              <a:t>are </a:t>
            </a:r>
            <a:r>
              <a:rPr sz="705" b="1" spc="13" dirty="0">
                <a:solidFill>
                  <a:srgbClr val="F37D41"/>
                </a:solidFill>
                <a:latin typeface="Arial"/>
                <a:cs typeface="Arial"/>
              </a:rPr>
              <a:t>available without</a:t>
            </a:r>
            <a:r>
              <a:rPr sz="705" b="1" spc="71" dirty="0">
                <a:solidFill>
                  <a:srgbClr val="F37D41"/>
                </a:solidFill>
                <a:latin typeface="Arial"/>
                <a:cs typeface="Arial"/>
              </a:rPr>
              <a:t> </a:t>
            </a:r>
            <a:r>
              <a:rPr sz="705" b="1" spc="16" dirty="0">
                <a:solidFill>
                  <a:srgbClr val="F37D41"/>
                </a:solidFill>
                <a:latin typeface="Arial"/>
                <a:cs typeface="Arial"/>
              </a:rPr>
              <a:t>discrimination</a:t>
            </a:r>
            <a:endParaRPr sz="705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74799" y="1364860"/>
            <a:ext cx="329868" cy="278555"/>
          </a:xfrm>
          <a:custGeom>
            <a:avLst/>
            <a:gdLst/>
            <a:ahLst/>
            <a:cxnLst/>
            <a:rect l="l" t="t" r="r" b="b"/>
            <a:pathLst>
              <a:path w="514350" h="434339">
                <a:moveTo>
                  <a:pt x="408809" y="394720"/>
                </a:moveTo>
                <a:lnTo>
                  <a:pt x="305113" y="394720"/>
                </a:lnTo>
                <a:lnTo>
                  <a:pt x="317255" y="395430"/>
                </a:lnTo>
                <a:lnTo>
                  <a:pt x="328805" y="399640"/>
                </a:lnTo>
                <a:lnTo>
                  <a:pt x="338929" y="407339"/>
                </a:lnTo>
                <a:lnTo>
                  <a:pt x="343247" y="411784"/>
                </a:lnTo>
                <a:lnTo>
                  <a:pt x="346359" y="416953"/>
                </a:lnTo>
                <a:lnTo>
                  <a:pt x="348302" y="422440"/>
                </a:lnTo>
                <a:lnTo>
                  <a:pt x="348746" y="422567"/>
                </a:lnTo>
                <a:lnTo>
                  <a:pt x="349178" y="422795"/>
                </a:lnTo>
                <a:lnTo>
                  <a:pt x="349534" y="423138"/>
                </a:lnTo>
                <a:lnTo>
                  <a:pt x="360129" y="430317"/>
                </a:lnTo>
                <a:lnTo>
                  <a:pt x="372700" y="433733"/>
                </a:lnTo>
                <a:lnTo>
                  <a:pt x="385397" y="432525"/>
                </a:lnTo>
                <a:lnTo>
                  <a:pt x="396371" y="425831"/>
                </a:lnTo>
                <a:lnTo>
                  <a:pt x="400626" y="421462"/>
                </a:lnTo>
                <a:lnTo>
                  <a:pt x="407480" y="410825"/>
                </a:lnTo>
                <a:lnTo>
                  <a:pt x="409654" y="398789"/>
                </a:lnTo>
                <a:lnTo>
                  <a:pt x="408809" y="394720"/>
                </a:lnTo>
                <a:close/>
              </a:path>
              <a:path w="514350" h="434339">
                <a:moveTo>
                  <a:pt x="359568" y="336895"/>
                </a:moveTo>
                <a:lnTo>
                  <a:pt x="251584" y="336895"/>
                </a:lnTo>
                <a:lnTo>
                  <a:pt x="263742" y="337678"/>
                </a:lnTo>
                <a:lnTo>
                  <a:pt x="275295" y="341935"/>
                </a:lnTo>
                <a:lnTo>
                  <a:pt x="285424" y="349656"/>
                </a:lnTo>
                <a:lnTo>
                  <a:pt x="293038" y="360471"/>
                </a:lnTo>
                <a:lnTo>
                  <a:pt x="296861" y="372665"/>
                </a:lnTo>
                <a:lnTo>
                  <a:pt x="296911" y="385321"/>
                </a:lnTo>
                <a:lnTo>
                  <a:pt x="293209" y="397522"/>
                </a:lnTo>
                <a:lnTo>
                  <a:pt x="305113" y="394720"/>
                </a:lnTo>
                <a:lnTo>
                  <a:pt x="408809" y="394720"/>
                </a:lnTo>
                <a:lnTo>
                  <a:pt x="407168" y="386815"/>
                </a:lnTo>
                <a:lnTo>
                  <a:pt x="400042" y="376364"/>
                </a:lnTo>
                <a:lnTo>
                  <a:pt x="359568" y="336895"/>
                </a:lnTo>
                <a:close/>
              </a:path>
              <a:path w="514350" h="434339">
                <a:moveTo>
                  <a:pt x="385400" y="254469"/>
                </a:moveTo>
                <a:lnTo>
                  <a:pt x="283367" y="254469"/>
                </a:lnTo>
                <a:lnTo>
                  <a:pt x="402620" y="370751"/>
                </a:lnTo>
                <a:lnTo>
                  <a:pt x="413967" y="377174"/>
                </a:lnTo>
                <a:lnTo>
                  <a:pt x="428052" y="378779"/>
                </a:lnTo>
                <a:lnTo>
                  <a:pt x="442261" y="375699"/>
                </a:lnTo>
                <a:lnTo>
                  <a:pt x="453979" y="368071"/>
                </a:lnTo>
                <a:lnTo>
                  <a:pt x="460853" y="357442"/>
                </a:lnTo>
                <a:lnTo>
                  <a:pt x="463034" y="345408"/>
                </a:lnTo>
                <a:lnTo>
                  <a:pt x="460547" y="333431"/>
                </a:lnTo>
                <a:lnTo>
                  <a:pt x="453420" y="322973"/>
                </a:lnTo>
                <a:lnTo>
                  <a:pt x="385400" y="254469"/>
                </a:lnTo>
                <a:close/>
              </a:path>
              <a:path w="514350" h="434339">
                <a:moveTo>
                  <a:pt x="300325" y="279122"/>
                </a:moveTo>
                <a:lnTo>
                  <a:pt x="198356" y="279122"/>
                </a:lnTo>
                <a:lnTo>
                  <a:pt x="210499" y="279827"/>
                </a:lnTo>
                <a:lnTo>
                  <a:pt x="222049" y="284029"/>
                </a:lnTo>
                <a:lnTo>
                  <a:pt x="232173" y="291719"/>
                </a:lnTo>
                <a:lnTo>
                  <a:pt x="239766" y="302546"/>
                </a:lnTo>
                <a:lnTo>
                  <a:pt x="243527" y="314763"/>
                </a:lnTo>
                <a:lnTo>
                  <a:pt x="243478" y="327427"/>
                </a:lnTo>
                <a:lnTo>
                  <a:pt x="239641" y="339598"/>
                </a:lnTo>
                <a:lnTo>
                  <a:pt x="251584" y="336895"/>
                </a:lnTo>
                <a:lnTo>
                  <a:pt x="359568" y="336895"/>
                </a:lnTo>
                <a:lnTo>
                  <a:pt x="300325" y="279122"/>
                </a:lnTo>
                <a:close/>
              </a:path>
              <a:path w="514350" h="434339">
                <a:moveTo>
                  <a:pt x="434722" y="200177"/>
                </a:moveTo>
                <a:lnTo>
                  <a:pt x="339704" y="200177"/>
                </a:lnTo>
                <a:lnTo>
                  <a:pt x="340834" y="201345"/>
                </a:lnTo>
                <a:lnTo>
                  <a:pt x="457497" y="318820"/>
                </a:lnTo>
                <a:lnTo>
                  <a:pt x="481322" y="327202"/>
                </a:lnTo>
                <a:lnTo>
                  <a:pt x="488084" y="326282"/>
                </a:lnTo>
                <a:lnTo>
                  <a:pt x="514240" y="302831"/>
                </a:lnTo>
                <a:lnTo>
                  <a:pt x="514139" y="294284"/>
                </a:lnTo>
                <a:lnTo>
                  <a:pt x="504537" y="271843"/>
                </a:lnTo>
                <a:lnTo>
                  <a:pt x="434722" y="200177"/>
                </a:lnTo>
                <a:close/>
              </a:path>
              <a:path w="514350" h="434339">
                <a:moveTo>
                  <a:pt x="154856" y="0"/>
                </a:moveTo>
                <a:lnTo>
                  <a:pt x="98820" y="11347"/>
                </a:lnTo>
                <a:lnTo>
                  <a:pt x="51833" y="42164"/>
                </a:lnTo>
                <a:lnTo>
                  <a:pt x="13875" y="89837"/>
                </a:lnTo>
                <a:lnTo>
                  <a:pt x="286" y="131662"/>
                </a:lnTo>
                <a:lnTo>
                  <a:pt x="0" y="175245"/>
                </a:lnTo>
                <a:lnTo>
                  <a:pt x="13035" y="217243"/>
                </a:lnTo>
                <a:lnTo>
                  <a:pt x="39413" y="254317"/>
                </a:lnTo>
                <a:lnTo>
                  <a:pt x="39560" y="254495"/>
                </a:lnTo>
                <a:lnTo>
                  <a:pt x="69143" y="287528"/>
                </a:lnTo>
                <a:lnTo>
                  <a:pt x="71251" y="281355"/>
                </a:lnTo>
                <a:lnTo>
                  <a:pt x="74782" y="275564"/>
                </a:lnTo>
                <a:lnTo>
                  <a:pt x="118673" y="233095"/>
                </a:lnTo>
                <a:lnTo>
                  <a:pt x="148861" y="221183"/>
                </a:lnTo>
                <a:lnTo>
                  <a:pt x="352348" y="221183"/>
                </a:lnTo>
                <a:lnTo>
                  <a:pt x="335564" y="204279"/>
                </a:lnTo>
                <a:lnTo>
                  <a:pt x="335577" y="202450"/>
                </a:lnTo>
                <a:lnTo>
                  <a:pt x="337863" y="200177"/>
                </a:lnTo>
                <a:lnTo>
                  <a:pt x="434722" y="200177"/>
                </a:lnTo>
                <a:lnTo>
                  <a:pt x="431007" y="196364"/>
                </a:lnTo>
                <a:lnTo>
                  <a:pt x="228716" y="196364"/>
                </a:lnTo>
                <a:lnTo>
                  <a:pt x="215086" y="194082"/>
                </a:lnTo>
                <a:lnTo>
                  <a:pt x="190836" y="164049"/>
                </a:lnTo>
                <a:lnTo>
                  <a:pt x="190581" y="156819"/>
                </a:lnTo>
                <a:lnTo>
                  <a:pt x="191740" y="149633"/>
                </a:lnTo>
                <a:lnTo>
                  <a:pt x="194218" y="142794"/>
                </a:lnTo>
                <a:lnTo>
                  <a:pt x="197941" y="136461"/>
                </a:lnTo>
                <a:lnTo>
                  <a:pt x="202836" y="130797"/>
                </a:lnTo>
                <a:lnTo>
                  <a:pt x="277169" y="58813"/>
                </a:lnTo>
                <a:lnTo>
                  <a:pt x="257294" y="40843"/>
                </a:lnTo>
                <a:lnTo>
                  <a:pt x="235671" y="23074"/>
                </a:lnTo>
                <a:lnTo>
                  <a:pt x="211007" y="10191"/>
                </a:lnTo>
                <a:lnTo>
                  <a:pt x="183864" y="2414"/>
                </a:lnTo>
                <a:lnTo>
                  <a:pt x="154856" y="0"/>
                </a:lnTo>
                <a:close/>
              </a:path>
              <a:path w="514350" h="434339">
                <a:moveTo>
                  <a:pt x="352348" y="221183"/>
                </a:moveTo>
                <a:lnTo>
                  <a:pt x="148861" y="221183"/>
                </a:lnTo>
                <a:lnTo>
                  <a:pt x="157210" y="222134"/>
                </a:lnTo>
                <a:lnTo>
                  <a:pt x="165084" y="224648"/>
                </a:lnTo>
                <a:lnTo>
                  <a:pt x="189894" y="255879"/>
                </a:lnTo>
                <a:lnTo>
                  <a:pt x="190568" y="264261"/>
                </a:lnTo>
                <a:lnTo>
                  <a:pt x="190479" y="270484"/>
                </a:lnTo>
                <a:lnTo>
                  <a:pt x="189044" y="276479"/>
                </a:lnTo>
                <a:lnTo>
                  <a:pt x="186453" y="281927"/>
                </a:lnTo>
                <a:lnTo>
                  <a:pt x="198356" y="279122"/>
                </a:lnTo>
                <a:lnTo>
                  <a:pt x="300325" y="279122"/>
                </a:lnTo>
                <a:lnTo>
                  <a:pt x="279303" y="258622"/>
                </a:lnTo>
                <a:lnTo>
                  <a:pt x="279277" y="256781"/>
                </a:lnTo>
                <a:lnTo>
                  <a:pt x="280382" y="255638"/>
                </a:lnTo>
                <a:lnTo>
                  <a:pt x="281525" y="254495"/>
                </a:lnTo>
                <a:lnTo>
                  <a:pt x="283367" y="254469"/>
                </a:lnTo>
                <a:lnTo>
                  <a:pt x="385400" y="254469"/>
                </a:lnTo>
                <a:lnTo>
                  <a:pt x="352348" y="221183"/>
                </a:lnTo>
                <a:close/>
              </a:path>
              <a:path w="514350" h="434339">
                <a:moveTo>
                  <a:pt x="338739" y="101650"/>
                </a:moveTo>
                <a:lnTo>
                  <a:pt x="255287" y="184899"/>
                </a:lnTo>
                <a:lnTo>
                  <a:pt x="242674" y="193288"/>
                </a:lnTo>
                <a:lnTo>
                  <a:pt x="228716" y="196364"/>
                </a:lnTo>
                <a:lnTo>
                  <a:pt x="431007" y="196364"/>
                </a:lnTo>
                <a:lnTo>
                  <a:pt x="338739" y="101650"/>
                </a:lnTo>
                <a:close/>
              </a:path>
            </a:pathLst>
          </a:custGeom>
          <a:solidFill>
            <a:srgbClr val="F37D41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7" name="object 7"/>
          <p:cNvSpPr/>
          <p:nvPr/>
        </p:nvSpPr>
        <p:spPr>
          <a:xfrm>
            <a:off x="4600414" y="1365952"/>
            <a:ext cx="237424" cy="176744"/>
          </a:xfrm>
          <a:custGeom>
            <a:avLst/>
            <a:gdLst/>
            <a:ahLst/>
            <a:cxnLst/>
            <a:rect l="l" t="t" r="r" b="b"/>
            <a:pathLst>
              <a:path w="370205" h="275589">
                <a:moveTo>
                  <a:pt x="355106" y="92887"/>
                </a:moveTo>
                <a:lnTo>
                  <a:pt x="142138" y="92887"/>
                </a:lnTo>
                <a:lnTo>
                  <a:pt x="143687" y="92925"/>
                </a:lnTo>
                <a:lnTo>
                  <a:pt x="144437" y="93243"/>
                </a:lnTo>
                <a:lnTo>
                  <a:pt x="312788" y="266039"/>
                </a:lnTo>
                <a:lnTo>
                  <a:pt x="315671" y="268871"/>
                </a:lnTo>
                <a:lnTo>
                  <a:pt x="317982" y="272046"/>
                </a:lnTo>
                <a:lnTo>
                  <a:pt x="357382" y="214007"/>
                </a:lnTo>
                <a:lnTo>
                  <a:pt x="369760" y="152285"/>
                </a:lnTo>
                <a:lnTo>
                  <a:pt x="366513" y="123944"/>
                </a:lnTo>
                <a:lnTo>
                  <a:pt x="357549" y="97094"/>
                </a:lnTo>
                <a:lnTo>
                  <a:pt x="355106" y="92887"/>
                </a:lnTo>
                <a:close/>
              </a:path>
              <a:path w="370205" h="275589">
                <a:moveTo>
                  <a:pt x="209981" y="0"/>
                </a:moveTo>
                <a:lnTo>
                  <a:pt x="154859" y="12334"/>
                </a:lnTo>
                <a:lnTo>
                  <a:pt x="104317" y="43662"/>
                </a:lnTo>
                <a:lnTo>
                  <a:pt x="87566" y="59207"/>
                </a:lnTo>
                <a:lnTo>
                  <a:pt x="87248" y="59436"/>
                </a:lnTo>
                <a:lnTo>
                  <a:pt x="4787" y="139293"/>
                </a:lnTo>
                <a:lnTo>
                  <a:pt x="1054" y="147180"/>
                </a:lnTo>
                <a:lnTo>
                  <a:pt x="0" y="163690"/>
                </a:lnTo>
                <a:lnTo>
                  <a:pt x="2666" y="171234"/>
                </a:lnTo>
                <a:lnTo>
                  <a:pt x="11772" y="180657"/>
                </a:lnTo>
                <a:lnTo>
                  <a:pt x="21501" y="187033"/>
                </a:lnTo>
                <a:lnTo>
                  <a:pt x="32945" y="188860"/>
                </a:lnTo>
                <a:lnTo>
                  <a:pt x="44696" y="186188"/>
                </a:lnTo>
                <a:lnTo>
                  <a:pt x="55346" y="179070"/>
                </a:lnTo>
                <a:lnTo>
                  <a:pt x="141414" y="93205"/>
                </a:lnTo>
                <a:lnTo>
                  <a:pt x="142138" y="92887"/>
                </a:lnTo>
                <a:lnTo>
                  <a:pt x="355106" y="92887"/>
                </a:lnTo>
                <a:lnTo>
                  <a:pt x="343032" y="72097"/>
                </a:lnTo>
                <a:lnTo>
                  <a:pt x="312115" y="38785"/>
                </a:lnTo>
                <a:lnTo>
                  <a:pt x="265039" y="8777"/>
                </a:lnTo>
                <a:lnTo>
                  <a:pt x="238327" y="1665"/>
                </a:lnTo>
                <a:lnTo>
                  <a:pt x="209981" y="0"/>
                </a:lnTo>
                <a:close/>
              </a:path>
            </a:pathLst>
          </a:custGeom>
          <a:solidFill>
            <a:srgbClr val="483087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8" name="object 8"/>
          <p:cNvSpPr/>
          <p:nvPr/>
        </p:nvSpPr>
        <p:spPr>
          <a:xfrm>
            <a:off x="4521420" y="1510221"/>
            <a:ext cx="174565" cy="1821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9" name="object 9"/>
          <p:cNvSpPr/>
          <p:nvPr/>
        </p:nvSpPr>
        <p:spPr>
          <a:xfrm flipV="1">
            <a:off x="4893569" y="2035707"/>
            <a:ext cx="2948475" cy="29321"/>
          </a:xfrm>
          <a:custGeom>
            <a:avLst/>
            <a:gdLst/>
            <a:ahLst/>
            <a:cxnLst/>
            <a:rect l="l" t="t" r="r" b="b"/>
            <a:pathLst>
              <a:path w="5066030">
                <a:moveTo>
                  <a:pt x="0" y="0"/>
                </a:moveTo>
                <a:lnTo>
                  <a:pt x="5065750" y="0"/>
                </a:lnTo>
              </a:path>
            </a:pathLst>
          </a:custGeom>
          <a:ln w="6350">
            <a:solidFill>
              <a:srgbClr val="F37D41"/>
            </a:solidFill>
          </a:ln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10" name="object 10"/>
          <p:cNvSpPr txBox="1"/>
          <p:nvPr/>
        </p:nvSpPr>
        <p:spPr>
          <a:xfrm>
            <a:off x="4899222" y="1778510"/>
            <a:ext cx="2680484" cy="252423"/>
          </a:xfrm>
          <a:prstGeom prst="rect">
            <a:avLst/>
          </a:prstGeom>
        </p:spPr>
        <p:txBody>
          <a:bodyPr vert="horz" wrap="square" lIns="0" tIns="22398" rIns="0" bIns="0" rtlCol="0">
            <a:spAutoFit/>
          </a:bodyPr>
          <a:lstStyle/>
          <a:p>
            <a:pPr marL="8145">
              <a:spcBef>
                <a:spcPts val="176"/>
              </a:spcBef>
            </a:pPr>
            <a:r>
              <a:rPr sz="705" b="1" spc="-10" dirty="0">
                <a:solidFill>
                  <a:srgbClr val="483087"/>
                </a:solidFill>
                <a:latin typeface="Arial"/>
                <a:cs typeface="Arial"/>
              </a:rPr>
              <a:t>STANDARD</a:t>
            </a:r>
            <a:r>
              <a:rPr sz="705" b="1" spc="-6" dirty="0">
                <a:solidFill>
                  <a:srgbClr val="483087"/>
                </a:solidFill>
                <a:latin typeface="Arial"/>
                <a:cs typeface="Arial"/>
              </a:rPr>
              <a:t> </a:t>
            </a:r>
            <a:r>
              <a:rPr sz="705" b="1" dirty="0">
                <a:solidFill>
                  <a:srgbClr val="483087"/>
                </a:solidFill>
                <a:latin typeface="Arial"/>
                <a:cs typeface="Arial"/>
              </a:rPr>
              <a:t>2</a:t>
            </a:r>
            <a:endParaRPr sz="705" dirty="0">
              <a:latin typeface="Arial"/>
              <a:cs typeface="Arial"/>
            </a:endParaRPr>
          </a:p>
          <a:p>
            <a:pPr marL="8145">
              <a:spcBef>
                <a:spcPts val="115"/>
              </a:spcBef>
            </a:pPr>
            <a:r>
              <a:rPr sz="705" b="1" spc="13" dirty="0">
                <a:solidFill>
                  <a:srgbClr val="F37D41"/>
                </a:solidFill>
                <a:latin typeface="Arial"/>
                <a:cs typeface="Arial"/>
              </a:rPr>
              <a:t>Respect </a:t>
            </a:r>
            <a:r>
              <a:rPr sz="705" b="1" spc="10" dirty="0">
                <a:solidFill>
                  <a:srgbClr val="F37D41"/>
                </a:solidFill>
                <a:latin typeface="Arial"/>
                <a:cs typeface="Arial"/>
              </a:rPr>
              <a:t>the </a:t>
            </a:r>
            <a:r>
              <a:rPr sz="705" b="1" spc="6" dirty="0">
                <a:solidFill>
                  <a:srgbClr val="F37D41"/>
                </a:solidFill>
                <a:latin typeface="Arial"/>
                <a:cs typeface="Arial"/>
              </a:rPr>
              <a:t>dignity, </a:t>
            </a:r>
            <a:r>
              <a:rPr sz="705" b="1" spc="13" dirty="0">
                <a:solidFill>
                  <a:srgbClr val="F37D41"/>
                </a:solidFill>
                <a:latin typeface="Arial"/>
                <a:cs typeface="Arial"/>
              </a:rPr>
              <a:t>rights, needs </a:t>
            </a:r>
            <a:r>
              <a:rPr sz="705" b="1" spc="10" dirty="0">
                <a:solidFill>
                  <a:srgbClr val="F37D41"/>
                </a:solidFill>
                <a:latin typeface="Arial"/>
                <a:cs typeface="Arial"/>
              </a:rPr>
              <a:t>and </a:t>
            </a:r>
            <a:r>
              <a:rPr sz="705" b="1" spc="13" dirty="0">
                <a:solidFill>
                  <a:srgbClr val="F37D41"/>
                </a:solidFill>
                <a:latin typeface="Arial"/>
                <a:cs typeface="Arial"/>
              </a:rPr>
              <a:t>feelings </a:t>
            </a:r>
            <a:r>
              <a:rPr sz="705" b="1" spc="6" dirty="0">
                <a:solidFill>
                  <a:srgbClr val="F37D41"/>
                </a:solidFill>
                <a:latin typeface="Arial"/>
                <a:cs typeface="Arial"/>
              </a:rPr>
              <a:t>of </a:t>
            </a:r>
            <a:r>
              <a:rPr sz="705" b="1" spc="10" dirty="0">
                <a:solidFill>
                  <a:srgbClr val="F37D41"/>
                </a:solidFill>
                <a:latin typeface="Arial"/>
                <a:cs typeface="Arial"/>
              </a:rPr>
              <a:t>the</a:t>
            </a:r>
            <a:r>
              <a:rPr sz="705" b="1" spc="205" dirty="0">
                <a:solidFill>
                  <a:srgbClr val="F37D41"/>
                </a:solidFill>
                <a:latin typeface="Arial"/>
                <a:cs typeface="Arial"/>
              </a:rPr>
              <a:t> </a:t>
            </a:r>
            <a:r>
              <a:rPr sz="705" b="1" spc="16" dirty="0">
                <a:solidFill>
                  <a:srgbClr val="F37D41"/>
                </a:solidFill>
                <a:latin typeface="Arial"/>
                <a:cs typeface="Arial"/>
              </a:rPr>
              <a:t>victim</a:t>
            </a:r>
            <a:endParaRPr sz="705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905131" y="2525033"/>
            <a:ext cx="2936913" cy="50882"/>
          </a:xfrm>
          <a:custGeom>
            <a:avLst/>
            <a:gdLst/>
            <a:ahLst/>
            <a:cxnLst/>
            <a:rect l="l" t="t" r="r" b="b"/>
            <a:pathLst>
              <a:path w="5066030">
                <a:moveTo>
                  <a:pt x="0" y="0"/>
                </a:moveTo>
                <a:lnTo>
                  <a:pt x="5065750" y="0"/>
                </a:lnTo>
              </a:path>
            </a:pathLst>
          </a:custGeom>
          <a:ln w="6350">
            <a:solidFill>
              <a:srgbClr val="F37D41"/>
            </a:solidFill>
          </a:ln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12" name="object 12"/>
          <p:cNvSpPr txBox="1"/>
          <p:nvPr/>
        </p:nvSpPr>
        <p:spPr>
          <a:xfrm>
            <a:off x="4899221" y="2260655"/>
            <a:ext cx="2851120" cy="252423"/>
          </a:xfrm>
          <a:prstGeom prst="rect">
            <a:avLst/>
          </a:prstGeom>
        </p:spPr>
        <p:txBody>
          <a:bodyPr vert="horz" wrap="square" lIns="0" tIns="22398" rIns="0" bIns="0" rtlCol="0">
            <a:spAutoFit/>
          </a:bodyPr>
          <a:lstStyle/>
          <a:p>
            <a:pPr marL="8145">
              <a:spcBef>
                <a:spcPts val="176"/>
              </a:spcBef>
            </a:pPr>
            <a:r>
              <a:rPr sz="705" b="1" spc="-10" dirty="0">
                <a:solidFill>
                  <a:srgbClr val="483087"/>
                </a:solidFill>
                <a:latin typeface="Arial"/>
                <a:cs typeface="Arial"/>
              </a:rPr>
              <a:t>STANDARD</a:t>
            </a:r>
            <a:r>
              <a:rPr sz="705" b="1" spc="-6" dirty="0">
                <a:solidFill>
                  <a:srgbClr val="483087"/>
                </a:solidFill>
                <a:latin typeface="Arial"/>
                <a:cs typeface="Arial"/>
              </a:rPr>
              <a:t> </a:t>
            </a:r>
            <a:r>
              <a:rPr sz="705" b="1" dirty="0">
                <a:solidFill>
                  <a:srgbClr val="483087"/>
                </a:solidFill>
                <a:latin typeface="Arial"/>
                <a:cs typeface="Arial"/>
              </a:rPr>
              <a:t>3</a:t>
            </a:r>
            <a:endParaRPr sz="705" dirty="0">
              <a:latin typeface="Arial"/>
              <a:cs typeface="Arial"/>
            </a:endParaRPr>
          </a:p>
          <a:p>
            <a:pPr marL="8145">
              <a:spcBef>
                <a:spcPts val="115"/>
              </a:spcBef>
            </a:pPr>
            <a:r>
              <a:rPr sz="705" b="1" spc="13" dirty="0">
                <a:solidFill>
                  <a:srgbClr val="F37D41"/>
                </a:solidFill>
                <a:latin typeface="Arial"/>
                <a:cs typeface="Arial"/>
              </a:rPr>
              <a:t>Ensuring </a:t>
            </a:r>
            <a:r>
              <a:rPr sz="705" b="1" spc="10" dirty="0">
                <a:solidFill>
                  <a:srgbClr val="F37D41"/>
                </a:solidFill>
                <a:latin typeface="Arial"/>
                <a:cs typeface="Arial"/>
              </a:rPr>
              <a:t>the </a:t>
            </a:r>
            <a:r>
              <a:rPr sz="705" b="1" spc="13" dirty="0">
                <a:solidFill>
                  <a:srgbClr val="F37D41"/>
                </a:solidFill>
                <a:latin typeface="Arial"/>
                <a:cs typeface="Arial"/>
              </a:rPr>
              <a:t>confidentiality</a:t>
            </a:r>
            <a:r>
              <a:rPr lang="en-US" sz="705" b="1" spc="13" dirty="0">
                <a:solidFill>
                  <a:srgbClr val="F37D41"/>
                </a:solidFill>
                <a:latin typeface="Arial"/>
                <a:cs typeface="Arial"/>
              </a:rPr>
              <a:t>, safety</a:t>
            </a:r>
            <a:r>
              <a:rPr sz="705" b="1" spc="13" dirty="0">
                <a:solidFill>
                  <a:srgbClr val="F37D41"/>
                </a:solidFill>
                <a:latin typeface="Arial"/>
                <a:cs typeface="Arial"/>
              </a:rPr>
              <a:t> </a:t>
            </a:r>
            <a:r>
              <a:rPr sz="705" b="1" spc="10" dirty="0">
                <a:solidFill>
                  <a:srgbClr val="F37D41"/>
                </a:solidFill>
                <a:latin typeface="Arial"/>
                <a:cs typeface="Arial"/>
              </a:rPr>
              <a:t>and </a:t>
            </a:r>
            <a:r>
              <a:rPr sz="705" b="1" spc="13" dirty="0">
                <a:solidFill>
                  <a:srgbClr val="F37D41"/>
                </a:solidFill>
                <a:latin typeface="Arial"/>
                <a:cs typeface="Arial"/>
              </a:rPr>
              <a:t>privacy </a:t>
            </a:r>
            <a:r>
              <a:rPr sz="705" b="1" spc="6" dirty="0">
                <a:solidFill>
                  <a:srgbClr val="F37D41"/>
                </a:solidFill>
                <a:latin typeface="Arial"/>
                <a:cs typeface="Arial"/>
              </a:rPr>
              <a:t>of </a:t>
            </a:r>
            <a:r>
              <a:rPr lang="en-US" sz="705" b="1" spc="10" dirty="0">
                <a:solidFill>
                  <a:srgbClr val="F37D41"/>
                </a:solidFill>
                <a:latin typeface="Arial"/>
                <a:cs typeface="Arial"/>
              </a:rPr>
              <a:t>the</a:t>
            </a:r>
            <a:r>
              <a:rPr sz="705" b="1" spc="173" dirty="0">
                <a:solidFill>
                  <a:srgbClr val="F37D41"/>
                </a:solidFill>
                <a:latin typeface="Arial"/>
                <a:cs typeface="Arial"/>
              </a:rPr>
              <a:t> </a:t>
            </a:r>
            <a:r>
              <a:rPr sz="705" b="1" spc="16" dirty="0">
                <a:solidFill>
                  <a:srgbClr val="F37D41"/>
                </a:solidFill>
                <a:latin typeface="Arial"/>
                <a:cs typeface="Arial"/>
              </a:rPr>
              <a:t>victim</a:t>
            </a:r>
            <a:endParaRPr sz="705" dirty="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 flipV="1">
            <a:off x="4893569" y="3070051"/>
            <a:ext cx="2948475" cy="39620"/>
          </a:xfrm>
          <a:custGeom>
            <a:avLst/>
            <a:gdLst/>
            <a:ahLst/>
            <a:cxnLst/>
            <a:rect l="l" t="t" r="r" b="b"/>
            <a:pathLst>
              <a:path w="5066030">
                <a:moveTo>
                  <a:pt x="0" y="0"/>
                </a:moveTo>
                <a:lnTo>
                  <a:pt x="5065750" y="0"/>
                </a:lnTo>
              </a:path>
            </a:pathLst>
          </a:custGeom>
          <a:ln w="6350">
            <a:solidFill>
              <a:srgbClr val="F37D41"/>
            </a:solidFill>
          </a:ln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14" name="object 14"/>
          <p:cNvSpPr txBox="1"/>
          <p:nvPr/>
        </p:nvSpPr>
        <p:spPr>
          <a:xfrm>
            <a:off x="4900180" y="2827058"/>
            <a:ext cx="2851120" cy="252423"/>
          </a:xfrm>
          <a:prstGeom prst="rect">
            <a:avLst/>
          </a:prstGeom>
        </p:spPr>
        <p:txBody>
          <a:bodyPr vert="horz" wrap="square" lIns="0" tIns="22398" rIns="0" bIns="0" rtlCol="0">
            <a:spAutoFit/>
          </a:bodyPr>
          <a:lstStyle/>
          <a:p>
            <a:pPr marL="8145">
              <a:spcBef>
                <a:spcPts val="176"/>
              </a:spcBef>
            </a:pPr>
            <a:r>
              <a:rPr sz="705" b="1" spc="-10" dirty="0">
                <a:solidFill>
                  <a:srgbClr val="483087"/>
                </a:solidFill>
                <a:latin typeface="Arial"/>
                <a:cs typeface="Arial"/>
              </a:rPr>
              <a:t>STANDARD</a:t>
            </a:r>
            <a:r>
              <a:rPr sz="705" b="1" spc="-6" dirty="0">
                <a:solidFill>
                  <a:srgbClr val="483087"/>
                </a:solidFill>
                <a:latin typeface="Arial"/>
                <a:cs typeface="Arial"/>
              </a:rPr>
              <a:t> </a:t>
            </a:r>
            <a:r>
              <a:rPr sz="705" b="1" dirty="0">
                <a:solidFill>
                  <a:srgbClr val="483087"/>
                </a:solidFill>
                <a:latin typeface="Arial"/>
                <a:cs typeface="Arial"/>
              </a:rPr>
              <a:t>4</a:t>
            </a:r>
            <a:endParaRPr sz="705" dirty="0">
              <a:latin typeface="Arial"/>
              <a:cs typeface="Arial"/>
            </a:endParaRPr>
          </a:p>
          <a:p>
            <a:pPr marL="8145">
              <a:spcBef>
                <a:spcPts val="115"/>
              </a:spcBef>
            </a:pPr>
            <a:r>
              <a:rPr lang="en-US" sz="705" b="1" spc="13" dirty="0">
                <a:solidFill>
                  <a:srgbClr val="F37D41"/>
                </a:solidFill>
                <a:latin typeface="Arial"/>
                <a:cs typeface="Arial"/>
              </a:rPr>
              <a:t>Ensuring tailored responses, according to the individual needs</a:t>
            </a:r>
            <a:endParaRPr sz="705" dirty="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903292" y="3567179"/>
            <a:ext cx="2948476" cy="29321"/>
          </a:xfrm>
          <a:custGeom>
            <a:avLst/>
            <a:gdLst/>
            <a:ahLst/>
            <a:cxnLst/>
            <a:rect l="l" t="t" r="r" b="b"/>
            <a:pathLst>
              <a:path w="5066030">
                <a:moveTo>
                  <a:pt x="0" y="0"/>
                </a:moveTo>
                <a:lnTo>
                  <a:pt x="5065750" y="0"/>
                </a:lnTo>
              </a:path>
            </a:pathLst>
          </a:custGeom>
          <a:ln w="6350">
            <a:solidFill>
              <a:srgbClr val="F37D41"/>
            </a:solidFill>
          </a:ln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16" name="object 16"/>
          <p:cNvSpPr txBox="1"/>
          <p:nvPr/>
        </p:nvSpPr>
        <p:spPr>
          <a:xfrm>
            <a:off x="4899221" y="3279939"/>
            <a:ext cx="1630200" cy="252423"/>
          </a:xfrm>
          <a:prstGeom prst="rect">
            <a:avLst/>
          </a:prstGeom>
        </p:spPr>
        <p:txBody>
          <a:bodyPr vert="horz" wrap="square" lIns="0" tIns="22398" rIns="0" bIns="0" rtlCol="0">
            <a:spAutoFit/>
          </a:bodyPr>
          <a:lstStyle/>
          <a:p>
            <a:pPr marL="8145">
              <a:spcBef>
                <a:spcPts val="176"/>
              </a:spcBef>
            </a:pPr>
            <a:r>
              <a:rPr sz="705" b="1" spc="-10" dirty="0">
                <a:solidFill>
                  <a:srgbClr val="483087"/>
                </a:solidFill>
                <a:latin typeface="Arial"/>
                <a:cs typeface="Arial"/>
              </a:rPr>
              <a:t>STANDARD</a:t>
            </a:r>
            <a:r>
              <a:rPr sz="705" b="1" spc="-6" dirty="0">
                <a:solidFill>
                  <a:srgbClr val="483087"/>
                </a:solidFill>
                <a:latin typeface="Arial"/>
                <a:cs typeface="Arial"/>
              </a:rPr>
              <a:t> </a:t>
            </a:r>
            <a:r>
              <a:rPr sz="705" b="1" dirty="0">
                <a:solidFill>
                  <a:srgbClr val="483087"/>
                </a:solidFill>
                <a:latin typeface="Arial"/>
                <a:cs typeface="Arial"/>
              </a:rPr>
              <a:t>5</a:t>
            </a:r>
            <a:endParaRPr sz="705">
              <a:latin typeface="Arial"/>
              <a:cs typeface="Arial"/>
            </a:endParaRPr>
          </a:p>
          <a:p>
            <a:pPr marL="8145">
              <a:spcBef>
                <a:spcPts val="115"/>
              </a:spcBef>
            </a:pPr>
            <a:r>
              <a:rPr sz="705" b="1" spc="13" dirty="0">
                <a:solidFill>
                  <a:srgbClr val="F37D41"/>
                </a:solidFill>
                <a:latin typeface="Arial"/>
                <a:cs typeface="Arial"/>
              </a:rPr>
              <a:t>Provide </a:t>
            </a:r>
            <a:r>
              <a:rPr sz="705" b="1" dirty="0">
                <a:solidFill>
                  <a:srgbClr val="F37D41"/>
                </a:solidFill>
                <a:latin typeface="Arial"/>
                <a:cs typeface="Arial"/>
              </a:rPr>
              <a:t>a </a:t>
            </a:r>
            <a:r>
              <a:rPr sz="705" b="1" spc="13" dirty="0">
                <a:solidFill>
                  <a:srgbClr val="F37D41"/>
                </a:solidFill>
                <a:latin typeface="Arial"/>
                <a:cs typeface="Arial"/>
              </a:rPr>
              <a:t>variety </a:t>
            </a:r>
            <a:r>
              <a:rPr sz="705" b="1" spc="6" dirty="0">
                <a:solidFill>
                  <a:srgbClr val="F37D41"/>
                </a:solidFill>
                <a:latin typeface="Arial"/>
                <a:cs typeface="Arial"/>
              </a:rPr>
              <a:t>of </a:t>
            </a:r>
            <a:r>
              <a:rPr sz="705" b="1" spc="13" dirty="0">
                <a:solidFill>
                  <a:srgbClr val="F37D41"/>
                </a:solidFill>
                <a:latin typeface="Arial"/>
                <a:cs typeface="Arial"/>
              </a:rPr>
              <a:t>support</a:t>
            </a:r>
            <a:r>
              <a:rPr sz="705" b="1" spc="96" dirty="0">
                <a:solidFill>
                  <a:srgbClr val="F37D41"/>
                </a:solidFill>
                <a:latin typeface="Arial"/>
                <a:cs typeface="Arial"/>
              </a:rPr>
              <a:t> </a:t>
            </a:r>
            <a:r>
              <a:rPr sz="705" b="1" spc="16" dirty="0">
                <a:solidFill>
                  <a:srgbClr val="F37D41"/>
                </a:solidFill>
                <a:latin typeface="Arial"/>
                <a:cs typeface="Arial"/>
              </a:rPr>
              <a:t>options</a:t>
            </a:r>
            <a:endParaRPr sz="705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 flipV="1">
            <a:off x="4869736" y="4077678"/>
            <a:ext cx="2948476" cy="29321"/>
          </a:xfrm>
          <a:custGeom>
            <a:avLst/>
            <a:gdLst/>
            <a:ahLst/>
            <a:cxnLst/>
            <a:rect l="l" t="t" r="r" b="b"/>
            <a:pathLst>
              <a:path w="5066030">
                <a:moveTo>
                  <a:pt x="0" y="0"/>
                </a:moveTo>
                <a:lnTo>
                  <a:pt x="5065750" y="0"/>
                </a:lnTo>
              </a:path>
            </a:pathLst>
          </a:custGeom>
          <a:ln w="6350">
            <a:solidFill>
              <a:srgbClr val="F37D41"/>
            </a:solidFill>
          </a:ln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18" name="object 18"/>
          <p:cNvSpPr/>
          <p:nvPr/>
        </p:nvSpPr>
        <p:spPr>
          <a:xfrm>
            <a:off x="4889122" y="4561547"/>
            <a:ext cx="2948477" cy="39357"/>
          </a:xfrm>
          <a:custGeom>
            <a:avLst/>
            <a:gdLst/>
            <a:ahLst/>
            <a:cxnLst/>
            <a:rect l="l" t="t" r="r" b="b"/>
            <a:pathLst>
              <a:path w="5066030">
                <a:moveTo>
                  <a:pt x="0" y="0"/>
                </a:moveTo>
                <a:lnTo>
                  <a:pt x="5065750" y="0"/>
                </a:lnTo>
              </a:path>
            </a:pathLst>
          </a:custGeom>
          <a:ln w="6350">
            <a:solidFill>
              <a:srgbClr val="F37D41"/>
            </a:solidFill>
          </a:ln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19" name="object 19"/>
          <p:cNvSpPr txBox="1"/>
          <p:nvPr/>
        </p:nvSpPr>
        <p:spPr>
          <a:xfrm>
            <a:off x="4877039" y="3796142"/>
            <a:ext cx="2946550" cy="747815"/>
          </a:xfrm>
          <a:prstGeom prst="rect">
            <a:avLst/>
          </a:prstGeom>
        </p:spPr>
        <p:txBody>
          <a:bodyPr vert="horz" wrap="square" lIns="0" tIns="22398" rIns="0" bIns="0" rtlCol="0" anchor="t">
            <a:spAutoFit/>
          </a:bodyPr>
          <a:lstStyle/>
          <a:p>
            <a:pPr marL="8145">
              <a:spcBef>
                <a:spcPts val="176"/>
              </a:spcBef>
            </a:pPr>
            <a:r>
              <a:rPr sz="705" b="1" spc="-10" dirty="0">
                <a:solidFill>
                  <a:srgbClr val="483087"/>
                </a:solidFill>
                <a:latin typeface="Arial"/>
                <a:cs typeface="Arial"/>
              </a:rPr>
              <a:t>STANDARD</a:t>
            </a:r>
            <a:r>
              <a:rPr sz="705" b="1" spc="-6" dirty="0">
                <a:solidFill>
                  <a:srgbClr val="483087"/>
                </a:solidFill>
                <a:latin typeface="Arial"/>
                <a:cs typeface="Arial"/>
              </a:rPr>
              <a:t> </a:t>
            </a:r>
            <a:r>
              <a:rPr sz="705" b="1" dirty="0">
                <a:solidFill>
                  <a:srgbClr val="483087"/>
                </a:solidFill>
                <a:latin typeface="Arial"/>
                <a:cs typeface="Arial"/>
              </a:rPr>
              <a:t>6</a:t>
            </a:r>
            <a:endParaRPr sz="705" dirty="0">
              <a:latin typeface="Arial"/>
              <a:cs typeface="Arial"/>
            </a:endParaRPr>
          </a:p>
          <a:p>
            <a:pPr marL="8145" marR="128683">
              <a:lnSpc>
                <a:spcPts val="834"/>
              </a:lnSpc>
              <a:spcBef>
                <a:spcPts val="154"/>
              </a:spcBef>
            </a:pPr>
            <a:r>
              <a:rPr lang="en-US" sz="705" b="1" spc="13" dirty="0">
                <a:solidFill>
                  <a:srgbClr val="F37D41"/>
                </a:solidFill>
                <a:latin typeface="Arial"/>
                <a:cs typeface="Arial"/>
              </a:rPr>
              <a:t>Delivering for victims through referrals and coordination</a:t>
            </a:r>
          </a:p>
          <a:p>
            <a:pPr>
              <a:lnSpc>
                <a:spcPct val="100000"/>
              </a:lnSpc>
            </a:pPr>
            <a:endParaRPr sz="770" dirty="0">
              <a:latin typeface="Times New Roman"/>
              <a:cs typeface="Times New Roman"/>
            </a:endParaRPr>
          </a:p>
          <a:p>
            <a:pPr>
              <a:spcBef>
                <a:spcPts val="32"/>
              </a:spcBef>
            </a:pPr>
            <a:endParaRPr sz="866" dirty="0">
              <a:latin typeface="Times New Roman"/>
              <a:cs typeface="Times New Roman"/>
            </a:endParaRPr>
          </a:p>
          <a:p>
            <a:pPr marL="8145"/>
            <a:r>
              <a:rPr sz="705" b="1" spc="-10" dirty="0">
                <a:solidFill>
                  <a:srgbClr val="483087"/>
                </a:solidFill>
                <a:latin typeface="Arial"/>
                <a:cs typeface="Arial"/>
              </a:rPr>
              <a:t>STANDARD</a:t>
            </a:r>
            <a:r>
              <a:rPr sz="705" b="1" spc="-6" dirty="0">
                <a:solidFill>
                  <a:srgbClr val="483087"/>
                </a:solidFill>
                <a:latin typeface="Arial"/>
                <a:cs typeface="Arial"/>
              </a:rPr>
              <a:t> </a:t>
            </a:r>
            <a:r>
              <a:rPr sz="705" b="1" dirty="0">
                <a:solidFill>
                  <a:srgbClr val="483087"/>
                </a:solidFill>
                <a:latin typeface="Arial"/>
                <a:cs typeface="Arial"/>
              </a:rPr>
              <a:t>7</a:t>
            </a:r>
            <a:endParaRPr sz="705" dirty="0">
              <a:latin typeface="Arial"/>
              <a:cs typeface="Arial"/>
            </a:endParaRPr>
          </a:p>
          <a:p>
            <a:pPr marL="8145" marR="3258">
              <a:lnSpc>
                <a:spcPts val="834"/>
              </a:lnSpc>
              <a:spcBef>
                <a:spcPts val="151"/>
              </a:spcBef>
            </a:pPr>
            <a:r>
              <a:rPr lang="en-US" sz="705" b="1" spc="13" dirty="0">
                <a:solidFill>
                  <a:srgbClr val="F37D41"/>
                </a:solidFill>
                <a:latin typeface="Arial"/>
                <a:cs typeface="Arial"/>
              </a:rPr>
              <a:t>Ensuring good governance structures </a:t>
            </a:r>
            <a:endParaRPr sz="705" b="1" spc="13" dirty="0">
              <a:solidFill>
                <a:srgbClr val="F37D41"/>
              </a:solidFill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 flipV="1">
            <a:off x="4910096" y="5031869"/>
            <a:ext cx="2913494" cy="69765"/>
          </a:xfrm>
          <a:custGeom>
            <a:avLst/>
            <a:gdLst/>
            <a:ahLst/>
            <a:cxnLst/>
            <a:rect l="l" t="t" r="r" b="b"/>
            <a:pathLst>
              <a:path w="5066030">
                <a:moveTo>
                  <a:pt x="0" y="0"/>
                </a:moveTo>
                <a:lnTo>
                  <a:pt x="5065750" y="0"/>
                </a:lnTo>
              </a:path>
            </a:pathLst>
          </a:custGeom>
          <a:ln w="6350">
            <a:solidFill>
              <a:srgbClr val="F37D41"/>
            </a:solidFill>
          </a:ln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21" name="object 21"/>
          <p:cNvSpPr txBox="1"/>
          <p:nvPr/>
        </p:nvSpPr>
        <p:spPr>
          <a:xfrm>
            <a:off x="4908452" y="4838467"/>
            <a:ext cx="2681842" cy="252423"/>
          </a:xfrm>
          <a:prstGeom prst="rect">
            <a:avLst/>
          </a:prstGeom>
        </p:spPr>
        <p:txBody>
          <a:bodyPr vert="horz" wrap="square" lIns="0" tIns="22398" rIns="0" bIns="0" rtlCol="0" anchor="t">
            <a:spAutoFit/>
          </a:bodyPr>
          <a:lstStyle/>
          <a:p>
            <a:pPr marL="8145">
              <a:spcBef>
                <a:spcPts val="176"/>
              </a:spcBef>
            </a:pPr>
            <a:r>
              <a:rPr sz="705" b="1" spc="-10" dirty="0">
                <a:solidFill>
                  <a:srgbClr val="483087"/>
                </a:solidFill>
                <a:latin typeface="Arial"/>
                <a:cs typeface="Arial"/>
              </a:rPr>
              <a:t>STANDARD</a:t>
            </a:r>
            <a:r>
              <a:rPr sz="705" b="1" spc="-6" dirty="0">
                <a:solidFill>
                  <a:srgbClr val="483087"/>
                </a:solidFill>
                <a:latin typeface="Arial"/>
                <a:cs typeface="Arial"/>
              </a:rPr>
              <a:t> </a:t>
            </a:r>
            <a:r>
              <a:rPr sz="705" b="1" dirty="0">
                <a:solidFill>
                  <a:srgbClr val="483087"/>
                </a:solidFill>
                <a:latin typeface="Arial"/>
                <a:cs typeface="Arial"/>
              </a:rPr>
              <a:t>8</a:t>
            </a:r>
            <a:endParaRPr sz="705">
              <a:latin typeface="Arial"/>
              <a:cs typeface="Arial"/>
            </a:endParaRPr>
          </a:p>
          <a:p>
            <a:pPr marL="8145">
              <a:spcBef>
                <a:spcPts val="115"/>
              </a:spcBef>
            </a:pPr>
            <a:r>
              <a:rPr lang="en-US" sz="705" b="1" spc="13" dirty="0">
                <a:solidFill>
                  <a:srgbClr val="F37D41"/>
                </a:solidFill>
                <a:latin typeface="Arial"/>
                <a:cs typeface="Arial"/>
              </a:rPr>
              <a:t>Achieving quality through training </a:t>
            </a:r>
            <a:endParaRPr sz="705" b="1" spc="10" dirty="0">
              <a:solidFill>
                <a:srgbClr val="F37D41"/>
              </a:solidFill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4365269" y="3248962"/>
            <a:ext cx="384164" cy="3830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48" name="object 48"/>
          <p:cNvSpPr txBox="1"/>
          <p:nvPr/>
        </p:nvSpPr>
        <p:spPr>
          <a:xfrm>
            <a:off x="4709458" y="3641444"/>
            <a:ext cx="134391" cy="70350"/>
          </a:xfrm>
          <a:prstGeom prst="rect">
            <a:avLst/>
          </a:prstGeom>
        </p:spPr>
        <p:txBody>
          <a:bodyPr vert="horz" wrap="square" lIns="0" tIns="10996" rIns="0" bIns="0" rtlCol="0">
            <a:spAutoFit/>
          </a:bodyPr>
          <a:lstStyle/>
          <a:p>
            <a:pPr marL="8145">
              <a:spcBef>
                <a:spcPts val="87"/>
              </a:spcBef>
            </a:pPr>
            <a:r>
              <a:rPr sz="385" spc="13" dirty="0">
                <a:solidFill>
                  <a:srgbClr val="F37D41"/>
                </a:solidFill>
                <a:latin typeface="Arial Black"/>
                <a:cs typeface="Arial Black"/>
              </a:rPr>
              <a:t>SOS</a:t>
            </a:r>
            <a:endParaRPr sz="385">
              <a:latin typeface="Arial Black"/>
              <a:cs typeface="Arial Black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4598705" y="2293911"/>
            <a:ext cx="106519" cy="1065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50" name="object 50"/>
          <p:cNvSpPr/>
          <p:nvPr/>
        </p:nvSpPr>
        <p:spPr>
          <a:xfrm>
            <a:off x="4544246" y="2395562"/>
            <a:ext cx="184075" cy="170636"/>
          </a:xfrm>
          <a:custGeom>
            <a:avLst/>
            <a:gdLst/>
            <a:ahLst/>
            <a:cxnLst/>
            <a:rect l="l" t="t" r="r" b="b"/>
            <a:pathLst>
              <a:path w="287019" h="266064">
                <a:moveTo>
                  <a:pt x="109524" y="0"/>
                </a:moveTo>
                <a:lnTo>
                  <a:pt x="69714" y="27376"/>
                </a:lnTo>
                <a:lnTo>
                  <a:pt x="37031" y="67017"/>
                </a:lnTo>
                <a:lnTo>
                  <a:pt x="13232" y="116632"/>
                </a:lnTo>
                <a:lnTo>
                  <a:pt x="75" y="173926"/>
                </a:lnTo>
                <a:lnTo>
                  <a:pt x="0" y="188979"/>
                </a:lnTo>
                <a:lnTo>
                  <a:pt x="3212" y="203119"/>
                </a:lnTo>
                <a:lnTo>
                  <a:pt x="47197" y="243517"/>
                </a:lnTo>
                <a:lnTo>
                  <a:pt x="116293" y="262856"/>
                </a:lnTo>
                <a:lnTo>
                  <a:pt x="155079" y="265696"/>
                </a:lnTo>
                <a:lnTo>
                  <a:pt x="154393" y="261645"/>
                </a:lnTo>
                <a:lnTo>
                  <a:pt x="154063" y="257492"/>
                </a:lnTo>
                <a:lnTo>
                  <a:pt x="157187" y="170370"/>
                </a:lnTo>
                <a:lnTo>
                  <a:pt x="177723" y="149085"/>
                </a:lnTo>
                <a:lnTo>
                  <a:pt x="177723" y="126504"/>
                </a:lnTo>
                <a:lnTo>
                  <a:pt x="184125" y="94880"/>
                </a:lnTo>
                <a:lnTo>
                  <a:pt x="201572" y="69029"/>
                </a:lnTo>
                <a:lnTo>
                  <a:pt x="227427" y="51586"/>
                </a:lnTo>
                <a:lnTo>
                  <a:pt x="259054" y="45186"/>
                </a:lnTo>
                <a:lnTo>
                  <a:pt x="282724" y="45186"/>
                </a:lnTo>
                <a:lnTo>
                  <a:pt x="282268" y="44659"/>
                </a:lnTo>
                <a:lnTo>
                  <a:pt x="168099" y="44659"/>
                </a:lnTo>
                <a:lnTo>
                  <a:pt x="149226" y="40504"/>
                </a:lnTo>
                <a:lnTo>
                  <a:pt x="133209" y="28257"/>
                </a:lnTo>
                <a:lnTo>
                  <a:pt x="109524" y="0"/>
                </a:lnTo>
                <a:close/>
              </a:path>
              <a:path w="287019" h="266064">
                <a:moveTo>
                  <a:pt x="282724" y="45186"/>
                </a:moveTo>
                <a:lnTo>
                  <a:pt x="259054" y="45186"/>
                </a:lnTo>
                <a:lnTo>
                  <a:pt x="266329" y="45508"/>
                </a:lnTo>
                <a:lnTo>
                  <a:pt x="273429" y="46456"/>
                </a:lnTo>
                <a:lnTo>
                  <a:pt x="280326" y="48004"/>
                </a:lnTo>
                <a:lnTo>
                  <a:pt x="286994" y="50126"/>
                </a:lnTo>
                <a:lnTo>
                  <a:pt x="282724" y="45186"/>
                </a:lnTo>
                <a:close/>
              </a:path>
              <a:path w="287019" h="266064">
                <a:moveTo>
                  <a:pt x="227329" y="431"/>
                </a:moveTo>
                <a:lnTo>
                  <a:pt x="203161" y="28638"/>
                </a:lnTo>
                <a:lnTo>
                  <a:pt x="187016" y="40709"/>
                </a:lnTo>
                <a:lnTo>
                  <a:pt x="168099" y="44659"/>
                </a:lnTo>
                <a:lnTo>
                  <a:pt x="282268" y="44659"/>
                </a:lnTo>
                <a:lnTo>
                  <a:pt x="273731" y="34782"/>
                </a:lnTo>
                <a:lnTo>
                  <a:pt x="259295" y="21288"/>
                </a:lnTo>
                <a:lnTo>
                  <a:pt x="243792" y="9789"/>
                </a:lnTo>
                <a:lnTo>
                  <a:pt x="227329" y="431"/>
                </a:lnTo>
                <a:close/>
              </a:path>
            </a:pathLst>
          </a:custGeom>
          <a:solidFill>
            <a:srgbClr val="483087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51" name="object 51"/>
          <p:cNvSpPr/>
          <p:nvPr/>
        </p:nvSpPr>
        <p:spPr>
          <a:xfrm>
            <a:off x="4651982" y="2433386"/>
            <a:ext cx="116854" cy="1655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54" name="object 54"/>
          <p:cNvSpPr/>
          <p:nvPr/>
        </p:nvSpPr>
        <p:spPr>
          <a:xfrm>
            <a:off x="4563786" y="1804754"/>
            <a:ext cx="185704" cy="328646"/>
          </a:xfrm>
          <a:custGeom>
            <a:avLst/>
            <a:gdLst/>
            <a:ahLst/>
            <a:cxnLst/>
            <a:rect l="l" t="t" r="r" b="b"/>
            <a:pathLst>
              <a:path w="289560" h="512445">
                <a:moveTo>
                  <a:pt x="9522" y="53530"/>
                </a:moveTo>
                <a:lnTo>
                  <a:pt x="4972" y="58567"/>
                </a:lnTo>
                <a:lnTo>
                  <a:pt x="1721" y="65085"/>
                </a:lnTo>
                <a:lnTo>
                  <a:pt x="0" y="72716"/>
                </a:lnTo>
                <a:lnTo>
                  <a:pt x="35" y="81089"/>
                </a:lnTo>
                <a:lnTo>
                  <a:pt x="14983" y="211861"/>
                </a:lnTo>
                <a:lnTo>
                  <a:pt x="19756" y="228353"/>
                </a:lnTo>
                <a:lnTo>
                  <a:pt x="25730" y="237950"/>
                </a:lnTo>
                <a:lnTo>
                  <a:pt x="30996" y="248523"/>
                </a:lnTo>
                <a:lnTo>
                  <a:pt x="33639" y="267944"/>
                </a:lnTo>
                <a:lnTo>
                  <a:pt x="33639" y="512267"/>
                </a:lnTo>
                <a:lnTo>
                  <a:pt x="223149" y="512267"/>
                </a:lnTo>
                <a:lnTo>
                  <a:pt x="223149" y="285597"/>
                </a:lnTo>
                <a:lnTo>
                  <a:pt x="139532" y="285597"/>
                </a:lnTo>
                <a:lnTo>
                  <a:pt x="122479" y="270359"/>
                </a:lnTo>
                <a:lnTo>
                  <a:pt x="109281" y="251317"/>
                </a:lnTo>
                <a:lnTo>
                  <a:pt x="100759" y="229326"/>
                </a:lnTo>
                <a:lnTo>
                  <a:pt x="97736" y="205244"/>
                </a:lnTo>
                <a:lnTo>
                  <a:pt x="102286" y="176004"/>
                </a:lnTo>
                <a:lnTo>
                  <a:pt x="114986" y="150377"/>
                </a:lnTo>
                <a:lnTo>
                  <a:pt x="130457" y="133972"/>
                </a:lnTo>
                <a:lnTo>
                  <a:pt x="43863" y="133972"/>
                </a:lnTo>
                <a:lnTo>
                  <a:pt x="9929" y="56692"/>
                </a:lnTo>
                <a:lnTo>
                  <a:pt x="9522" y="53530"/>
                </a:lnTo>
                <a:close/>
              </a:path>
              <a:path w="289560" h="512445">
                <a:moveTo>
                  <a:pt x="197431" y="0"/>
                </a:moveTo>
                <a:lnTo>
                  <a:pt x="196517" y="0"/>
                </a:lnTo>
                <a:lnTo>
                  <a:pt x="189618" y="1222"/>
                </a:lnTo>
                <a:lnTo>
                  <a:pt x="183658" y="4643"/>
                </a:lnTo>
                <a:lnTo>
                  <a:pt x="179165" y="9895"/>
                </a:lnTo>
                <a:lnTo>
                  <a:pt x="176667" y="16611"/>
                </a:lnTo>
                <a:lnTo>
                  <a:pt x="174876" y="26568"/>
                </a:lnTo>
                <a:lnTo>
                  <a:pt x="175043" y="34589"/>
                </a:lnTo>
                <a:lnTo>
                  <a:pt x="178165" y="41673"/>
                </a:lnTo>
                <a:lnTo>
                  <a:pt x="183717" y="47069"/>
                </a:lnTo>
                <a:lnTo>
                  <a:pt x="191170" y="50025"/>
                </a:lnTo>
                <a:lnTo>
                  <a:pt x="233271" y="57607"/>
                </a:lnTo>
                <a:lnTo>
                  <a:pt x="233271" y="88938"/>
                </a:lnTo>
                <a:lnTo>
                  <a:pt x="233207" y="110667"/>
                </a:lnTo>
                <a:lnTo>
                  <a:pt x="230578" y="116408"/>
                </a:lnTo>
                <a:lnTo>
                  <a:pt x="193888" y="116522"/>
                </a:lnTo>
                <a:lnTo>
                  <a:pt x="159355" y="123495"/>
                </a:lnTo>
                <a:lnTo>
                  <a:pt x="131153" y="142509"/>
                </a:lnTo>
                <a:lnTo>
                  <a:pt x="112139" y="170711"/>
                </a:lnTo>
                <a:lnTo>
                  <a:pt x="105166" y="205244"/>
                </a:lnTo>
                <a:lnTo>
                  <a:pt x="107598" y="226095"/>
                </a:lnTo>
                <a:lnTo>
                  <a:pt x="114515" y="245417"/>
                </a:lnTo>
                <a:lnTo>
                  <a:pt x="125349" y="262487"/>
                </a:lnTo>
                <a:lnTo>
                  <a:pt x="139532" y="276580"/>
                </a:lnTo>
                <a:lnTo>
                  <a:pt x="139532" y="285597"/>
                </a:lnTo>
                <a:lnTo>
                  <a:pt x="223149" y="285597"/>
                </a:lnTo>
                <a:lnTo>
                  <a:pt x="223149" y="279869"/>
                </a:lnTo>
                <a:lnTo>
                  <a:pt x="230578" y="264794"/>
                </a:lnTo>
                <a:lnTo>
                  <a:pt x="245666" y="234581"/>
                </a:lnTo>
                <a:lnTo>
                  <a:pt x="283543" y="159258"/>
                </a:lnTo>
                <a:lnTo>
                  <a:pt x="286207" y="150377"/>
                </a:lnTo>
                <a:lnTo>
                  <a:pt x="288182" y="141228"/>
                </a:lnTo>
                <a:lnTo>
                  <a:pt x="288960" y="134632"/>
                </a:lnTo>
                <a:lnTo>
                  <a:pt x="288960" y="34429"/>
                </a:lnTo>
                <a:lnTo>
                  <a:pt x="267065" y="12179"/>
                </a:lnTo>
                <a:lnTo>
                  <a:pt x="265986" y="12179"/>
                </a:lnTo>
                <a:lnTo>
                  <a:pt x="199902" y="279"/>
                </a:lnTo>
                <a:lnTo>
                  <a:pt x="199468" y="266"/>
                </a:lnTo>
                <a:lnTo>
                  <a:pt x="197431" y="0"/>
                </a:lnTo>
                <a:close/>
              </a:path>
              <a:path w="289560" h="512445">
                <a:moveTo>
                  <a:pt x="80248" y="113423"/>
                </a:moveTo>
                <a:lnTo>
                  <a:pt x="46149" y="133896"/>
                </a:lnTo>
                <a:lnTo>
                  <a:pt x="44993" y="133972"/>
                </a:lnTo>
                <a:lnTo>
                  <a:pt x="130457" y="133972"/>
                </a:lnTo>
                <a:lnTo>
                  <a:pt x="134416" y="129774"/>
                </a:lnTo>
                <a:lnTo>
                  <a:pt x="143851" y="124371"/>
                </a:lnTo>
                <a:lnTo>
                  <a:pt x="103248" y="124371"/>
                </a:lnTo>
                <a:lnTo>
                  <a:pt x="96511" y="123601"/>
                </a:lnTo>
                <a:lnTo>
                  <a:pt x="90320" y="121407"/>
                </a:lnTo>
                <a:lnTo>
                  <a:pt x="84842" y="117957"/>
                </a:lnTo>
                <a:lnTo>
                  <a:pt x="80248" y="113423"/>
                </a:lnTo>
                <a:close/>
              </a:path>
              <a:path w="289560" h="512445">
                <a:moveTo>
                  <a:pt x="142212" y="104571"/>
                </a:moveTo>
                <a:lnTo>
                  <a:pt x="104709" y="124332"/>
                </a:lnTo>
                <a:lnTo>
                  <a:pt x="104226" y="124371"/>
                </a:lnTo>
                <a:lnTo>
                  <a:pt x="143851" y="124371"/>
                </a:lnTo>
                <a:lnTo>
                  <a:pt x="159154" y="115608"/>
                </a:lnTo>
                <a:lnTo>
                  <a:pt x="152283" y="114020"/>
                </a:lnTo>
                <a:lnTo>
                  <a:pt x="146327" y="110032"/>
                </a:lnTo>
                <a:lnTo>
                  <a:pt x="142212" y="104571"/>
                </a:lnTo>
                <a:close/>
              </a:path>
              <a:path w="289560" h="512445">
                <a:moveTo>
                  <a:pt x="233207" y="88925"/>
                </a:moveTo>
                <a:close/>
              </a:path>
              <a:path w="289560" h="512445">
                <a:moveTo>
                  <a:pt x="218691" y="3657"/>
                </a:moveTo>
                <a:close/>
              </a:path>
              <a:path w="289560" h="512445">
                <a:moveTo>
                  <a:pt x="199832" y="266"/>
                </a:moveTo>
                <a:lnTo>
                  <a:pt x="199565" y="279"/>
                </a:lnTo>
                <a:lnTo>
                  <a:pt x="199902" y="279"/>
                </a:lnTo>
                <a:close/>
              </a:path>
            </a:pathLst>
          </a:custGeom>
          <a:solidFill>
            <a:srgbClr val="483087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55" name="object 55"/>
          <p:cNvSpPr/>
          <p:nvPr/>
        </p:nvSpPr>
        <p:spPr>
          <a:xfrm>
            <a:off x="4574286" y="1783476"/>
            <a:ext cx="159753" cy="1040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90" name="object 57">
            <a:extLst>
              <a:ext uri="{FF2B5EF4-FFF2-40B4-BE49-F238E27FC236}">
                <a16:creationId xmlns:a16="http://schemas.microsoft.com/office/drawing/2014/main" xmlns="" id="{FA0B3287-EE0C-4E1E-9DFE-051BBFAB75DE}"/>
              </a:ext>
            </a:extLst>
          </p:cNvPr>
          <p:cNvSpPr/>
          <p:nvPr/>
        </p:nvSpPr>
        <p:spPr>
          <a:xfrm>
            <a:off x="4035918" y="6581105"/>
            <a:ext cx="1225399" cy="0"/>
          </a:xfrm>
          <a:custGeom>
            <a:avLst/>
            <a:gdLst/>
            <a:ahLst/>
            <a:cxnLst/>
            <a:rect l="l" t="t" r="r" b="b"/>
            <a:pathLst>
              <a:path w="1910714">
                <a:moveTo>
                  <a:pt x="0" y="0"/>
                </a:moveTo>
                <a:lnTo>
                  <a:pt x="1910448" y="0"/>
                </a:lnTo>
              </a:path>
            </a:pathLst>
          </a:custGeom>
          <a:ln w="38100">
            <a:solidFill>
              <a:srgbClr val="F47D42"/>
            </a:solidFill>
          </a:ln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92" name="object 58">
            <a:extLst>
              <a:ext uri="{FF2B5EF4-FFF2-40B4-BE49-F238E27FC236}">
                <a16:creationId xmlns:a16="http://schemas.microsoft.com/office/drawing/2014/main" xmlns="" id="{10B7B8D6-9B4C-40C0-84F8-49355CADA249}"/>
              </a:ext>
            </a:extLst>
          </p:cNvPr>
          <p:cNvSpPr/>
          <p:nvPr/>
        </p:nvSpPr>
        <p:spPr>
          <a:xfrm>
            <a:off x="6981144" y="6581105"/>
            <a:ext cx="1225399" cy="0"/>
          </a:xfrm>
          <a:custGeom>
            <a:avLst/>
            <a:gdLst/>
            <a:ahLst/>
            <a:cxnLst/>
            <a:rect l="l" t="t" r="r" b="b"/>
            <a:pathLst>
              <a:path w="1910715">
                <a:moveTo>
                  <a:pt x="0" y="0"/>
                </a:moveTo>
                <a:lnTo>
                  <a:pt x="1910448" y="0"/>
                </a:lnTo>
              </a:path>
            </a:pathLst>
          </a:custGeom>
          <a:ln w="38100">
            <a:solidFill>
              <a:srgbClr val="F47D42"/>
            </a:solidFill>
          </a:ln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94" name="object 68">
            <a:extLst>
              <a:ext uri="{FF2B5EF4-FFF2-40B4-BE49-F238E27FC236}">
                <a16:creationId xmlns:a16="http://schemas.microsoft.com/office/drawing/2014/main" xmlns="" id="{1080F5E5-8A78-4579-9837-C213D42E1E27}"/>
              </a:ext>
            </a:extLst>
          </p:cNvPr>
          <p:cNvSpPr/>
          <p:nvPr/>
        </p:nvSpPr>
        <p:spPr>
          <a:xfrm>
            <a:off x="5349023" y="6521269"/>
            <a:ext cx="1557392" cy="1196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104" name="object 21">
            <a:extLst>
              <a:ext uri="{FF2B5EF4-FFF2-40B4-BE49-F238E27FC236}">
                <a16:creationId xmlns:a16="http://schemas.microsoft.com/office/drawing/2014/main" xmlns="" id="{A8058461-F86B-4BF7-8527-4765973B2D50}"/>
              </a:ext>
            </a:extLst>
          </p:cNvPr>
          <p:cNvSpPr txBox="1"/>
          <p:nvPr/>
        </p:nvSpPr>
        <p:spPr>
          <a:xfrm>
            <a:off x="4908166" y="5395258"/>
            <a:ext cx="2681842" cy="252423"/>
          </a:xfrm>
          <a:prstGeom prst="rect">
            <a:avLst/>
          </a:prstGeom>
        </p:spPr>
        <p:txBody>
          <a:bodyPr vert="horz" wrap="square" lIns="0" tIns="22398" rIns="0" bIns="0" rtlCol="0" anchor="t">
            <a:spAutoFit/>
          </a:bodyPr>
          <a:lstStyle/>
          <a:p>
            <a:pPr marL="8145">
              <a:spcBef>
                <a:spcPts val="176"/>
              </a:spcBef>
            </a:pPr>
            <a:r>
              <a:rPr sz="705" b="1" spc="-10" dirty="0">
                <a:solidFill>
                  <a:srgbClr val="483087"/>
                </a:solidFill>
                <a:latin typeface="Arial"/>
                <a:cs typeface="Arial"/>
              </a:rPr>
              <a:t>STANDARD</a:t>
            </a:r>
            <a:r>
              <a:rPr lang="en-US" sz="705" b="1" spc="-6" dirty="0">
                <a:solidFill>
                  <a:srgbClr val="483087"/>
                </a:solidFill>
                <a:latin typeface="Arial"/>
                <a:cs typeface="Arial"/>
              </a:rPr>
              <a:t> 9</a:t>
            </a:r>
            <a:endParaRPr lang="en-US" sz="705" b="1" dirty="0">
              <a:solidFill>
                <a:srgbClr val="483087"/>
              </a:solidFill>
              <a:latin typeface="Arial"/>
              <a:cs typeface="Arial"/>
            </a:endParaRPr>
          </a:p>
          <a:p>
            <a:pPr marL="8145">
              <a:spcBef>
                <a:spcPts val="115"/>
              </a:spcBef>
            </a:pPr>
            <a:r>
              <a:rPr lang="en-US" sz="705" b="1" spc="13" dirty="0">
                <a:solidFill>
                  <a:srgbClr val="F37D41"/>
                </a:solidFill>
                <a:latin typeface="Arial"/>
                <a:cs typeface="Arial"/>
              </a:rPr>
              <a:t>Improving our services through monitoring and evaluation</a:t>
            </a:r>
            <a:endParaRPr sz="705" b="1" spc="10" dirty="0">
              <a:solidFill>
                <a:srgbClr val="F37D41"/>
              </a:solidFill>
              <a:latin typeface="Arial"/>
              <a:cs typeface="Arial"/>
            </a:endParaRPr>
          </a:p>
        </p:txBody>
      </p:sp>
      <p:sp>
        <p:nvSpPr>
          <p:cNvPr id="105" name="object 20">
            <a:extLst>
              <a:ext uri="{FF2B5EF4-FFF2-40B4-BE49-F238E27FC236}">
                <a16:creationId xmlns:a16="http://schemas.microsoft.com/office/drawing/2014/main" xmlns="" id="{2176EA58-96C5-4E58-9B3B-B67691F64233}"/>
              </a:ext>
            </a:extLst>
          </p:cNvPr>
          <p:cNvSpPr/>
          <p:nvPr/>
        </p:nvSpPr>
        <p:spPr>
          <a:xfrm flipV="1">
            <a:off x="4915510" y="5561401"/>
            <a:ext cx="2936914" cy="106899"/>
          </a:xfrm>
          <a:custGeom>
            <a:avLst/>
            <a:gdLst/>
            <a:ahLst/>
            <a:cxnLst/>
            <a:rect l="l" t="t" r="r" b="b"/>
            <a:pathLst>
              <a:path w="5066030">
                <a:moveTo>
                  <a:pt x="0" y="0"/>
                </a:moveTo>
                <a:lnTo>
                  <a:pt x="5065750" y="0"/>
                </a:lnTo>
              </a:path>
            </a:pathLst>
          </a:custGeom>
          <a:ln w="6350">
            <a:solidFill>
              <a:srgbClr val="F37D41"/>
            </a:solidFill>
          </a:ln>
        </p:spPr>
        <p:txBody>
          <a:bodyPr wrap="square" lIns="0" tIns="0" rIns="0" bIns="0" rtlCol="0"/>
          <a:lstStyle/>
          <a:p>
            <a:endParaRPr sz="1154"/>
          </a:p>
        </p:txBody>
      </p:sp>
      <p:pic>
        <p:nvPicPr>
          <p:cNvPr id="108" name="Graphic 108" descr="Bank">
            <a:extLst>
              <a:ext uri="{FF2B5EF4-FFF2-40B4-BE49-F238E27FC236}">
                <a16:creationId xmlns:a16="http://schemas.microsoft.com/office/drawing/2014/main" xmlns="" id="{6A20FB3C-A43A-47F2-9A29-F11A0C2E59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511435" y="4236654"/>
            <a:ext cx="369100" cy="368869"/>
          </a:xfrm>
          <a:prstGeom prst="rect">
            <a:avLst/>
          </a:prstGeom>
        </p:spPr>
      </p:pic>
      <p:pic>
        <p:nvPicPr>
          <p:cNvPr id="110" name="Graphic 110" descr="Group">
            <a:extLst>
              <a:ext uri="{FF2B5EF4-FFF2-40B4-BE49-F238E27FC236}">
                <a16:creationId xmlns:a16="http://schemas.microsoft.com/office/drawing/2014/main" xmlns="" id="{48E86FDB-2672-4082-8D94-A2856A90B5F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4476261" y="4421250"/>
            <a:ext cx="257778" cy="227696"/>
          </a:xfrm>
          <a:prstGeom prst="rect">
            <a:avLst/>
          </a:prstGeom>
        </p:spPr>
      </p:pic>
      <p:sp>
        <p:nvSpPr>
          <p:cNvPr id="73" name="object 24"/>
          <p:cNvSpPr/>
          <p:nvPr/>
        </p:nvSpPr>
        <p:spPr>
          <a:xfrm>
            <a:off x="4371487" y="4837235"/>
            <a:ext cx="115055" cy="11506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74" name="object 25"/>
          <p:cNvSpPr/>
          <p:nvPr/>
        </p:nvSpPr>
        <p:spPr>
          <a:xfrm>
            <a:off x="4332379" y="4959719"/>
            <a:ext cx="210138" cy="144165"/>
          </a:xfrm>
          <a:custGeom>
            <a:avLst/>
            <a:gdLst/>
            <a:ahLst/>
            <a:cxnLst/>
            <a:rect l="l" t="t" r="r" b="b"/>
            <a:pathLst>
              <a:path w="327659" h="224789">
                <a:moveTo>
                  <a:pt x="99199" y="0"/>
                </a:moveTo>
                <a:lnTo>
                  <a:pt x="52184" y="0"/>
                </a:lnTo>
                <a:lnTo>
                  <a:pt x="31873" y="4101"/>
                </a:lnTo>
                <a:lnTo>
                  <a:pt x="15286" y="15286"/>
                </a:lnTo>
                <a:lnTo>
                  <a:pt x="4101" y="31873"/>
                </a:lnTo>
                <a:lnTo>
                  <a:pt x="0" y="52184"/>
                </a:lnTo>
                <a:lnTo>
                  <a:pt x="0" y="141947"/>
                </a:lnTo>
                <a:lnTo>
                  <a:pt x="6471" y="173991"/>
                </a:lnTo>
                <a:lnTo>
                  <a:pt x="24117" y="200158"/>
                </a:lnTo>
                <a:lnTo>
                  <a:pt x="50288" y="217800"/>
                </a:lnTo>
                <a:lnTo>
                  <a:pt x="82334" y="224269"/>
                </a:lnTo>
                <a:lnTo>
                  <a:pt x="231013" y="224269"/>
                </a:lnTo>
                <a:lnTo>
                  <a:pt x="245046" y="221390"/>
                </a:lnTo>
                <a:lnTo>
                  <a:pt x="256441" y="213552"/>
                </a:lnTo>
                <a:lnTo>
                  <a:pt x="264002" y="201954"/>
                </a:lnTo>
                <a:lnTo>
                  <a:pt x="266534" y="187794"/>
                </a:lnTo>
                <a:lnTo>
                  <a:pt x="263200" y="174347"/>
                </a:lnTo>
                <a:lnTo>
                  <a:pt x="254915" y="163348"/>
                </a:lnTo>
                <a:lnTo>
                  <a:pt x="243148" y="155924"/>
                </a:lnTo>
                <a:lnTo>
                  <a:pt x="229362" y="153200"/>
                </a:lnTo>
                <a:lnTo>
                  <a:pt x="145707" y="153200"/>
                </a:lnTo>
                <a:lnTo>
                  <a:pt x="145707" y="135839"/>
                </a:lnTo>
                <a:lnTo>
                  <a:pt x="239471" y="135839"/>
                </a:lnTo>
                <a:lnTo>
                  <a:pt x="267417" y="132054"/>
                </a:lnTo>
                <a:lnTo>
                  <a:pt x="291795" y="120919"/>
                </a:lnTo>
                <a:lnTo>
                  <a:pt x="310819" y="102760"/>
                </a:lnTo>
                <a:lnTo>
                  <a:pt x="317149" y="89522"/>
                </a:lnTo>
                <a:lnTo>
                  <a:pt x="179654" y="89522"/>
                </a:lnTo>
                <a:lnTo>
                  <a:pt x="99199" y="0"/>
                </a:lnTo>
                <a:close/>
              </a:path>
              <a:path w="327659" h="224789">
                <a:moveTo>
                  <a:pt x="211582" y="368"/>
                </a:moveTo>
                <a:lnTo>
                  <a:pt x="179654" y="89522"/>
                </a:lnTo>
                <a:lnTo>
                  <a:pt x="317149" y="89522"/>
                </a:lnTo>
                <a:lnTo>
                  <a:pt x="322707" y="77901"/>
                </a:lnTo>
                <a:lnTo>
                  <a:pt x="324634" y="70878"/>
                </a:lnTo>
                <a:lnTo>
                  <a:pt x="247332" y="70878"/>
                </a:lnTo>
                <a:lnTo>
                  <a:pt x="247332" y="39369"/>
                </a:lnTo>
                <a:lnTo>
                  <a:pt x="244561" y="24882"/>
                </a:lnTo>
                <a:lnTo>
                  <a:pt x="236962" y="12868"/>
                </a:lnTo>
                <a:lnTo>
                  <a:pt x="225611" y="4354"/>
                </a:lnTo>
                <a:lnTo>
                  <a:pt x="211582" y="368"/>
                </a:lnTo>
                <a:close/>
              </a:path>
              <a:path w="327659" h="224789">
                <a:moveTo>
                  <a:pt x="298799" y="27384"/>
                </a:moveTo>
                <a:lnTo>
                  <a:pt x="289606" y="28895"/>
                </a:lnTo>
                <a:lnTo>
                  <a:pt x="281252" y="33193"/>
                </a:lnTo>
                <a:lnTo>
                  <a:pt x="274434" y="39928"/>
                </a:lnTo>
                <a:lnTo>
                  <a:pt x="247332" y="70878"/>
                </a:lnTo>
                <a:lnTo>
                  <a:pt x="324634" y="70878"/>
                </a:lnTo>
                <a:lnTo>
                  <a:pt x="326478" y="64160"/>
                </a:lnTo>
                <a:lnTo>
                  <a:pt x="327353" y="53313"/>
                </a:lnTo>
                <a:lnTo>
                  <a:pt x="324300" y="43145"/>
                </a:lnTo>
                <a:lnTo>
                  <a:pt x="317752" y="34696"/>
                </a:lnTo>
                <a:lnTo>
                  <a:pt x="308140" y="29006"/>
                </a:lnTo>
                <a:lnTo>
                  <a:pt x="298799" y="27384"/>
                </a:lnTo>
                <a:close/>
              </a:path>
            </a:pathLst>
          </a:custGeom>
          <a:solidFill>
            <a:srgbClr val="F47D42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75" name="object 26"/>
          <p:cNvSpPr/>
          <p:nvPr/>
        </p:nvSpPr>
        <p:spPr>
          <a:xfrm>
            <a:off x="4550138" y="4991409"/>
            <a:ext cx="72896" cy="72896"/>
          </a:xfrm>
          <a:custGeom>
            <a:avLst/>
            <a:gdLst/>
            <a:ahLst/>
            <a:cxnLst/>
            <a:rect l="l" t="t" r="r" b="b"/>
            <a:pathLst>
              <a:path w="113665" h="113664">
                <a:moveTo>
                  <a:pt x="56565" y="0"/>
                </a:moveTo>
                <a:lnTo>
                  <a:pt x="34547" y="4444"/>
                </a:lnTo>
                <a:lnTo>
                  <a:pt x="16567" y="16565"/>
                </a:lnTo>
                <a:lnTo>
                  <a:pt x="4444" y="34541"/>
                </a:lnTo>
                <a:lnTo>
                  <a:pt x="0" y="56553"/>
                </a:lnTo>
                <a:lnTo>
                  <a:pt x="4445" y="78564"/>
                </a:lnTo>
                <a:lnTo>
                  <a:pt x="16567" y="96540"/>
                </a:lnTo>
                <a:lnTo>
                  <a:pt x="34547" y="108661"/>
                </a:lnTo>
                <a:lnTo>
                  <a:pt x="56565" y="113106"/>
                </a:lnTo>
                <a:lnTo>
                  <a:pt x="78577" y="108661"/>
                </a:lnTo>
                <a:lnTo>
                  <a:pt x="96553" y="96540"/>
                </a:lnTo>
                <a:lnTo>
                  <a:pt x="108674" y="78564"/>
                </a:lnTo>
                <a:lnTo>
                  <a:pt x="113118" y="56553"/>
                </a:lnTo>
                <a:lnTo>
                  <a:pt x="108674" y="34541"/>
                </a:lnTo>
                <a:lnTo>
                  <a:pt x="96553" y="16565"/>
                </a:lnTo>
                <a:lnTo>
                  <a:pt x="78577" y="4444"/>
                </a:lnTo>
                <a:lnTo>
                  <a:pt x="56565" y="0"/>
                </a:lnTo>
                <a:close/>
              </a:path>
            </a:pathLst>
          </a:custGeom>
          <a:solidFill>
            <a:srgbClr val="472E88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76" name="object 27"/>
          <p:cNvSpPr/>
          <p:nvPr/>
        </p:nvSpPr>
        <p:spPr>
          <a:xfrm>
            <a:off x="4659887" y="4991409"/>
            <a:ext cx="72896" cy="72896"/>
          </a:xfrm>
          <a:custGeom>
            <a:avLst/>
            <a:gdLst/>
            <a:ahLst/>
            <a:cxnLst/>
            <a:rect l="l" t="t" r="r" b="b"/>
            <a:pathLst>
              <a:path w="113665" h="113664">
                <a:moveTo>
                  <a:pt x="56553" y="0"/>
                </a:moveTo>
                <a:lnTo>
                  <a:pt x="34541" y="4444"/>
                </a:lnTo>
                <a:lnTo>
                  <a:pt x="16565" y="16565"/>
                </a:lnTo>
                <a:lnTo>
                  <a:pt x="4444" y="34541"/>
                </a:lnTo>
                <a:lnTo>
                  <a:pt x="0" y="56553"/>
                </a:lnTo>
                <a:lnTo>
                  <a:pt x="4444" y="78564"/>
                </a:lnTo>
                <a:lnTo>
                  <a:pt x="16565" y="96540"/>
                </a:lnTo>
                <a:lnTo>
                  <a:pt x="34541" y="108661"/>
                </a:lnTo>
                <a:lnTo>
                  <a:pt x="56553" y="113106"/>
                </a:lnTo>
                <a:lnTo>
                  <a:pt x="78564" y="108661"/>
                </a:lnTo>
                <a:lnTo>
                  <a:pt x="96540" y="96540"/>
                </a:lnTo>
                <a:lnTo>
                  <a:pt x="108661" y="78564"/>
                </a:lnTo>
                <a:lnTo>
                  <a:pt x="113106" y="56553"/>
                </a:lnTo>
                <a:lnTo>
                  <a:pt x="108661" y="34541"/>
                </a:lnTo>
                <a:lnTo>
                  <a:pt x="96540" y="16565"/>
                </a:lnTo>
                <a:lnTo>
                  <a:pt x="78564" y="4444"/>
                </a:lnTo>
                <a:lnTo>
                  <a:pt x="56553" y="0"/>
                </a:lnTo>
                <a:close/>
              </a:path>
            </a:pathLst>
          </a:custGeom>
          <a:solidFill>
            <a:srgbClr val="472E88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77" name="object 28"/>
          <p:cNvSpPr/>
          <p:nvPr/>
        </p:nvSpPr>
        <p:spPr>
          <a:xfrm>
            <a:off x="4522779" y="5068626"/>
            <a:ext cx="107105" cy="90408"/>
          </a:xfrm>
          <a:custGeom>
            <a:avLst/>
            <a:gdLst/>
            <a:ahLst/>
            <a:cxnLst/>
            <a:rect l="l" t="t" r="r" b="b"/>
            <a:pathLst>
              <a:path w="167005" h="140969">
                <a:moveTo>
                  <a:pt x="162001" y="0"/>
                </a:moveTo>
                <a:lnTo>
                  <a:pt x="37122" y="0"/>
                </a:lnTo>
                <a:lnTo>
                  <a:pt x="24315" y="2585"/>
                </a:lnTo>
                <a:lnTo>
                  <a:pt x="13860" y="9636"/>
                </a:lnTo>
                <a:lnTo>
                  <a:pt x="6812" y="20091"/>
                </a:lnTo>
                <a:lnTo>
                  <a:pt x="4229" y="32892"/>
                </a:lnTo>
                <a:lnTo>
                  <a:pt x="0" y="78536"/>
                </a:lnTo>
                <a:lnTo>
                  <a:pt x="2825" y="102208"/>
                </a:lnTo>
                <a:lnTo>
                  <a:pt x="14539" y="121916"/>
                </a:lnTo>
                <a:lnTo>
                  <a:pt x="33080" y="135401"/>
                </a:lnTo>
                <a:lnTo>
                  <a:pt x="56387" y="140398"/>
                </a:lnTo>
                <a:lnTo>
                  <a:pt x="150952" y="140398"/>
                </a:lnTo>
                <a:lnTo>
                  <a:pt x="159296" y="138315"/>
                </a:lnTo>
                <a:lnTo>
                  <a:pt x="166738" y="134696"/>
                </a:lnTo>
                <a:lnTo>
                  <a:pt x="157948" y="121708"/>
                </a:lnTo>
                <a:lnTo>
                  <a:pt x="151880" y="107368"/>
                </a:lnTo>
                <a:lnTo>
                  <a:pt x="148702" y="92119"/>
                </a:lnTo>
                <a:lnTo>
                  <a:pt x="148577" y="76403"/>
                </a:lnTo>
                <a:lnTo>
                  <a:pt x="152717" y="31686"/>
                </a:lnTo>
                <a:lnTo>
                  <a:pt x="153573" y="23068"/>
                </a:lnTo>
                <a:lnTo>
                  <a:pt x="155690" y="14882"/>
                </a:lnTo>
                <a:lnTo>
                  <a:pt x="158962" y="7228"/>
                </a:lnTo>
                <a:lnTo>
                  <a:pt x="163283" y="203"/>
                </a:lnTo>
                <a:lnTo>
                  <a:pt x="162623" y="165"/>
                </a:lnTo>
                <a:lnTo>
                  <a:pt x="162001" y="0"/>
                </a:lnTo>
                <a:close/>
              </a:path>
            </a:pathLst>
          </a:custGeom>
          <a:solidFill>
            <a:srgbClr val="472E88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78" name="object 29"/>
          <p:cNvSpPr/>
          <p:nvPr/>
        </p:nvSpPr>
        <p:spPr>
          <a:xfrm>
            <a:off x="4769630" y="4991408"/>
            <a:ext cx="72896" cy="72896"/>
          </a:xfrm>
          <a:custGeom>
            <a:avLst/>
            <a:gdLst/>
            <a:ahLst/>
            <a:cxnLst/>
            <a:rect l="l" t="t" r="r" b="b"/>
            <a:pathLst>
              <a:path w="113665" h="113664">
                <a:moveTo>
                  <a:pt x="56565" y="0"/>
                </a:moveTo>
                <a:lnTo>
                  <a:pt x="34547" y="4444"/>
                </a:lnTo>
                <a:lnTo>
                  <a:pt x="16567" y="16565"/>
                </a:lnTo>
                <a:lnTo>
                  <a:pt x="4444" y="34541"/>
                </a:lnTo>
                <a:lnTo>
                  <a:pt x="0" y="56553"/>
                </a:lnTo>
                <a:lnTo>
                  <a:pt x="4444" y="78564"/>
                </a:lnTo>
                <a:lnTo>
                  <a:pt x="16567" y="96540"/>
                </a:lnTo>
                <a:lnTo>
                  <a:pt x="34547" y="108661"/>
                </a:lnTo>
                <a:lnTo>
                  <a:pt x="56565" y="113106"/>
                </a:lnTo>
                <a:lnTo>
                  <a:pt x="78575" y="108661"/>
                </a:lnTo>
                <a:lnTo>
                  <a:pt x="96546" y="96540"/>
                </a:lnTo>
                <a:lnTo>
                  <a:pt x="108663" y="78564"/>
                </a:lnTo>
                <a:lnTo>
                  <a:pt x="113106" y="56553"/>
                </a:lnTo>
                <a:lnTo>
                  <a:pt x="108663" y="34541"/>
                </a:lnTo>
                <a:lnTo>
                  <a:pt x="96546" y="16565"/>
                </a:lnTo>
                <a:lnTo>
                  <a:pt x="78575" y="4444"/>
                </a:lnTo>
                <a:lnTo>
                  <a:pt x="56565" y="0"/>
                </a:lnTo>
                <a:close/>
              </a:path>
            </a:pathLst>
          </a:custGeom>
          <a:solidFill>
            <a:srgbClr val="472E88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79" name="object 30"/>
          <p:cNvSpPr/>
          <p:nvPr/>
        </p:nvSpPr>
        <p:spPr>
          <a:xfrm>
            <a:off x="4742268" y="5068626"/>
            <a:ext cx="127468" cy="90408"/>
          </a:xfrm>
          <a:custGeom>
            <a:avLst/>
            <a:gdLst/>
            <a:ahLst/>
            <a:cxnLst/>
            <a:rect l="l" t="t" r="r" b="b"/>
            <a:pathLst>
              <a:path w="198755" h="140969">
                <a:moveTo>
                  <a:pt x="161315" y="0"/>
                </a:moveTo>
                <a:lnTo>
                  <a:pt x="37122" y="0"/>
                </a:lnTo>
                <a:lnTo>
                  <a:pt x="24315" y="2585"/>
                </a:lnTo>
                <a:lnTo>
                  <a:pt x="13860" y="9636"/>
                </a:lnTo>
                <a:lnTo>
                  <a:pt x="6812" y="20091"/>
                </a:lnTo>
                <a:lnTo>
                  <a:pt x="4229" y="32892"/>
                </a:lnTo>
                <a:lnTo>
                  <a:pt x="0" y="78536"/>
                </a:lnTo>
                <a:lnTo>
                  <a:pt x="2825" y="102208"/>
                </a:lnTo>
                <a:lnTo>
                  <a:pt x="14539" y="121916"/>
                </a:lnTo>
                <a:lnTo>
                  <a:pt x="33080" y="135401"/>
                </a:lnTo>
                <a:lnTo>
                  <a:pt x="56388" y="140398"/>
                </a:lnTo>
                <a:lnTo>
                  <a:pt x="142062" y="140398"/>
                </a:lnTo>
                <a:lnTo>
                  <a:pt x="165369" y="135401"/>
                </a:lnTo>
                <a:lnTo>
                  <a:pt x="183910" y="121916"/>
                </a:lnTo>
                <a:lnTo>
                  <a:pt x="195624" y="102208"/>
                </a:lnTo>
                <a:lnTo>
                  <a:pt x="198450" y="78536"/>
                </a:lnTo>
                <a:lnTo>
                  <a:pt x="194221" y="32892"/>
                </a:lnTo>
                <a:lnTo>
                  <a:pt x="191635" y="20091"/>
                </a:lnTo>
                <a:lnTo>
                  <a:pt x="184583" y="9636"/>
                </a:lnTo>
                <a:lnTo>
                  <a:pt x="174123" y="2585"/>
                </a:lnTo>
                <a:lnTo>
                  <a:pt x="161315" y="0"/>
                </a:lnTo>
                <a:close/>
              </a:path>
            </a:pathLst>
          </a:custGeom>
          <a:solidFill>
            <a:srgbClr val="472E88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80" name="object 31"/>
          <p:cNvSpPr/>
          <p:nvPr/>
        </p:nvSpPr>
        <p:spPr>
          <a:xfrm>
            <a:off x="4632529" y="5068626"/>
            <a:ext cx="106698" cy="90408"/>
          </a:xfrm>
          <a:custGeom>
            <a:avLst/>
            <a:gdLst/>
            <a:ahLst/>
            <a:cxnLst/>
            <a:rect l="l" t="t" r="r" b="b"/>
            <a:pathLst>
              <a:path w="166369" h="140969">
                <a:moveTo>
                  <a:pt x="161810" y="0"/>
                </a:moveTo>
                <a:lnTo>
                  <a:pt x="37122" y="0"/>
                </a:lnTo>
                <a:lnTo>
                  <a:pt x="24313" y="2585"/>
                </a:lnTo>
                <a:lnTo>
                  <a:pt x="13854" y="9636"/>
                </a:lnTo>
                <a:lnTo>
                  <a:pt x="6802" y="20091"/>
                </a:lnTo>
                <a:lnTo>
                  <a:pt x="4216" y="32892"/>
                </a:lnTo>
                <a:lnTo>
                  <a:pt x="0" y="78536"/>
                </a:lnTo>
                <a:lnTo>
                  <a:pt x="2823" y="102208"/>
                </a:lnTo>
                <a:lnTo>
                  <a:pt x="14533" y="121916"/>
                </a:lnTo>
                <a:lnTo>
                  <a:pt x="33070" y="135401"/>
                </a:lnTo>
                <a:lnTo>
                  <a:pt x="56375" y="140398"/>
                </a:lnTo>
                <a:lnTo>
                  <a:pt x="150774" y="140398"/>
                </a:lnTo>
                <a:lnTo>
                  <a:pt x="158978" y="138391"/>
                </a:lnTo>
                <a:lnTo>
                  <a:pt x="166331" y="134886"/>
                </a:lnTo>
                <a:lnTo>
                  <a:pt x="157465" y="121871"/>
                </a:lnTo>
                <a:lnTo>
                  <a:pt x="151344" y="107488"/>
                </a:lnTo>
                <a:lnTo>
                  <a:pt x="148134" y="92183"/>
                </a:lnTo>
                <a:lnTo>
                  <a:pt x="148005" y="76403"/>
                </a:lnTo>
                <a:lnTo>
                  <a:pt x="152145" y="31686"/>
                </a:lnTo>
                <a:lnTo>
                  <a:pt x="153004" y="23051"/>
                </a:lnTo>
                <a:lnTo>
                  <a:pt x="155130" y="14852"/>
                </a:lnTo>
                <a:lnTo>
                  <a:pt x="158418" y="7187"/>
                </a:lnTo>
                <a:lnTo>
                  <a:pt x="162763" y="152"/>
                </a:lnTo>
                <a:lnTo>
                  <a:pt x="162267" y="126"/>
                </a:lnTo>
                <a:lnTo>
                  <a:pt x="161810" y="0"/>
                </a:lnTo>
                <a:close/>
              </a:path>
            </a:pathLst>
          </a:custGeom>
          <a:solidFill>
            <a:srgbClr val="472E88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81" name="object 32"/>
          <p:cNvSpPr/>
          <p:nvPr/>
        </p:nvSpPr>
        <p:spPr>
          <a:xfrm>
            <a:off x="4739957" y="5018066"/>
            <a:ext cx="22398" cy="37059"/>
          </a:xfrm>
          <a:custGeom>
            <a:avLst/>
            <a:gdLst/>
            <a:ahLst/>
            <a:cxnLst/>
            <a:rect l="l" t="t" r="r" b="b"/>
            <a:pathLst>
              <a:path w="34925" h="57785">
                <a:moveTo>
                  <a:pt x="24523" y="0"/>
                </a:moveTo>
                <a:lnTo>
                  <a:pt x="10007" y="0"/>
                </a:lnTo>
                <a:lnTo>
                  <a:pt x="10934" y="4864"/>
                </a:lnTo>
                <a:lnTo>
                  <a:pt x="11468" y="9855"/>
                </a:lnTo>
                <a:lnTo>
                  <a:pt x="11468" y="14986"/>
                </a:lnTo>
                <a:lnTo>
                  <a:pt x="10690" y="26038"/>
                </a:lnTo>
                <a:lnTo>
                  <a:pt x="8437" y="36618"/>
                </a:lnTo>
                <a:lnTo>
                  <a:pt x="4828" y="46634"/>
                </a:lnTo>
                <a:lnTo>
                  <a:pt x="0" y="55968"/>
                </a:lnTo>
                <a:lnTo>
                  <a:pt x="27800" y="57200"/>
                </a:lnTo>
                <a:lnTo>
                  <a:pt x="30010" y="56667"/>
                </a:lnTo>
                <a:lnTo>
                  <a:pt x="32258" y="56248"/>
                </a:lnTo>
                <a:lnTo>
                  <a:pt x="34544" y="55994"/>
                </a:lnTo>
                <a:lnTo>
                  <a:pt x="29695" y="46611"/>
                </a:lnTo>
                <a:lnTo>
                  <a:pt x="26096" y="36601"/>
                </a:lnTo>
                <a:lnTo>
                  <a:pt x="23850" y="26029"/>
                </a:lnTo>
                <a:lnTo>
                  <a:pt x="23075" y="14986"/>
                </a:lnTo>
                <a:lnTo>
                  <a:pt x="23075" y="9855"/>
                </a:lnTo>
                <a:lnTo>
                  <a:pt x="23609" y="4864"/>
                </a:lnTo>
                <a:lnTo>
                  <a:pt x="24523" y="0"/>
                </a:lnTo>
                <a:close/>
              </a:path>
            </a:pathLst>
          </a:custGeom>
          <a:solidFill>
            <a:srgbClr val="472E88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82" name="object 33"/>
          <p:cNvSpPr/>
          <p:nvPr/>
        </p:nvSpPr>
        <p:spPr>
          <a:xfrm>
            <a:off x="4423030" y="4781847"/>
            <a:ext cx="410095" cy="202808"/>
          </a:xfrm>
          <a:custGeom>
            <a:avLst/>
            <a:gdLst/>
            <a:ahLst/>
            <a:cxnLst/>
            <a:rect l="l" t="t" r="r" b="b"/>
            <a:pathLst>
              <a:path w="639444" h="316230">
                <a:moveTo>
                  <a:pt x="639025" y="303555"/>
                </a:moveTo>
                <a:lnTo>
                  <a:pt x="597001" y="303555"/>
                </a:lnTo>
                <a:lnTo>
                  <a:pt x="608359" y="304374"/>
                </a:lnTo>
                <a:lnTo>
                  <a:pt x="619218" y="306749"/>
                </a:lnTo>
                <a:lnTo>
                  <a:pt x="629475" y="310552"/>
                </a:lnTo>
                <a:lnTo>
                  <a:pt x="639025" y="315658"/>
                </a:lnTo>
                <a:lnTo>
                  <a:pt x="639025" y="303555"/>
                </a:lnTo>
                <a:close/>
              </a:path>
              <a:path w="639444" h="316230">
                <a:moveTo>
                  <a:pt x="639025" y="69608"/>
                </a:moveTo>
                <a:lnTo>
                  <a:pt x="569417" y="69608"/>
                </a:lnTo>
                <a:lnTo>
                  <a:pt x="569417" y="308571"/>
                </a:lnTo>
                <a:lnTo>
                  <a:pt x="575995" y="306443"/>
                </a:lnTo>
                <a:lnTo>
                  <a:pt x="582799" y="304868"/>
                </a:lnTo>
                <a:lnTo>
                  <a:pt x="589809" y="303890"/>
                </a:lnTo>
                <a:lnTo>
                  <a:pt x="597001" y="303555"/>
                </a:lnTo>
                <a:lnTo>
                  <a:pt x="639025" y="303555"/>
                </a:lnTo>
                <a:lnTo>
                  <a:pt x="639025" y="69608"/>
                </a:lnTo>
                <a:close/>
              </a:path>
              <a:path w="639444" h="316230">
                <a:moveTo>
                  <a:pt x="639025" y="63169"/>
                </a:moveTo>
                <a:lnTo>
                  <a:pt x="9347" y="63169"/>
                </a:lnTo>
                <a:lnTo>
                  <a:pt x="25654" y="64359"/>
                </a:lnTo>
                <a:lnTo>
                  <a:pt x="41233" y="67806"/>
                </a:lnTo>
                <a:lnTo>
                  <a:pt x="55931" y="73333"/>
                </a:lnTo>
                <a:lnTo>
                  <a:pt x="69596" y="80759"/>
                </a:lnTo>
                <a:lnTo>
                  <a:pt x="69596" y="69608"/>
                </a:lnTo>
                <a:lnTo>
                  <a:pt x="639025" y="69608"/>
                </a:lnTo>
                <a:lnTo>
                  <a:pt x="639025" y="63169"/>
                </a:lnTo>
                <a:close/>
              </a:path>
              <a:path w="639444" h="316230">
                <a:moveTo>
                  <a:pt x="639025" y="0"/>
                </a:moveTo>
                <a:lnTo>
                  <a:pt x="0" y="0"/>
                </a:lnTo>
                <a:lnTo>
                  <a:pt x="0" y="63639"/>
                </a:lnTo>
                <a:lnTo>
                  <a:pt x="3086" y="63385"/>
                </a:lnTo>
                <a:lnTo>
                  <a:pt x="6184" y="63169"/>
                </a:lnTo>
                <a:lnTo>
                  <a:pt x="639025" y="63169"/>
                </a:lnTo>
                <a:lnTo>
                  <a:pt x="639025" y="0"/>
                </a:lnTo>
                <a:close/>
              </a:path>
            </a:pathLst>
          </a:custGeom>
          <a:solidFill>
            <a:srgbClr val="472E88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83" name="object 34"/>
          <p:cNvSpPr/>
          <p:nvPr/>
        </p:nvSpPr>
        <p:spPr>
          <a:xfrm>
            <a:off x="4630185" y="5018063"/>
            <a:ext cx="22398" cy="37059"/>
          </a:xfrm>
          <a:custGeom>
            <a:avLst/>
            <a:gdLst/>
            <a:ahLst/>
            <a:cxnLst/>
            <a:rect l="l" t="t" r="r" b="b"/>
            <a:pathLst>
              <a:path w="34925" h="57785">
                <a:moveTo>
                  <a:pt x="24574" y="0"/>
                </a:moveTo>
                <a:lnTo>
                  <a:pt x="10058" y="0"/>
                </a:lnTo>
                <a:lnTo>
                  <a:pt x="10972" y="4864"/>
                </a:lnTo>
                <a:lnTo>
                  <a:pt x="11506" y="9867"/>
                </a:lnTo>
                <a:lnTo>
                  <a:pt x="11506" y="14998"/>
                </a:lnTo>
                <a:lnTo>
                  <a:pt x="10728" y="26060"/>
                </a:lnTo>
                <a:lnTo>
                  <a:pt x="8472" y="36650"/>
                </a:lnTo>
                <a:lnTo>
                  <a:pt x="4857" y="46675"/>
                </a:lnTo>
                <a:lnTo>
                  <a:pt x="0" y="56045"/>
                </a:lnTo>
                <a:lnTo>
                  <a:pt x="26200" y="57619"/>
                </a:lnTo>
                <a:lnTo>
                  <a:pt x="28930" y="56883"/>
                </a:lnTo>
                <a:lnTo>
                  <a:pt x="31724" y="56311"/>
                </a:lnTo>
                <a:lnTo>
                  <a:pt x="34594" y="56007"/>
                </a:lnTo>
                <a:lnTo>
                  <a:pt x="29746" y="46640"/>
                </a:lnTo>
                <a:lnTo>
                  <a:pt x="26139" y="36622"/>
                </a:lnTo>
                <a:lnTo>
                  <a:pt x="23889" y="26044"/>
                </a:lnTo>
                <a:lnTo>
                  <a:pt x="23114" y="14998"/>
                </a:lnTo>
                <a:lnTo>
                  <a:pt x="23114" y="9867"/>
                </a:lnTo>
                <a:lnTo>
                  <a:pt x="23647" y="4864"/>
                </a:lnTo>
                <a:lnTo>
                  <a:pt x="24574" y="0"/>
                </a:lnTo>
                <a:close/>
              </a:path>
            </a:pathLst>
          </a:custGeom>
          <a:solidFill>
            <a:srgbClr val="472E88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85" name="object 31"/>
          <p:cNvSpPr/>
          <p:nvPr/>
        </p:nvSpPr>
        <p:spPr>
          <a:xfrm>
            <a:off x="4544069" y="2898070"/>
            <a:ext cx="208425" cy="183097"/>
          </a:xfrm>
          <a:custGeom>
            <a:avLst/>
            <a:gdLst/>
            <a:ahLst/>
            <a:cxnLst/>
            <a:rect l="l" t="t" r="r" b="b"/>
            <a:pathLst>
              <a:path w="393064" h="293370">
                <a:moveTo>
                  <a:pt x="89154" y="0"/>
                </a:moveTo>
                <a:lnTo>
                  <a:pt x="74993" y="0"/>
                </a:lnTo>
                <a:lnTo>
                  <a:pt x="45873" y="7700"/>
                </a:lnTo>
                <a:lnTo>
                  <a:pt x="22028" y="27735"/>
                </a:lnTo>
                <a:lnTo>
                  <a:pt x="5917" y="55501"/>
                </a:lnTo>
                <a:lnTo>
                  <a:pt x="0" y="86398"/>
                </a:lnTo>
                <a:lnTo>
                  <a:pt x="0" y="292836"/>
                </a:lnTo>
                <a:lnTo>
                  <a:pt x="77749" y="292836"/>
                </a:lnTo>
                <a:lnTo>
                  <a:pt x="77749" y="107734"/>
                </a:lnTo>
                <a:lnTo>
                  <a:pt x="83654" y="101828"/>
                </a:lnTo>
                <a:lnTo>
                  <a:pt x="392442" y="101828"/>
                </a:lnTo>
                <a:lnTo>
                  <a:pt x="392442" y="86398"/>
                </a:lnTo>
                <a:lnTo>
                  <a:pt x="387901" y="62687"/>
                </a:lnTo>
                <a:lnTo>
                  <a:pt x="197967" y="62687"/>
                </a:lnTo>
                <a:lnTo>
                  <a:pt x="164481" y="58139"/>
                </a:lnTo>
                <a:lnTo>
                  <a:pt x="134435" y="45335"/>
                </a:lnTo>
                <a:lnTo>
                  <a:pt x="108952" y="25536"/>
                </a:lnTo>
                <a:lnTo>
                  <a:pt x="89154" y="0"/>
                </a:lnTo>
                <a:close/>
              </a:path>
              <a:path w="393064" h="293370">
                <a:moveTo>
                  <a:pt x="291833" y="101828"/>
                </a:moveTo>
                <a:lnTo>
                  <a:pt x="98285" y="101828"/>
                </a:lnTo>
                <a:lnTo>
                  <a:pt x="104203" y="107734"/>
                </a:lnTo>
                <a:lnTo>
                  <a:pt x="104203" y="292836"/>
                </a:lnTo>
                <a:lnTo>
                  <a:pt x="285927" y="292836"/>
                </a:lnTo>
                <a:lnTo>
                  <a:pt x="285927" y="107734"/>
                </a:lnTo>
                <a:lnTo>
                  <a:pt x="291833" y="101828"/>
                </a:lnTo>
                <a:close/>
              </a:path>
              <a:path w="393064" h="293370">
                <a:moveTo>
                  <a:pt x="392442" y="101828"/>
                </a:moveTo>
                <a:lnTo>
                  <a:pt x="306463" y="101828"/>
                </a:lnTo>
                <a:lnTo>
                  <a:pt x="312381" y="107734"/>
                </a:lnTo>
                <a:lnTo>
                  <a:pt x="312381" y="292836"/>
                </a:lnTo>
                <a:lnTo>
                  <a:pt x="392442" y="292836"/>
                </a:lnTo>
                <a:lnTo>
                  <a:pt x="392442" y="101828"/>
                </a:lnTo>
                <a:close/>
              </a:path>
              <a:path w="393064" h="293370">
                <a:moveTo>
                  <a:pt x="317461" y="0"/>
                </a:moveTo>
                <a:lnTo>
                  <a:pt x="306730" y="0"/>
                </a:lnTo>
                <a:lnTo>
                  <a:pt x="286941" y="25536"/>
                </a:lnTo>
                <a:lnTo>
                  <a:pt x="261469" y="45335"/>
                </a:lnTo>
                <a:lnTo>
                  <a:pt x="231437" y="58139"/>
                </a:lnTo>
                <a:lnTo>
                  <a:pt x="197967" y="62687"/>
                </a:lnTo>
                <a:lnTo>
                  <a:pt x="387901" y="62687"/>
                </a:lnTo>
                <a:lnTo>
                  <a:pt x="386525" y="55501"/>
                </a:lnTo>
                <a:lnTo>
                  <a:pt x="370416" y="27735"/>
                </a:lnTo>
                <a:lnTo>
                  <a:pt x="346574" y="7700"/>
                </a:lnTo>
                <a:lnTo>
                  <a:pt x="317461" y="0"/>
                </a:lnTo>
                <a:close/>
              </a:path>
            </a:pathLst>
          </a:custGeom>
          <a:solidFill>
            <a:srgbClr val="472E88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86" name="object 32"/>
          <p:cNvSpPr/>
          <p:nvPr/>
        </p:nvSpPr>
        <p:spPr>
          <a:xfrm>
            <a:off x="4585097" y="2782672"/>
            <a:ext cx="133771" cy="14395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54"/>
          </a:p>
        </p:txBody>
      </p:sp>
      <p:pic>
        <p:nvPicPr>
          <p:cNvPr id="111" name="Graphic 110" descr="Group">
            <a:extLst>
              <a:ext uri="{FF2B5EF4-FFF2-40B4-BE49-F238E27FC236}">
                <a16:creationId xmlns:a16="http://schemas.microsoft.com/office/drawing/2014/main" xmlns="" id="{48E86FDB-2672-4082-8D94-A2856A90B5F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4414279" y="3808312"/>
            <a:ext cx="417512" cy="368789"/>
          </a:xfrm>
          <a:prstGeom prst="rect">
            <a:avLst/>
          </a:prstGeom>
        </p:spPr>
      </p:pic>
      <p:sp>
        <p:nvSpPr>
          <p:cNvPr id="27" name="Oval Callout 26"/>
          <p:cNvSpPr/>
          <p:nvPr/>
        </p:nvSpPr>
        <p:spPr>
          <a:xfrm>
            <a:off x="4582928" y="3779683"/>
            <a:ext cx="127109" cy="92459"/>
          </a:xfrm>
          <a:prstGeom prst="wedgeEllipse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54">
              <a:ln>
                <a:solidFill>
                  <a:schemeClr val="accent4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15" name="object 23"/>
          <p:cNvSpPr/>
          <p:nvPr/>
        </p:nvSpPr>
        <p:spPr>
          <a:xfrm>
            <a:off x="4592933" y="5290237"/>
            <a:ext cx="252574" cy="193777"/>
          </a:xfrm>
          <a:custGeom>
            <a:avLst/>
            <a:gdLst/>
            <a:ahLst/>
            <a:cxnLst/>
            <a:rect l="l" t="t" r="r" b="b"/>
            <a:pathLst>
              <a:path w="619760" h="463550">
                <a:moveTo>
                  <a:pt x="48025" y="200166"/>
                </a:moveTo>
                <a:lnTo>
                  <a:pt x="30821" y="204929"/>
                </a:lnTo>
                <a:lnTo>
                  <a:pt x="15687" y="215571"/>
                </a:lnTo>
                <a:lnTo>
                  <a:pt x="3921" y="233277"/>
                </a:lnTo>
                <a:lnTo>
                  <a:pt x="0" y="253418"/>
                </a:lnTo>
                <a:lnTo>
                  <a:pt x="3921" y="273562"/>
                </a:lnTo>
                <a:lnTo>
                  <a:pt x="15687" y="291276"/>
                </a:lnTo>
                <a:lnTo>
                  <a:pt x="171732" y="447320"/>
                </a:lnTo>
                <a:lnTo>
                  <a:pt x="189440" y="459079"/>
                </a:lnTo>
                <a:lnTo>
                  <a:pt x="209583" y="462999"/>
                </a:lnTo>
                <a:lnTo>
                  <a:pt x="229723" y="459079"/>
                </a:lnTo>
                <a:lnTo>
                  <a:pt x="247424" y="447320"/>
                </a:lnTo>
                <a:lnTo>
                  <a:pt x="368634" y="326110"/>
                </a:lnTo>
                <a:lnTo>
                  <a:pt x="211647" y="326110"/>
                </a:lnTo>
                <a:lnTo>
                  <a:pt x="199568" y="323053"/>
                </a:lnTo>
                <a:lnTo>
                  <a:pt x="184305" y="310262"/>
                </a:lnTo>
                <a:lnTo>
                  <a:pt x="82324" y="208268"/>
                </a:lnTo>
                <a:lnTo>
                  <a:pt x="65718" y="201280"/>
                </a:lnTo>
                <a:lnTo>
                  <a:pt x="48025" y="200166"/>
                </a:lnTo>
                <a:close/>
              </a:path>
              <a:path w="619760" h="463550">
                <a:moveTo>
                  <a:pt x="571311" y="0"/>
                </a:moveTo>
                <a:lnTo>
                  <a:pt x="553620" y="1115"/>
                </a:lnTo>
                <a:lnTo>
                  <a:pt x="537022" y="8104"/>
                </a:lnTo>
                <a:lnTo>
                  <a:pt x="238979" y="306135"/>
                </a:lnTo>
                <a:lnTo>
                  <a:pt x="223723" y="320212"/>
                </a:lnTo>
                <a:lnTo>
                  <a:pt x="211647" y="326110"/>
                </a:lnTo>
                <a:lnTo>
                  <a:pt x="368634" y="326110"/>
                </a:lnTo>
                <a:lnTo>
                  <a:pt x="603646" y="91098"/>
                </a:lnTo>
                <a:lnTo>
                  <a:pt x="619318" y="53379"/>
                </a:lnTo>
                <a:lnTo>
                  <a:pt x="619318" y="53125"/>
                </a:lnTo>
                <a:lnTo>
                  <a:pt x="603646" y="15393"/>
                </a:lnTo>
                <a:lnTo>
                  <a:pt x="588513" y="4759"/>
                </a:lnTo>
                <a:lnTo>
                  <a:pt x="571311" y="0"/>
                </a:lnTo>
                <a:close/>
              </a:path>
            </a:pathLst>
          </a:custGeom>
          <a:solidFill>
            <a:srgbClr val="F47D42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116" name="object 24"/>
          <p:cNvSpPr/>
          <p:nvPr/>
        </p:nvSpPr>
        <p:spPr>
          <a:xfrm>
            <a:off x="4533202" y="5310962"/>
            <a:ext cx="271465" cy="278455"/>
          </a:xfrm>
          <a:custGeom>
            <a:avLst/>
            <a:gdLst/>
            <a:ahLst/>
            <a:cxnLst/>
            <a:rect l="l" t="t" r="r" b="b"/>
            <a:pathLst>
              <a:path w="666115" h="666114">
                <a:moveTo>
                  <a:pt x="332905" y="0"/>
                </a:moveTo>
                <a:lnTo>
                  <a:pt x="278915" y="4358"/>
                </a:lnTo>
                <a:lnTo>
                  <a:pt x="227698" y="16976"/>
                </a:lnTo>
                <a:lnTo>
                  <a:pt x="179937" y="37167"/>
                </a:lnTo>
                <a:lnTo>
                  <a:pt x="136321" y="64245"/>
                </a:lnTo>
                <a:lnTo>
                  <a:pt x="97536" y="97523"/>
                </a:lnTo>
                <a:lnTo>
                  <a:pt x="64251" y="136315"/>
                </a:lnTo>
                <a:lnTo>
                  <a:pt x="37170" y="179935"/>
                </a:lnTo>
                <a:lnTo>
                  <a:pt x="16977" y="227697"/>
                </a:lnTo>
                <a:lnTo>
                  <a:pt x="4358" y="278915"/>
                </a:lnTo>
                <a:lnTo>
                  <a:pt x="0" y="332905"/>
                </a:lnTo>
                <a:lnTo>
                  <a:pt x="4358" y="386895"/>
                </a:lnTo>
                <a:lnTo>
                  <a:pt x="16977" y="438116"/>
                </a:lnTo>
                <a:lnTo>
                  <a:pt x="37170" y="485880"/>
                </a:lnTo>
                <a:lnTo>
                  <a:pt x="64251" y="529499"/>
                </a:lnTo>
                <a:lnTo>
                  <a:pt x="97536" y="568286"/>
                </a:lnTo>
                <a:lnTo>
                  <a:pt x="136321" y="601569"/>
                </a:lnTo>
                <a:lnTo>
                  <a:pt x="179972" y="628662"/>
                </a:lnTo>
                <a:lnTo>
                  <a:pt x="227698" y="648837"/>
                </a:lnTo>
                <a:lnTo>
                  <a:pt x="278915" y="661452"/>
                </a:lnTo>
                <a:lnTo>
                  <a:pt x="332905" y="665810"/>
                </a:lnTo>
                <a:lnTo>
                  <a:pt x="386895" y="661452"/>
                </a:lnTo>
                <a:lnTo>
                  <a:pt x="438116" y="648837"/>
                </a:lnTo>
                <a:lnTo>
                  <a:pt x="485845" y="628662"/>
                </a:lnTo>
                <a:lnTo>
                  <a:pt x="332905" y="628662"/>
                </a:lnTo>
                <a:lnTo>
                  <a:pt x="284942" y="624789"/>
                </a:lnTo>
                <a:lnTo>
                  <a:pt x="239441" y="613577"/>
                </a:lnTo>
                <a:lnTo>
                  <a:pt x="197009" y="595637"/>
                </a:lnTo>
                <a:lnTo>
                  <a:pt x="158259" y="571578"/>
                </a:lnTo>
                <a:lnTo>
                  <a:pt x="123799" y="542010"/>
                </a:lnTo>
                <a:lnTo>
                  <a:pt x="94234" y="507557"/>
                </a:lnTo>
                <a:lnTo>
                  <a:pt x="70181" y="468809"/>
                </a:lnTo>
                <a:lnTo>
                  <a:pt x="52248" y="426378"/>
                </a:lnTo>
                <a:lnTo>
                  <a:pt x="41043" y="380873"/>
                </a:lnTo>
                <a:lnTo>
                  <a:pt x="37172" y="332905"/>
                </a:lnTo>
                <a:lnTo>
                  <a:pt x="41043" y="284942"/>
                </a:lnTo>
                <a:lnTo>
                  <a:pt x="52248" y="239440"/>
                </a:lnTo>
                <a:lnTo>
                  <a:pt x="70181" y="197006"/>
                </a:lnTo>
                <a:lnTo>
                  <a:pt x="94234" y="158252"/>
                </a:lnTo>
                <a:lnTo>
                  <a:pt x="123799" y="123786"/>
                </a:lnTo>
                <a:lnTo>
                  <a:pt x="158259" y="94226"/>
                </a:lnTo>
                <a:lnTo>
                  <a:pt x="197009" y="70174"/>
                </a:lnTo>
                <a:lnTo>
                  <a:pt x="239441" y="52239"/>
                </a:lnTo>
                <a:lnTo>
                  <a:pt x="284942" y="41031"/>
                </a:lnTo>
                <a:lnTo>
                  <a:pt x="332905" y="37160"/>
                </a:lnTo>
                <a:lnTo>
                  <a:pt x="485398" y="37160"/>
                </a:lnTo>
                <a:lnTo>
                  <a:pt x="464647" y="27179"/>
                </a:lnTo>
                <a:lnTo>
                  <a:pt x="439153" y="17398"/>
                </a:lnTo>
                <a:lnTo>
                  <a:pt x="413638" y="9922"/>
                </a:lnTo>
                <a:lnTo>
                  <a:pt x="387367" y="4470"/>
                </a:lnTo>
                <a:lnTo>
                  <a:pt x="360427" y="1132"/>
                </a:lnTo>
                <a:lnTo>
                  <a:pt x="332905" y="0"/>
                </a:lnTo>
                <a:close/>
              </a:path>
              <a:path w="666115" h="666114">
                <a:moveTo>
                  <a:pt x="641159" y="268376"/>
                </a:moveTo>
                <a:lnTo>
                  <a:pt x="634231" y="270860"/>
                </a:lnTo>
                <a:lnTo>
                  <a:pt x="628970" y="275650"/>
                </a:lnTo>
                <a:lnTo>
                  <a:pt x="625886" y="282063"/>
                </a:lnTo>
                <a:lnTo>
                  <a:pt x="625487" y="289420"/>
                </a:lnTo>
                <a:lnTo>
                  <a:pt x="626541" y="296621"/>
                </a:lnTo>
                <a:lnTo>
                  <a:pt x="627354" y="303847"/>
                </a:lnTo>
                <a:lnTo>
                  <a:pt x="628396" y="318058"/>
                </a:lnTo>
                <a:lnTo>
                  <a:pt x="628646" y="324904"/>
                </a:lnTo>
                <a:lnTo>
                  <a:pt x="628662" y="332905"/>
                </a:lnTo>
                <a:lnTo>
                  <a:pt x="624791" y="380873"/>
                </a:lnTo>
                <a:lnTo>
                  <a:pt x="613582" y="426378"/>
                </a:lnTo>
                <a:lnTo>
                  <a:pt x="595645" y="468809"/>
                </a:lnTo>
                <a:lnTo>
                  <a:pt x="571589" y="507557"/>
                </a:lnTo>
                <a:lnTo>
                  <a:pt x="542023" y="542010"/>
                </a:lnTo>
                <a:lnTo>
                  <a:pt x="507558" y="571578"/>
                </a:lnTo>
                <a:lnTo>
                  <a:pt x="468806" y="595637"/>
                </a:lnTo>
                <a:lnTo>
                  <a:pt x="426375" y="613577"/>
                </a:lnTo>
                <a:lnTo>
                  <a:pt x="380872" y="624789"/>
                </a:lnTo>
                <a:lnTo>
                  <a:pt x="332905" y="628662"/>
                </a:lnTo>
                <a:lnTo>
                  <a:pt x="485845" y="628662"/>
                </a:lnTo>
                <a:lnTo>
                  <a:pt x="529499" y="601569"/>
                </a:lnTo>
                <a:lnTo>
                  <a:pt x="568286" y="568286"/>
                </a:lnTo>
                <a:lnTo>
                  <a:pt x="601571" y="529499"/>
                </a:lnTo>
                <a:lnTo>
                  <a:pt x="628652" y="485880"/>
                </a:lnTo>
                <a:lnTo>
                  <a:pt x="648845" y="438116"/>
                </a:lnTo>
                <a:lnTo>
                  <a:pt x="661464" y="386895"/>
                </a:lnTo>
                <a:lnTo>
                  <a:pt x="665822" y="332905"/>
                </a:lnTo>
                <a:lnTo>
                  <a:pt x="665822" y="324904"/>
                </a:lnTo>
                <a:lnTo>
                  <a:pt x="662216" y="284048"/>
                </a:lnTo>
                <a:lnTo>
                  <a:pt x="648516" y="268771"/>
                </a:lnTo>
                <a:lnTo>
                  <a:pt x="641159" y="268376"/>
                </a:lnTo>
                <a:close/>
              </a:path>
              <a:path w="666115" h="666114">
                <a:moveTo>
                  <a:pt x="485398" y="37160"/>
                </a:moveTo>
                <a:lnTo>
                  <a:pt x="332905" y="37160"/>
                </a:lnTo>
                <a:lnTo>
                  <a:pt x="357495" y="38161"/>
                </a:lnTo>
                <a:lnTo>
                  <a:pt x="381492" y="41109"/>
                </a:lnTo>
                <a:lnTo>
                  <a:pt x="427452" y="52549"/>
                </a:lnTo>
                <a:lnTo>
                  <a:pt x="471639" y="71620"/>
                </a:lnTo>
                <a:lnTo>
                  <a:pt x="511848" y="97408"/>
                </a:lnTo>
                <a:lnTo>
                  <a:pt x="518469" y="100630"/>
                </a:lnTo>
                <a:lnTo>
                  <a:pt x="541472" y="80213"/>
                </a:lnTo>
                <a:lnTo>
                  <a:pt x="539198" y="73480"/>
                </a:lnTo>
                <a:lnTo>
                  <a:pt x="534339" y="67944"/>
                </a:lnTo>
                <a:lnTo>
                  <a:pt x="512300" y="52527"/>
                </a:lnTo>
                <a:lnTo>
                  <a:pt x="489075" y="38928"/>
                </a:lnTo>
                <a:lnTo>
                  <a:pt x="485398" y="37160"/>
                </a:lnTo>
                <a:close/>
              </a:path>
            </a:pathLst>
          </a:custGeom>
          <a:solidFill>
            <a:srgbClr val="472E88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117" name="object 25"/>
          <p:cNvSpPr/>
          <p:nvPr/>
        </p:nvSpPr>
        <p:spPr>
          <a:xfrm>
            <a:off x="4489821" y="5560292"/>
            <a:ext cx="152683" cy="160331"/>
          </a:xfrm>
          <a:custGeom>
            <a:avLst/>
            <a:gdLst/>
            <a:ahLst/>
            <a:cxnLst/>
            <a:rect l="l" t="t" r="r" b="b"/>
            <a:pathLst>
              <a:path w="374650" h="383539">
                <a:moveTo>
                  <a:pt x="276138" y="255600"/>
                </a:moveTo>
                <a:lnTo>
                  <a:pt x="140169" y="255600"/>
                </a:lnTo>
                <a:lnTo>
                  <a:pt x="199072" y="383438"/>
                </a:lnTo>
                <a:lnTo>
                  <a:pt x="276138" y="255600"/>
                </a:lnTo>
                <a:close/>
              </a:path>
              <a:path w="374650" h="383539">
                <a:moveTo>
                  <a:pt x="162128" y="0"/>
                </a:moveTo>
                <a:lnTo>
                  <a:pt x="0" y="268503"/>
                </a:lnTo>
                <a:lnTo>
                  <a:pt x="140169" y="255600"/>
                </a:lnTo>
                <a:lnTo>
                  <a:pt x="276138" y="255600"/>
                </a:lnTo>
                <a:lnTo>
                  <a:pt x="374129" y="93052"/>
                </a:lnTo>
                <a:lnTo>
                  <a:pt x="325844" y="86716"/>
                </a:lnTo>
                <a:lnTo>
                  <a:pt x="279991" y="73730"/>
                </a:lnTo>
                <a:lnTo>
                  <a:pt x="237081" y="54608"/>
                </a:lnTo>
                <a:lnTo>
                  <a:pt x="197624" y="29861"/>
                </a:lnTo>
                <a:lnTo>
                  <a:pt x="162128" y="0"/>
                </a:lnTo>
                <a:close/>
              </a:path>
            </a:pathLst>
          </a:custGeom>
          <a:solidFill>
            <a:srgbClr val="472E88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118" name="object 26"/>
          <p:cNvSpPr/>
          <p:nvPr/>
        </p:nvSpPr>
        <p:spPr>
          <a:xfrm>
            <a:off x="4684872" y="5568799"/>
            <a:ext cx="152683" cy="160331"/>
          </a:xfrm>
          <a:custGeom>
            <a:avLst/>
            <a:gdLst/>
            <a:ahLst/>
            <a:cxnLst/>
            <a:rect l="l" t="t" r="r" b="b"/>
            <a:pathLst>
              <a:path w="374650" h="383539">
                <a:moveTo>
                  <a:pt x="211988" y="0"/>
                </a:moveTo>
                <a:lnTo>
                  <a:pt x="176493" y="29861"/>
                </a:lnTo>
                <a:lnTo>
                  <a:pt x="137039" y="54608"/>
                </a:lnTo>
                <a:lnTo>
                  <a:pt x="94133" y="73730"/>
                </a:lnTo>
                <a:lnTo>
                  <a:pt x="48283" y="86716"/>
                </a:lnTo>
                <a:lnTo>
                  <a:pt x="0" y="93052"/>
                </a:lnTo>
                <a:lnTo>
                  <a:pt x="175031" y="383438"/>
                </a:lnTo>
                <a:lnTo>
                  <a:pt x="233946" y="255600"/>
                </a:lnTo>
                <a:lnTo>
                  <a:pt x="366325" y="255600"/>
                </a:lnTo>
                <a:lnTo>
                  <a:pt x="211988" y="0"/>
                </a:lnTo>
                <a:close/>
              </a:path>
              <a:path w="374650" h="383539">
                <a:moveTo>
                  <a:pt x="366325" y="255600"/>
                </a:moveTo>
                <a:lnTo>
                  <a:pt x="233946" y="255600"/>
                </a:lnTo>
                <a:lnTo>
                  <a:pt x="374116" y="268503"/>
                </a:lnTo>
                <a:lnTo>
                  <a:pt x="366325" y="255600"/>
                </a:lnTo>
                <a:close/>
              </a:path>
            </a:pathLst>
          </a:custGeom>
          <a:solidFill>
            <a:srgbClr val="472E88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57" name="Rectangle à coins arrondis 4"/>
          <p:cNvSpPr/>
          <p:nvPr/>
        </p:nvSpPr>
        <p:spPr>
          <a:xfrm>
            <a:off x="10834098" y="109234"/>
            <a:ext cx="1257300" cy="930728"/>
          </a:xfrm>
          <a:prstGeom prst="roundRect">
            <a:avLst/>
          </a:prstGeom>
          <a:blipFill>
            <a:blip r:embed="rId14"/>
            <a:srcRect/>
            <a:stretch>
              <a:fillRect l="-52931" t="-23383" r="-59331" b="-17827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01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Thank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marL="0" indent="0" algn="ctr">
              <a:buNone/>
            </a:pPr>
            <a:endParaRPr lang="en-US" b="1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en-US" sz="5400" b="1" dirty="0">
                <a:solidFill>
                  <a:schemeClr val="accent2"/>
                </a:solidFill>
              </a:rPr>
              <a:t>THANK YOU!</a:t>
            </a:r>
          </a:p>
          <a:p>
            <a:pPr marL="0" indent="0" algn="ctr">
              <a:buNone/>
            </a:pPr>
            <a:endParaRPr lang="en-US" b="1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rgbClr val="7030A0"/>
                </a:solidFill>
              </a:rPr>
              <a:t>Levent Altan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7030A0"/>
                </a:solidFill>
              </a:rPr>
              <a:t>Executive Director 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hlinkClick r:id="rId2"/>
              </a:rPr>
              <a:t>l.altan@victimsupporteurope.eu</a:t>
            </a:r>
            <a:r>
              <a:rPr lang="en-US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+3222310112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hlinkClick r:id="rId3"/>
              </a:rPr>
              <a:t>www.victimsupport.eu</a:t>
            </a:r>
            <a:r>
              <a:rPr lang="en-US" b="1" dirty="0">
                <a:solidFill>
                  <a:schemeClr val="bg1"/>
                </a:solidFill>
              </a:rPr>
              <a:t> </a:t>
            </a:r>
          </a:p>
          <a:p>
            <a:endParaRPr lang="en-US" dirty="0"/>
          </a:p>
        </p:txBody>
      </p:sp>
      <p:pic>
        <p:nvPicPr>
          <p:cNvPr id="5" name="Immagine 6">
            <a:extLst>
              <a:ext uri="{FF2B5EF4-FFF2-40B4-BE49-F238E27FC236}">
                <a16:creationId xmlns:a16="http://schemas.microsoft.com/office/drawing/2014/main" xmlns="" id="{3EF7DF0D-05C8-473F-8D13-620C37B887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463" y="5013748"/>
            <a:ext cx="7289074" cy="167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93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2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3000"/>
                    </a14:imgEffect>
                    <a14:imgEffect>
                      <a14:colorTemperature colorTemp="6300"/>
                    </a14:imgEffect>
                    <a14:imgEffect>
                      <a14:brightnessContrast bright="6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" y="0"/>
            <a:ext cx="5225940" cy="4757104"/>
          </a:xfrm>
          <a:prstGeom prst="rect">
            <a:avLst/>
          </a:prstGeom>
          <a:solidFill>
            <a:sysClr val="window" lastClr="FFFFFF"/>
          </a:soli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5989" y="203503"/>
            <a:ext cx="10997852" cy="6572435"/>
          </a:xfrm>
        </p:spPr>
        <p:txBody>
          <a:bodyPr>
            <a:normAutofit fontScale="90000"/>
          </a:bodyPr>
          <a:lstStyle/>
          <a:p>
            <a:r>
              <a:rPr lang="en-GB" sz="4400" dirty="0" smtClean="0">
                <a:solidFill>
                  <a:srgbClr val="7030A0"/>
                </a:solidFill>
                <a:latin typeface="Calibri" panose="020F0502020204030204" pitchFamily="34" charset="0"/>
              </a:rPr>
              <a:t/>
            </a:r>
            <a:br>
              <a:rPr lang="en-GB" sz="4400" dirty="0" smtClean="0">
                <a:solidFill>
                  <a:srgbClr val="7030A0"/>
                </a:solidFill>
                <a:latin typeface="Calibri" panose="020F0502020204030204" pitchFamily="34" charset="0"/>
              </a:rPr>
            </a:br>
            <a:r>
              <a:rPr lang="en-GB" sz="4400" dirty="0">
                <a:solidFill>
                  <a:srgbClr val="7030A0"/>
                </a:solidFill>
                <a:latin typeface="Calibri" panose="020F0502020204030204" pitchFamily="34" charset="0"/>
              </a:rPr>
              <a:t/>
            </a:r>
            <a:br>
              <a:rPr lang="en-GB" sz="4400" dirty="0">
                <a:solidFill>
                  <a:srgbClr val="7030A0"/>
                </a:solidFill>
                <a:latin typeface="Calibri" panose="020F0502020204030204" pitchFamily="34" charset="0"/>
              </a:rPr>
            </a:br>
            <a:r>
              <a:rPr lang="en-GB" sz="4400" dirty="0" smtClean="0">
                <a:solidFill>
                  <a:srgbClr val="7030A0"/>
                </a:solidFill>
                <a:latin typeface="Calibri" panose="020F0502020204030204" pitchFamily="34" charset="0"/>
              </a:rPr>
              <a:t/>
            </a:r>
            <a:br>
              <a:rPr lang="en-GB" sz="4400" dirty="0" smtClean="0">
                <a:solidFill>
                  <a:srgbClr val="7030A0"/>
                </a:solidFill>
                <a:latin typeface="Calibri" panose="020F0502020204030204" pitchFamily="34" charset="0"/>
              </a:rPr>
            </a:br>
            <a:r>
              <a:rPr lang="en-GB" sz="44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				</a:t>
            </a:r>
            <a:r>
              <a:rPr lang="en-GB" sz="4400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 </a:t>
            </a:r>
            <a:br>
              <a:rPr lang="en-GB" sz="4400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</a:br>
            <a:r>
              <a:rPr lang="en-GB" sz="4400" dirty="0" smtClean="0">
                <a:solidFill>
                  <a:srgbClr val="7030A0"/>
                </a:solidFill>
                <a:latin typeface="Calibri" panose="020F0502020204030204" pitchFamily="34" charset="0"/>
              </a:rPr>
              <a:t/>
            </a:r>
            <a:br>
              <a:rPr lang="en-GB" sz="4400" dirty="0" smtClean="0">
                <a:solidFill>
                  <a:srgbClr val="7030A0"/>
                </a:solidFill>
                <a:latin typeface="Calibri" panose="020F0502020204030204" pitchFamily="34" charset="0"/>
              </a:rPr>
            </a:br>
            <a:r>
              <a:rPr lang="en-GB" sz="44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					</a:t>
            </a:r>
            <a:r>
              <a:rPr lang="en-GB" sz="32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Set up in 1990 to promote rights and 					services for all victims of crime in Europe</a:t>
            </a:r>
            <a:br>
              <a:rPr lang="en-GB" sz="3200" dirty="0" smtClean="0">
                <a:solidFill>
                  <a:srgbClr val="7030A0"/>
                </a:solidFill>
                <a:latin typeface="Calibri" panose="020F0502020204030204" pitchFamily="34" charset="0"/>
              </a:rPr>
            </a:br>
            <a:r>
              <a:rPr lang="en-GB" sz="3200" dirty="0">
                <a:solidFill>
                  <a:srgbClr val="7030A0"/>
                </a:solidFill>
                <a:latin typeface="Calibri" panose="020F0502020204030204" pitchFamily="34" charset="0"/>
              </a:rPr>
              <a:t/>
            </a:r>
            <a:br>
              <a:rPr lang="en-GB" sz="3200" dirty="0">
                <a:solidFill>
                  <a:srgbClr val="7030A0"/>
                </a:solidFill>
                <a:latin typeface="Calibri" panose="020F0502020204030204" pitchFamily="34" charset="0"/>
              </a:rPr>
            </a:br>
            <a:r>
              <a:rPr lang="en-GB" sz="3200" dirty="0" smtClean="0">
                <a:solidFill>
                  <a:srgbClr val="7030A0"/>
                </a:solidFill>
                <a:latin typeface="Calibri" panose="020F0502020204030204" pitchFamily="34" charset="0"/>
              </a:rPr>
              <a:t/>
            </a:r>
            <a:br>
              <a:rPr lang="en-GB" sz="3200" dirty="0" smtClean="0">
                <a:solidFill>
                  <a:srgbClr val="7030A0"/>
                </a:solidFill>
                <a:latin typeface="Calibri" panose="020F0502020204030204" pitchFamily="34" charset="0"/>
              </a:rPr>
            </a:br>
            <a:r>
              <a:rPr lang="en-GB" sz="32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					</a:t>
            </a:r>
            <a:r>
              <a:rPr lang="en-GB" sz="2800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Network of 56 organisations: NGOs, State, 					Individuals, Universities</a:t>
            </a:r>
            <a:br>
              <a:rPr lang="en-GB" sz="2800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</a:br>
            <a:r>
              <a:rPr lang="en-GB" sz="2800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/>
            </a:r>
            <a:br>
              <a:rPr lang="en-GB" sz="2800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</a:br>
            <a:r>
              <a:rPr lang="en-GB" sz="2800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					31 Countries</a:t>
            </a:r>
            <a:br>
              <a:rPr lang="en-GB" sz="2800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</a:br>
            <a:r>
              <a:rPr lang="en-GB" sz="2800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/>
            </a:r>
            <a:br>
              <a:rPr lang="en-GB" sz="2800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</a:br>
            <a:r>
              <a:rPr lang="en-GB" sz="2800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					Over 5000 staff and volunteers</a:t>
            </a:r>
            <a:br>
              <a:rPr lang="en-GB" sz="2800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</a:br>
            <a:r>
              <a:rPr lang="en-GB" sz="2800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/>
            </a:r>
            <a:br>
              <a:rPr lang="en-GB" sz="2800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</a:br>
            <a:r>
              <a:rPr lang="en-GB" sz="2800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					Over 2 million victims supported per year</a:t>
            </a:r>
            <a:endParaRPr lang="en-GB" sz="2800" b="1" dirty="0">
              <a:solidFill>
                <a:schemeClr val="accent6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0683269" y="203503"/>
            <a:ext cx="1257300" cy="930728"/>
          </a:xfrm>
          <a:prstGeom prst="roundRect">
            <a:avLst/>
          </a:prstGeom>
          <a:blipFill>
            <a:blip r:embed="rId5"/>
            <a:srcRect/>
            <a:stretch>
              <a:fillRect l="-52931" t="-23383" r="-59331" b="-17827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5489946" y="231160"/>
            <a:ext cx="51933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About </a:t>
            </a:r>
          </a:p>
          <a:p>
            <a:pPr algn="ctr"/>
            <a:r>
              <a:rPr lang="en-GB" sz="4000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Victim </a:t>
            </a:r>
            <a:r>
              <a:rPr lang="en-GB" sz="4000" b="1" dirty="0">
                <a:solidFill>
                  <a:schemeClr val="accent2"/>
                </a:solidFill>
                <a:latin typeface="Calibri" panose="020F0502020204030204" pitchFamily="34" charset="0"/>
              </a:rPr>
              <a:t>Support Europe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76617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5989" y="293077"/>
            <a:ext cx="10997852" cy="6249003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rgbClr val="7030A0"/>
                </a:solidFill>
                <a:latin typeface="Calibri" panose="020F0502020204030204" pitchFamily="34" charset="0"/>
              </a:rPr>
              <a:t>2</a:t>
            </a:r>
            <a:r>
              <a:rPr lang="en-GB" sz="28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1 </a:t>
            </a:r>
            <a:r>
              <a:rPr lang="en-GB" sz="2800" dirty="0">
                <a:solidFill>
                  <a:srgbClr val="7030A0"/>
                </a:solidFill>
                <a:latin typeface="Calibri" panose="020F0502020204030204" pitchFamily="34" charset="0"/>
              </a:rPr>
              <a:t>terrorist </a:t>
            </a:r>
            <a:r>
              <a:rPr lang="en-GB" sz="28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attacks in Europe and beyond since 2015</a:t>
            </a:r>
            <a:br>
              <a:rPr lang="en-GB" sz="2800" dirty="0" smtClean="0">
                <a:solidFill>
                  <a:srgbClr val="7030A0"/>
                </a:solidFill>
                <a:latin typeface="Calibri" panose="020F0502020204030204" pitchFamily="34" charset="0"/>
              </a:rPr>
            </a:br>
            <a:r>
              <a:rPr lang="en-GB" sz="2800" dirty="0">
                <a:solidFill>
                  <a:schemeClr val="accent2"/>
                </a:solidFill>
                <a:latin typeface="Calibri" panose="020F0502020204030204" pitchFamily="34" charset="0"/>
              </a:rPr>
              <a:t/>
            </a:r>
            <a:br>
              <a:rPr lang="en-GB" sz="2800" dirty="0">
                <a:solidFill>
                  <a:schemeClr val="accent2"/>
                </a:solidFill>
                <a:latin typeface="Calibri" panose="020F0502020204030204" pitchFamily="34" charset="0"/>
              </a:rPr>
            </a:br>
            <a:r>
              <a:rPr lang="en-GB" sz="2800" dirty="0" smtClean="0">
                <a:solidFill>
                  <a:srgbClr val="7030A0"/>
                </a:solidFill>
                <a:latin typeface="Calibri" panose="020F0502020204030204" pitchFamily="34" charset="0"/>
              </a:rPr>
              <a:t/>
            </a:r>
            <a:br>
              <a:rPr lang="en-GB" sz="2800" dirty="0" smtClean="0">
                <a:solidFill>
                  <a:srgbClr val="7030A0"/>
                </a:solidFill>
                <a:latin typeface="Calibri" panose="020F0502020204030204" pitchFamily="34" charset="0"/>
              </a:rPr>
            </a:br>
            <a:r>
              <a:rPr lang="en-GB" sz="2400" b="1" dirty="0">
                <a:solidFill>
                  <a:schemeClr val="accent2"/>
                </a:solidFill>
              </a:rPr>
              <a:t>France, Germany, Spain, UK, Sweden, Finland, Russia, Turkey, USA, </a:t>
            </a:r>
            <a:r>
              <a:rPr lang="en-GB" sz="2400" b="1" dirty="0" smtClean="0">
                <a:solidFill>
                  <a:schemeClr val="accent2"/>
                </a:solidFill>
              </a:rPr>
              <a:t>Bangladesh,             New Zealand, Sri Lanka</a:t>
            </a:r>
            <a:br>
              <a:rPr lang="en-GB" sz="2400" b="1" dirty="0" smtClean="0">
                <a:solidFill>
                  <a:schemeClr val="accent2"/>
                </a:solidFill>
              </a:rPr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/>
              <a:t/>
            </a:r>
            <a:br>
              <a:rPr lang="en-GB" sz="2400" dirty="0"/>
            </a:br>
            <a:r>
              <a:rPr lang="en-GB" sz="2400" b="1" dirty="0" smtClean="0">
                <a:solidFill>
                  <a:srgbClr val="7030A0"/>
                </a:solidFill>
              </a:rPr>
              <a:t>Primary focus – mass victimisation</a:t>
            </a:r>
            <a:r>
              <a:rPr lang="en-GB" sz="2800" dirty="0">
                <a:solidFill>
                  <a:srgbClr val="7030A0"/>
                </a:solidFill>
                <a:latin typeface="Calibri" panose="020F0502020204030204" pitchFamily="34" charset="0"/>
              </a:rPr>
              <a:t/>
            </a:r>
            <a:br>
              <a:rPr lang="en-GB" sz="2800" dirty="0">
                <a:solidFill>
                  <a:srgbClr val="7030A0"/>
                </a:solidFill>
                <a:latin typeface="Calibri" panose="020F0502020204030204" pitchFamily="34" charset="0"/>
              </a:rPr>
            </a:br>
            <a:r>
              <a:rPr lang="en-GB" sz="2800" dirty="0">
                <a:solidFill>
                  <a:srgbClr val="7030A0"/>
                </a:solidFill>
                <a:latin typeface="Calibri" panose="020F0502020204030204" pitchFamily="34" charset="0"/>
              </a:rPr>
              <a:t/>
            </a:r>
            <a:br>
              <a:rPr lang="en-GB" sz="2800" dirty="0">
                <a:solidFill>
                  <a:srgbClr val="7030A0"/>
                </a:solidFill>
                <a:latin typeface="Calibri" panose="020F0502020204030204" pitchFamily="34" charset="0"/>
              </a:rPr>
            </a:br>
            <a:r>
              <a:rPr lang="en-GB" sz="2800" dirty="0">
                <a:solidFill>
                  <a:schemeClr val="accent2"/>
                </a:solidFill>
                <a:latin typeface="Calibri" panose="020F0502020204030204" pitchFamily="34" charset="0"/>
              </a:rPr>
              <a:t/>
            </a:r>
            <a:br>
              <a:rPr lang="en-GB" sz="2800" dirty="0">
                <a:solidFill>
                  <a:schemeClr val="accent2"/>
                </a:solidFill>
                <a:latin typeface="Calibri" panose="020F0502020204030204" pitchFamily="34" charset="0"/>
              </a:rPr>
            </a:br>
            <a:r>
              <a:rPr lang="en-GB" sz="2800" dirty="0">
                <a:solidFill>
                  <a:schemeClr val="accent2"/>
                </a:solidFill>
                <a:latin typeface="Calibri" panose="020F0502020204030204" pitchFamily="34" charset="0"/>
              </a:rPr>
              <a:t/>
            </a:r>
            <a:br>
              <a:rPr lang="en-GB" sz="2800" dirty="0">
                <a:solidFill>
                  <a:schemeClr val="accent2"/>
                </a:solidFill>
                <a:latin typeface="Calibri" panose="020F0502020204030204" pitchFamily="34" charset="0"/>
              </a:rPr>
            </a:br>
            <a:endParaRPr lang="en-GB" sz="2800" dirty="0">
              <a:solidFill>
                <a:schemeClr val="accent6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0683269" y="203503"/>
            <a:ext cx="1257300" cy="930728"/>
          </a:xfrm>
          <a:prstGeom prst="roundRect">
            <a:avLst/>
          </a:prstGeom>
          <a:blipFill>
            <a:blip r:embed="rId3"/>
            <a:srcRect/>
            <a:stretch>
              <a:fillRect l="-52931" t="-23383" r="-59331" b="-17827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75989" y="5533292"/>
          <a:ext cx="11235364" cy="822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08841"/>
                <a:gridCol w="2808841"/>
                <a:gridCol w="2808841"/>
                <a:gridCol w="280884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International response network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Connecting</a:t>
                      </a:r>
                      <a:r>
                        <a:rPr lang="en-GB" sz="2400" baseline="0" dirty="0" smtClean="0"/>
                        <a:t> victims to support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Research</a:t>
                      </a:r>
                      <a:r>
                        <a:rPr lang="en-GB" sz="2400" baseline="0" dirty="0" smtClean="0"/>
                        <a:t> and policy development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Capacity</a:t>
                      </a:r>
                      <a:r>
                        <a:rPr lang="en-GB" sz="2400" baseline="0" dirty="0" smtClean="0"/>
                        <a:t> building and advocacy</a:t>
                      </a:r>
                      <a:endParaRPr lang="en-GB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19200" y="293077"/>
            <a:ext cx="9464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VSE response to terrorist attacks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216297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" y="274340"/>
            <a:ext cx="1207476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 smtClean="0">
                <a:solidFill>
                  <a:srgbClr val="FF9933"/>
                </a:solidFill>
                <a:latin typeface="+mn-lt"/>
              </a:rPr>
              <a:t>Two scenarios when supporting </a:t>
            </a:r>
            <a:br>
              <a:rPr lang="en-GB" b="1" dirty="0" smtClean="0">
                <a:solidFill>
                  <a:srgbClr val="FF9933"/>
                </a:solidFill>
                <a:latin typeface="+mn-lt"/>
              </a:rPr>
            </a:br>
            <a:r>
              <a:rPr lang="en-GB" b="1" dirty="0" smtClean="0">
                <a:solidFill>
                  <a:srgbClr val="FF9933"/>
                </a:solidFill>
                <a:latin typeface="+mn-lt"/>
              </a:rPr>
              <a:t>cross-border victims</a:t>
            </a:r>
            <a:endParaRPr lang="en-GB" b="1" dirty="0">
              <a:latin typeface="+mn-lt"/>
            </a:endParaRPr>
          </a:p>
        </p:txBody>
      </p:sp>
      <p:pic>
        <p:nvPicPr>
          <p:cNvPr id="1032" name="Picture 8" descr="https://upload.wikimedia.org/wikipedia/commons/thumb/1/13/Blank_France_map,_no_Departments.svg/507px-Blank_France_map,_no_Departments.svg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01" y="1840717"/>
            <a:ext cx="3369364" cy="299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2" descr="data:image/png;base64,iVBORw0KGgoAAAANSUhEUgAAAL0AAAELCAMAAAC77XfeAAAAnFBMVEX/////fwD/fQD/egD/dwD/eAD/ewD/dQD/cwD/hBL/gAb/gxD/gQn/9e3///3/hhb//Pj/8uj/z7D/+fT/59j/4s//r3j/bwD/4cz/9Oz/mEz/ol//nVX/yKX/5tX/qnD/wZn/vJD/tIP/iyv/1Lj/xqH/2MD/kTz/lkT/m1H/tIH/pmn/kkD/jzT/zKz/oFv/28n/XgD/t4z+iyPFwYRLAAATvUlEQVR4nO1dB3fiOre1Zau4gDGYmtDBQBjIvOT//7cnueEiuSFnbr7FXndm3QFCtuWj03WsKC+88MILL7zwwgsvvPDCCy+88MIL/1voDf41g3aYz7y+svy/4b/m0Q5Xsu8r/Xn/X/NoiV/Je/RB/H/NoQX6s+FmebxMz8e//5pKC9wI1DHB//ltGkp076/vb/8A53Pjsn+uCID79fG/riF7YML+Xk8xJlN4Vu03j73sTk0B89XxerLt03b0gyR5GNxniuJjeFs78GMCbttV6s37nPcj/hphiAAFhO4P0eTCm0zVHlUqBKHppurDPbc3GPlXXUdAjQCcHyDJhevdT4SsA4mffd5WFR9faoRBR2oa+F+oUnfzh+DpFJLSO9+jt8W9OUv2/3QHqxxoHz9DOIUl1YQAaMvh5E3wCdcfLncLMj0oygbqxvawhVzyKrr8KHPK7FtHUCeG+J67C6JDqAEV2IqyQCrQoMblTgX/9oPMKZZYI6fN357o/bm3w4ls494HFvCO2Bs/yV05Evjpid8eOhin1hl7ro5F6x4AHn+Ou6LsyVL8pnvGWfGGVPDHWyRgHl7g7OfIK38Xwre8D1jgCcH+dLatUvo7oRT+HMYLwhMRZlJBKXug6eet373P4K1EAUbfP2OxfFh2GfvwAvClY6dhN10rispZpPkVlHBXVYOv67NAWqfLP5meqEfD0fKuppXSA0YN8nSLbLrjPppsRcrBKdUp1BOrRV5F6864v08zenmVUhNfsJxVucZJXeX3psSQPAEPoGlm5c+PzTspN6Z0z9aR+oA+JF0s/4gAUVJgplasfF2pD4F38tkv4FTwrXe+39saAMoPgnfvog0LGpEHhmFUbAJcFeQ0hjgD5pFm5E36p9xy6bJjLX/Kja0ZllVCnyHvBOtul94u2ewHiAgV2amJ4ERCY5SqfzyWy/6qCc2IW6Us0zATzemUXDOW6+34VLSJwANpJDgPxVnmtGlSdU5fpQulH/hvfpS7CCFMNVhq4KSSOCYwHYvnuwFLJnnlgy0vFIRT33XE3rQcgwlNymgBw6HUbY4EgbNM8l4g2QL2h5piD4Bt8CIUq+hDyPXUzoFsCBRB2e7L8f/+5uh5UNwAUpNTMxyuHfdNt9pUPUTd4PlqRfraViL7UJ/rG+6bI8wjJLoOrp/MrG+WvcS1X4VLL8rzDptZWv6rWfpIlFpsgUkg9UTkOPWb+GiAv0tyLwNVHvvgm0uyT+UuSy32ecsrLyM+YME2LtlHTdgL/YOs2peoMk8YkknJ++91bC2fZQpm+g14l8Z+sNyUFiuPTbatynUNGNJCJclL691AZZn10Ig9XWTBG4/QV1Yda/hF989oWJognemN2KuWKXgjuSwo0VrNNIzK0nOrJv59WVoqkR2Z7j3V51qZDmi49nnDmkYYNYKTPPIKs/vRaqzezh+FAHFTU+5Nx2FefplXF7qgusSOhhHLx4eex5wgpJG8E8JRIjyCVCXSiNwpT2caqlxLq8wDsdZZRiFcZXzNvH8tLUg9VjVc83LLFki+zD0b+ceIlXpCj0fFaa/Bm9Yhr3J94yIC9jJLQPdQrLXFbHUJ2QOQzkz9qWFqLaeqbhLBtoBWZtcb4yOSDKQnlZGME9WzCcZBDRxBHSLuEtePvyxHk5oNuRV/c66+MZ/3hpaG8OfdX+7ORacN1IrbIyBxNbIFBpzV5MTn/estWLOZsX8odJv+H6CK0mlAX27dmWdJdWFKcwQBYNErtXAAWJZFVaTBGhXqiw6WWjnheJBgL/x0sIWBQZeb/rEY75C2XatgyH4WSe3W/CyqFHHYGd0oqrZBTrPbNWsnUr0EReGIvbibZh992HTy6r12yVBiQB6n0XIQVIQH58Ts5iXdrCv4SGrJipsgRmcu/Unms04qdWPUFXtV+5LJ/sq1pAiuDyt37mZ3WJZiurpTX+VIdXIUkVuFIMb6NJvZzHk8qUC1ZqVZlZwE7JXGTbm8bCFKSejXL9ZKlZxZKftcKavgU6BYB5XFU7kfkemjlVZ18mHEnxx7vE26uZwqzz5h/ymR/aTM/cU5lyRXO4ST+TR5hZpeMyP9VKfykgtSyyYcS/tgl/cGr5kbxfyJi/oIvIBJ3R4zvhyT+j+mEe4H6nvrUAvNIpLJnuMex2TINf/h3nf6WsHpa1gI2ZMybbihqU3WIJz449lh+67Sa4BTmWcMuBlWAKi+PHHSvINUMhxoBJO74ucVUbjcphF/1ccxiUZcf3mUWmYusmfxk/F25AdAPqHeGYIUWP1iCsndF/wdkGYvLAJ3wx67816JD7tEOvo83jfL1WA0vOydYlnItAzHfHhBUq1THoWgqDR4cId9JVrL4TQ42MCRO7Z/k82rAqkZhBwK6l5UcqY4qkSH8RmS2uV/VNj80jAvmFph9NB/Y1JC9+r70j/MlFHt1Gz50YNnUNAYBe8gwTr+KIK6Tt5rV1QA6ewc1raY5UPvvA+6fnatiV+r94J6n6d1Z1qHZ6x4i38lOTFH1/vjlRIPp8sjGyNeFZ+zze7F7fHt19q2crtBsuBXpGD+VnPqzcCu2THVQe9iDH5YWCgFc8oPaDGo1yjYYdM0v6STL6auOHcILutWs3TJDXQJxnwC+Q4vzscAUi51NaYur7KcwZ2/8XDGth/cQZEn8dMhpVnROrq/R984P0jsgf3i1nSyPQTuFBU1ov6RzUVU5NEAxPv39fptj/WpPKftLSqV5H4ZTNqRPX9zyycs2QcuUS9YQq+cPfsEogh6UaRtA0GpCUZFww2gXlmxI07H18GiViWOB2nFB66tYtssMLaHk85r6cLXw2Cwb00+v6vag+OiscUBAfkFv+Ue0m03RsVtXDufI+xZbYo1T+fpi8A4LnnKFAAmVBvOddXPBMoKtvo8fRnLPK8nR9trmtu/8K6r/tLLSuAfOIJDrVDMHug4u2V1FmW4apNGKR4k+W3cVA66+MGuOkzt2fj4nb5AFvH6vObMhuyllH48rHJUOVOI7Dyj7wWJhWWKLTwo4+nT5CWpzE/VcAxu1YBV1PA+tCqumUgKHLLj18+zl9EOyNqLAe+QVFS7BHhxcN2RMjJixqTX7PSMAFKqzUH6Nd9hGyAuoCGIp1Q/jCLxQiclnzdrBV1CimEcLmN+7YFlBT1OyUJtqGNI1QxAOuhNSmLBmi0izCWSYGtv6WyjGTMwowx2fFHAwZeR0nOI+j4cXMva09L3sPwOIXEhvi6iMDuSESdgaxmOkzs7Ql9HaDNSPKU/tOr6No5TWkEE+NlIdxQVyI2ILDP05qOeGadmg/o3dc7P5z0WDKl4kIrOx9CfCcRP+LmyYQH1ELeasd8HLNs0gZ1qwAWOE+5mO5RmYPBbinK0gG049D/2k8LFB/r+6ehqFms+x7Yty2G/NlOppwqfdWolElS/IhhBdMoQlOR466KfRCWAyjoTE/on16JiW+wQSfyx+qXw+AcC4cv/FJAxBWjN3X9WphAR9FYm/6oIuzn0LWrHLXpr09eNHAmNRYLzUyDTem47aUPGM2q1rsEyHxYFfEvoK3KF2kN4rj0ShFYXkBg+oMsICYXmvmSSBgi6z1ohER0pc+yuInNPPc4S6S7V4WWIuqgAkdFVdBRlH53KDuJ27AO3SSNIhmc5Fvq4lVqxycSB3FfjmZTySa/E3lewd3iBWE32cnL4ozIC5QaVkneclsv/vGfDMLDLAjtQOgPBptRBO60PpRyJHFUNYalc2qYWN/paGeT7+4qQ2qpqhW7s7oRAMgSnKu1rmJXcWlosqK6fHdi1qzp2ZFSOfVLNltsWIPLnKZ05r05mlAd04UdaJxW0pzJof6srfCm5oJ4t9yNmW29H3P5Qhesb9Y/G1efVsgtrc9VjW2+nfdoeaNjY7aozAqyDnga5sWwz9W+ntoIVhOitvZ22Rx4+2ezHGglI6sWraYvF2iuDZFv0WnAyv6XWbK31+7UjC8A7kpdWRKbhNKmSpEFaCk7VpLBGaL7wIMiXkra905fpEwW+Biz5LyMwIRiD9pW2AacBSjo07ghBgP/0lNHsqVRCaac0F40FhNVVrrnRkwDhbwnVzbLMNZ+8w9mb3CuKXwy6cHoTHM9BZK3A2tPeTYB+6pRmnVXl1iRKgfA0WOXeB2TRm0bAZSOlH8FzqeQ3UdJmxenkIjS8Hm/3oZCMNg4hO0kdmLMFIdeBMsO4fLZlGg19GYQnAdkkUeYNpYSxvZ3KFIGmUvnzdqiu9FscPxgIIy906qbV1SMaYOd5qd7a0YUZfOmVuieQd5D38wE7umzRN03HtM3snuhsuvoaavplOdsgFt0EvfLnZmMdEljpzZ51PrUOZkUG2OhfQd6T9W8BvAleajUpMiczmVsj99BjGtE+Cs9B6vsD/bdn17G7tplO3RRUUEKfLYXkmXlFhJ2sQAf0Vgze60iPlZmYx7k69rdJdwMA6I98wu5q9Uj1x6eSwu7uZelM42RZkwXmWS6T+sqmGUyuANJH1Ppn6tdh58/nbsks3jbWlXrgp7q3VOMHQGJDwE5L8dTn4wMqALLPlYwWJFhdelc1iFVXcacwmjsOb0EJYKiGypP6UWC9FSdCAD+4Tb3PvnMv9XRAEA+oWrQ9tU+6V+/Hdaht4iNgh3dMMAGTVf0JLeJrwBK71MPJeHgXx1TRsQ/PCRsU4T7KC7ke06e9z5Y2IA15HaJKX4cAkKPS10J/GzhHP3BVj/tg/RGbqDcJK2DUJ5fQL6RKqadF6G3Pp4DuKJwQAqAe+q/K6ltDCOGT0sP4/ePjgmqpn0oAo5NHKyXNrjiKcQbv1+t1qbDuc6ShOt0HlWD7GuBbFyccIscA3ui6HyjG7JcM/JP0QBfKPPMbY+vQPYDIWvFUAqGOsI4AFSQZa54gTD23TVPmcZgFd3EU7iSfoDX94sGGOiWs2wA0G4pdA2EcKeewu2tjjG7r9Q3h90BV9pTV9utr489uBb9dGn3W5fP9LPPB2n5jxSlmZOkSo7CFakegpkEaLbermcUUS94LihJPNqbPZ98QUFu0p/oEm+zpUtNg8d9irdi4TaX2lQWjrJ7xF/w9CTYjnCgqXnhK7/AZtW0+WkBrPx2gKViDwzMNul7SIEzGbhCszT0/ihuOSUDVunRQgSDWfULrPM7qApU59iuDYJ2AXeDTzPY4HLXVleiEv7j9Q6BS3RPo3Fe80IwCLZrn4G0uTNd3yl6F7UPc08NjQeolCT8AXsQ23PXXrfsk6kFr3XfmpgxoxiAh+xE2u8KMIKpqFq0F2HrCyUyU7AD6I5XLm40W/NrzITUjpPWFgPYRuhdU1kDR5033zsa7G0BMHul2/EE9i6QkCtS2Tr9gkngtjN4J0oxrRgZCLxgnxw2iI734thn3enG0joMWlPj8EnpT3IoT78KbQ57pWZwt6Lb3UjsArntBykCzooa88CCSHvUChzRC8kpw0hrBcHBoy5q4hLEbfrIDWKu7G8yIAXi/ORx2obVNBkiylpakWY9lfbTNCgdvtix1yRgaMoQ4yp4xz2lwJWz9AWSPHgyzM3qkRadQ07Ug7JoPHUyFDHr7cPpBo7nrKfZtQ6zx7nMbu3kD7wTZqkbi4k1sogfDd6KaTlx1722+7sHvG/jL7WRBQxkcPf7ob8MRyBFgK+ruzsIagihR7f0r9RTYqo4clr1U3MP2uodYDyVd9KSXLVI3yhPs2zgL/dlbVNcB6DFU2gsfX3fAj/Fqfc//cFgaQXjOPlEZ5aO8RGgzj8ufJvqNqnFnnTHXB6jCcKXHk0BIVmcMqksGNQ/s58LMVl0sGfsPtEe7cv/wxSpO+H3jusMLNkPBGqrVT9AVHBzOk7eyrkerTZtXb0xt3Jl9PUcShaC+o/Yz9sD7s2qjUutgWG7MZLs6ylveMuLNWIPb5S11VUj4TA0+7lS+Sj03wynMZWyVzkw9kCSWQ5ayyf9y1EwhfKLtQdSgaVPmxa6fdlWUZIdBfD4JrQxyGtrBgWDyJ7AEY6fbhYbxDCTd9wfKZIq5B7v0cxsHKvUUGQ3C6CCcaI5By5On4XGGSNnO++6m6OLidqmuXXQrEbZ2w/uN/UtUCQrj6Rbo3/ImyM0d4yUtTx6MHAI1qON1uB/ZUSdReCZ82Es17hdIpmnznx6LBFFb8gqL5z82frKq4oxQfpxjQ7iZTNxjoACwj++S5i8wRSRotmgr9HwsCTWxGqtnQuFQ7Ba4Y34FVO5kcjaabe99kMXbWm4xeMGv7kp/uCKV1bns76TYcqa6/PADsZ/B6HjCev4OaJt/Tas+Rv7uljOJcON5hy5qV92gd886OhDjqZSDST+EvBMEO5ypJx+5tAPmDkf8zyIb0ZEuB6h2gPSUQ2hIfxZwx3hMnQKlz1X7T2KURL4AdmAVu0XfjvqvqGPfdVegfIRxC1ARkvvgm59BWISB/f7+14lN8lSpSxC8/zqEpqq7Nt5uEboJTxSY/y2ih5D9RrlhjYeRY0yFaNPljPhOEBtauF1jXcrB8Z9EMtKWFYlxJw2N3WGWSe93dv6hI+SeY9zV2ZNu8JHLVMP1L9I9q0JZCMHf46pxqkJSn8HSKYacmsTv2bhnTgPJU/2MPwpOLzAgHT4WRC6K3S9o2tGY9Q6wzfcwoLdfs/IUuVE2miazRNA5BpmndKHungjSDRYAwHj9f12E0puS23FCoseFIWf5i/wEdnZ/zNqp/i6/PveQYDLt6rkUnaPvjme/SeO88MILL7zwwgsvvPDCCy+88MILL7zwwm/E/wPWbhmsJTQ8tAAAAABJRU5ErkJggg==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14" descr="data:image/png;base64,iVBORw0KGgoAAAANSUhEUgAAAL0AAAELCAMAAAC77XfeAAAAnFBMVEX/////fwD/fQD/egD/dwD/eAD/ewD/dQD/cwD/hBL/gAb/gxD/gQn/9e3///3/hhb//Pj/8uj/z7D/+fT/59j/4s//r3j/bwD/4cz/9Oz/mEz/ol//nVX/yKX/5tX/qnD/wZn/vJD/tIP/iyv/1Lj/xqH/2MD/kTz/lkT/m1H/tIH/pmn/kkD/jzT/zKz/oFv/28n/XgD/t4z+iyPFwYRLAAATvUlEQVR4nO1dB3fiOre1Zau4gDGYmtDBQBjIvOT//7cnueEiuSFnbr7FXndm3QFCtuWj03WsKC+88MILL7zwwgsvvPDCCy+88MIL/1voDf41g3aYz7y+svy/4b/m0Q5Xsu8r/Xn/X/NoiV/Je/RB/H/NoQX6s+FmebxMz8e//5pKC9wI1DHB//ltGkp076/vb/8A53Pjsn+uCID79fG/riF7YML+Xk8xJlN4Vu03j73sTk0B89XxerLt03b0gyR5GNxniuJjeFs78GMCbttV6s37nPcj/hphiAAFhO4P0eTCm0zVHlUqBKHppurDPbc3GPlXXUdAjQCcHyDJhevdT4SsA4mffd5WFR9faoRBR2oa+F+oUnfzh+DpFJLSO9+jt8W9OUv2/3QHqxxoHz9DOIUl1YQAaMvh5E3wCdcfLncLMj0oygbqxvawhVzyKrr8KHPK7FtHUCeG+J67C6JDqAEV2IqyQCrQoMblTgX/9oPMKZZYI6fN357o/bm3w4ls494HFvCO2Bs/yV05Evjpid8eOhin1hl7ro5F6x4AHn+Ou6LsyVL8pnvGWfGGVPDHWyRgHl7g7OfIK38Xwre8D1jgCcH+dLatUvo7oRT+HMYLwhMRZlJBKXug6eet373P4K1EAUbfP2OxfFh2GfvwAvClY6dhN10rispZpPkVlHBXVYOv67NAWqfLP5meqEfD0fKuppXSA0YN8nSLbLrjPppsRcrBKdUp1BOrRV5F6864v08zenmVUhNfsJxVucZJXeX3psSQPAEPoGlm5c+PzTspN6Z0z9aR+oA+JF0s/4gAUVJgplasfF2pD4F38tkv4FTwrXe+39saAMoPgnfvog0LGpEHhmFUbAJcFeQ0hjgD5pFm5E36p9xy6bJjLX/Kja0ZllVCnyHvBOtul94u2ewHiAgV2amJ4ERCY5SqfzyWy/6qCc2IW6Us0zATzemUXDOW6+34VLSJwANpJDgPxVnmtGlSdU5fpQulH/hvfpS7CCFMNVhq4KSSOCYwHYvnuwFLJnnlgy0vFIRT33XE3rQcgwlNymgBw6HUbY4EgbNM8l4g2QL2h5piD4Bt8CIUq+hDyPXUzoFsCBRB2e7L8f/+5uh5UNwAUpNTMxyuHfdNt9pUPUTd4PlqRfraViL7UJ/rG+6bI8wjJLoOrp/MrG+WvcS1X4VLL8rzDptZWv6rWfpIlFpsgUkg9UTkOPWb+GiAv0tyLwNVHvvgm0uyT+UuSy32ecsrLyM+YME2LtlHTdgL/YOs2peoMk8YkknJ++91bC2fZQpm+g14l8Z+sNyUFiuPTbatynUNGNJCJclL691AZZn10Ig9XWTBG4/QV1Yda/hF989oWJognemN2KuWKXgjuSwo0VrNNIzK0nOrJv59WVoqkR2Z7j3V51qZDmi49nnDmkYYNYKTPPIKs/vRaqzezh+FAHFTU+5Nx2FefplXF7qgusSOhhHLx4eex5wgpJG8E8JRIjyCVCXSiNwpT2caqlxLq8wDsdZZRiFcZXzNvH8tLUg9VjVc83LLFki+zD0b+ceIlXpCj0fFaa/Bm9Yhr3J94yIC9jJLQPdQrLXFbHUJ2QOQzkz9qWFqLaeqbhLBtoBWZtcb4yOSDKQnlZGME9WzCcZBDRxBHSLuEtePvyxHk5oNuRV/c66+MZ/3hpaG8OfdX+7ORacN1IrbIyBxNbIFBpzV5MTn/estWLOZsX8odJv+H6CK0mlAX27dmWdJdWFKcwQBYNErtXAAWJZFVaTBGhXqiw6WWjnheJBgL/x0sIWBQZeb/rEY75C2XatgyH4WSe3W/CyqFHHYGd0oqrZBTrPbNWsnUr0EReGIvbibZh992HTy6r12yVBiQB6n0XIQVIQH58Ts5iXdrCv4SGrJipsgRmcu/Unms04qdWPUFXtV+5LJ/sq1pAiuDyt37mZ3WJZiurpTX+VIdXIUkVuFIMb6NJvZzHk8qUC1ZqVZlZwE7JXGTbm8bCFKSejXL9ZKlZxZKftcKavgU6BYB5XFU7kfkemjlVZ18mHEnxx7vE26uZwqzz5h/ymR/aTM/cU5lyRXO4ST+TR5hZpeMyP9VKfykgtSyyYcS/tgl/cGr5kbxfyJi/oIvIBJ3R4zvhyT+j+mEe4H6nvrUAvNIpLJnuMex2TINf/h3nf6WsHpa1gI2ZMybbihqU3WIJz449lh+67Sa4BTmWcMuBlWAKi+PHHSvINUMhxoBJO74ucVUbjcphF/1ccxiUZcf3mUWmYusmfxk/F25AdAPqHeGYIUWP1iCsndF/wdkGYvLAJ3wx67816JD7tEOvo83jfL1WA0vOydYlnItAzHfHhBUq1THoWgqDR4cId9JVrL4TQ42MCRO7Z/k82rAqkZhBwK6l5UcqY4qkSH8RmS2uV/VNj80jAvmFph9NB/Y1JC9+r70j/MlFHt1Gz50YNnUNAYBe8gwTr+KIK6Tt5rV1QA6ewc1raY5UPvvA+6fnatiV+r94J6n6d1Z1qHZ6x4i38lOTFH1/vjlRIPp8sjGyNeFZ+zze7F7fHt19q2crtBsuBXpGD+VnPqzcCu2THVQe9iDH5YWCgFc8oPaDGo1yjYYdM0v6STL6auOHcILutWs3TJDXQJxnwC+Q4vzscAUi51NaYur7KcwZ2/8XDGth/cQZEn8dMhpVnROrq/R984P0jsgf3i1nSyPQTuFBU1ov6RzUVU5NEAxPv39fptj/WpPKftLSqV5H4ZTNqRPX9zyycs2QcuUS9YQq+cPfsEogh6UaRtA0GpCUZFww2gXlmxI07H18GiViWOB2nFB66tYtssMLaHk85r6cLXw2Cwb00+v6vag+OiscUBAfkFv+Ue0m03RsVtXDufI+xZbYo1T+fpi8A4LnnKFAAmVBvOddXPBMoKtvo8fRnLPK8nR9trmtu/8K6r/tLLSuAfOIJDrVDMHug4u2V1FmW4apNGKR4k+W3cVA66+MGuOkzt2fj4nb5AFvH6vObMhuyllH48rHJUOVOI7Dyj7wWJhWWKLTwo4+nT5CWpzE/VcAxu1YBV1PA+tCqumUgKHLLj18+zl9EOyNqLAe+QVFS7BHhxcN2RMjJixqTX7PSMAFKqzUH6Nd9hGyAuoCGIp1Q/jCLxQiclnzdrBV1CimEcLmN+7YFlBT1OyUJtqGNI1QxAOuhNSmLBmi0izCWSYGtv6WyjGTMwowx2fFHAwZeR0nOI+j4cXMva09L3sPwOIXEhvi6iMDuSESdgaxmOkzs7Ql9HaDNSPKU/tOr6No5TWkEE+NlIdxQVyI2ILDP05qOeGadmg/o3dc7P5z0WDKl4kIrOx9CfCcRP+LmyYQH1ELeasd8HLNs0gZ1qwAWOE+5mO5RmYPBbinK0gG049D/2k8LFB/r+6ehqFms+x7Yty2G/NlOppwqfdWolElS/IhhBdMoQlOR466KfRCWAyjoTE/on16JiW+wQSfyx+qXw+AcC4cv/FJAxBWjN3X9WphAR9FYm/6oIuzn0LWrHLXpr09eNHAmNRYLzUyDTem47aUPGM2q1rsEyHxYFfEvoK3KF2kN4rj0ShFYXkBg+oMsICYXmvmSSBgi6z1ohER0pc+yuInNPPc4S6S7V4WWIuqgAkdFVdBRlH53KDuJ27AO3SSNIhmc5Fvq4lVqxycSB3FfjmZTySa/E3lewd3iBWE32cnL4ozIC5QaVkneclsv/vGfDMLDLAjtQOgPBptRBO60PpRyJHFUNYalc2qYWN/paGeT7+4qQ2qpqhW7s7oRAMgSnKu1rmJXcWlosqK6fHdi1qzp2ZFSOfVLNltsWIPLnKZ05r05mlAd04UdaJxW0pzJof6srfCm5oJ4t9yNmW29H3P5Qhesb9Y/G1efVsgtrc9VjW2+nfdoeaNjY7aozAqyDnga5sWwz9W+ntoIVhOitvZ22Rx4+2ezHGglI6sWraYvF2iuDZFv0WnAyv6XWbK31+7UjC8A7kpdWRKbhNKmSpEFaCk7VpLBGaL7wIMiXkra905fpEwW+Biz5LyMwIRiD9pW2AacBSjo07ghBgP/0lNHsqVRCaac0F40FhNVVrrnRkwDhbwnVzbLMNZ+8w9mb3CuKXwy6cHoTHM9BZK3A2tPeTYB+6pRmnVXl1iRKgfA0WOXeB2TRm0bAZSOlH8FzqeQ3UdJmxenkIjS8Hm/3oZCMNg4hO0kdmLMFIdeBMsO4fLZlGg19GYQnAdkkUeYNpYSxvZ3KFIGmUvnzdqiu9FscPxgIIy906qbV1SMaYOd5qd7a0YUZfOmVuieQd5D38wE7umzRN03HtM3snuhsuvoaavplOdsgFt0EvfLnZmMdEljpzZ51PrUOZkUG2OhfQd6T9W8BvAleajUpMiczmVsj99BjGtE+Cs9B6vsD/bdn17G7tplO3RRUUEKfLYXkmXlFhJ2sQAf0Vgze60iPlZmYx7k69rdJdwMA6I98wu5q9Uj1x6eSwu7uZelM42RZkwXmWS6T+sqmGUyuANJH1Ppn6tdh58/nbsks3jbWlXrgp7q3VOMHQGJDwE5L8dTn4wMqALLPlYwWJFhdelc1iFVXcacwmjsOb0EJYKiGypP6UWC9FSdCAD+4Tb3PvnMv9XRAEA+oWrQ9tU+6V+/Hdaht4iNgh3dMMAGTVf0JLeJrwBK71MPJeHgXx1TRsQ/PCRsU4T7KC7ke06e9z5Y2IA15HaJKX4cAkKPS10J/GzhHP3BVj/tg/RGbqDcJK2DUJ5fQL6RKqadF6G3Pp4DuKJwQAqAe+q/K6ltDCOGT0sP4/ePjgmqpn0oAo5NHKyXNrjiKcQbv1+t1qbDuc6ShOt0HlWD7GuBbFyccIscA3ui6HyjG7JcM/JP0QBfKPPMbY+vQPYDIWvFUAqGOsI4AFSQZa54gTD23TVPmcZgFd3EU7iSfoDX94sGGOiWs2wA0G4pdA2EcKeewu2tjjG7r9Q3h90BV9pTV9utr489uBb9dGn3W5fP9LPPB2n5jxSlmZOkSo7CFakegpkEaLbermcUUS94LihJPNqbPZ98QUFu0p/oEm+zpUtNg8d9irdi4TaX2lQWjrJ7xF/w9CTYjnCgqXnhK7/AZtW0+WkBrPx2gKViDwzMNul7SIEzGbhCszT0/ihuOSUDVunRQgSDWfULrPM7qApU59iuDYJ2AXeDTzPY4HLXVleiEv7j9Q6BS3RPo3Fe80IwCLZrn4G0uTNd3yl6F7UPc08NjQeolCT8AXsQ23PXXrfsk6kFr3XfmpgxoxiAh+xE2u8KMIKpqFq0F2HrCyUyU7AD6I5XLm40W/NrzITUjpPWFgPYRuhdU1kDR5033zsa7G0BMHul2/EE9i6QkCtS2Tr9gkngtjN4J0oxrRgZCLxgnxw2iI734thn3enG0joMWlPj8EnpT3IoT78KbQ57pWZwt6Lb3UjsArntBykCzooa88CCSHvUChzRC8kpw0hrBcHBoy5q4hLEbfrIDWKu7G8yIAXi/ORx2obVNBkiylpakWY9lfbTNCgdvtix1yRgaMoQ4yp4xz2lwJWz9AWSPHgyzM3qkRadQ07Ug7JoPHUyFDHr7cPpBo7nrKfZtQ6zx7nMbu3kD7wTZqkbi4k1sogfDd6KaTlx1722+7sHvG/jL7WRBQxkcPf7ob8MRyBFgK+ruzsIagihR7f0r9RTYqo4clr1U3MP2uodYDyVd9KSXLVI3yhPs2zgL/dlbVNcB6DFU2gsfX3fAj/Fqfc//cFgaQXjOPlEZ5aO8RGgzj8ufJvqNqnFnnTHXB6jCcKXHk0BIVmcMqksGNQ/s58LMVl0sGfsPtEe7cv/wxSpO+H3jusMLNkPBGqrVT9AVHBzOk7eyrkerTZtXb0xt3Jl9PUcShaC+o/Yz9sD7s2qjUutgWG7MZLs6ylveMuLNWIPb5S11VUj4TA0+7lS+Sj03wynMZWyVzkw9kCSWQ5ayyf9y1EwhfKLtQdSgaVPmxa6fdlWUZIdBfD4JrQxyGtrBgWDyJ7AEY6fbhYbxDCTd9wfKZIq5B7v0cxsHKvUUGQ3C6CCcaI5By5On4XGGSNnO++6m6OLidqmuXXQrEbZ2w/uN/UtUCQrj6Rbo3/ImyM0d4yUtTx6MHAI1qON1uB/ZUSdReCZ82Es17hdIpmnznx6LBFFb8gqL5z82frKq4oxQfpxjQ7iZTNxjoACwj++S5i8wRSRotmgr9HwsCTWxGqtnQuFQ7Ba4Y34FVO5kcjaabe99kMXbWm4xeMGv7kp/uCKV1bns76TYcqa6/PADsZ/B6HjCev4OaJt/Tas+Rv7uljOJcON5hy5qV92gd886OhDjqZSDST+EvBMEO5ypJx+5tAPmDkf8zyIb0ZEuB6h2gPSUQ2hIfxZwx3hMnQKlz1X7T2KURL4AdmAVu0XfjvqvqGPfdVegfIRxC1ARkvvgm59BWISB/f7+14lN8lSpSxC8/zqEpqq7Nt5uEboJTxSY/y2ih5D9RrlhjYeRY0yFaNPljPhOEBtauF1jXcrB8Z9EMtKWFYlxJw2N3WGWSe93dv6hI+SeY9zV2ZNu8JHLVMP1L9I9q0JZCMHf46pxqkJSn8HSKYacmsTv2bhnTgPJU/2MPwpOLzAgHT4WRC6K3S9o2tGY9Q6wzfcwoLdfs/IUuVE2miazRNA5BpmndKHungjSDRYAwHj9f12E0puS23FCoseFIWf5i/wEdnZ/zNqp/i6/PveQYDLt6rkUnaPvjme/SeO88MILL7zwwgsvvPDCCy+88MILL7zwwm/E/wPWbhmsJTQ8tAAAAABJRU5ErkJggg=="/>
          <p:cNvSpPr>
            <a:spLocks noChangeAspect="1" noChangeArrowheads="1"/>
          </p:cNvSpPr>
          <p:nvPr/>
        </p:nvSpPr>
        <p:spPr bwMode="auto">
          <a:xfrm>
            <a:off x="410633" y="79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40" name="Picture 16" descr="http://www.clker.com/cliparts/U/v/V/W/I/F/promario-we-h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590" y="2074902"/>
            <a:ext cx="2664482" cy="239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lèche courbée vers le bas 5"/>
          <p:cNvSpPr/>
          <p:nvPr/>
        </p:nvSpPr>
        <p:spPr>
          <a:xfrm>
            <a:off x="3147449" y="1840717"/>
            <a:ext cx="7180582" cy="1181195"/>
          </a:xfrm>
          <a:prstGeom prst="curved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7030A0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8" t="18586" r="4856"/>
          <a:stretch/>
        </p:blipFill>
        <p:spPr bwMode="auto">
          <a:xfrm>
            <a:off x="10278713" y="3175225"/>
            <a:ext cx="509705" cy="103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6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28" t="18586" r="4856"/>
          <a:stretch/>
        </p:blipFill>
        <p:spPr bwMode="auto">
          <a:xfrm>
            <a:off x="1567337" y="2916202"/>
            <a:ext cx="496185" cy="103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 descr="http://cdn.mysitemyway.com/etc-mysitemyway/icons/legacy-previews/icons/magic-marker-icons-people-things/115807-magic-marker-icon-people-things-people-man1.png"/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92" r="29785"/>
          <a:stretch/>
        </p:blipFill>
        <p:spPr bwMode="auto">
          <a:xfrm>
            <a:off x="2449811" y="3270765"/>
            <a:ext cx="637818" cy="119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5418434" y="2516230"/>
            <a:ext cx="2636084" cy="1200329"/>
          </a:xfrm>
          <a:prstGeom prst="rect">
            <a:avLst/>
          </a:prstGeom>
          <a:solidFill>
            <a:srgbClr val="7030A0"/>
          </a:solidFill>
          <a:ln>
            <a:solidFill>
              <a:schemeClr val="tx1">
                <a:alpha val="96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/>
              <a:t>Supporting your citizens when affected abroad</a:t>
            </a:r>
            <a:endParaRPr lang="en-GB" sz="2400" dirty="0"/>
          </a:p>
        </p:txBody>
      </p:sp>
      <p:sp>
        <p:nvSpPr>
          <p:cNvPr id="18" name="ZoneTexte 17"/>
          <p:cNvSpPr txBox="1"/>
          <p:nvPr/>
        </p:nvSpPr>
        <p:spPr>
          <a:xfrm>
            <a:off x="3036297" y="5435263"/>
            <a:ext cx="2834041" cy="1200329"/>
          </a:xfrm>
          <a:prstGeom prst="rect">
            <a:avLst/>
          </a:prstGeom>
          <a:solidFill>
            <a:schemeClr val="accent2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/>
              <a:t>Supporting foreign victims when attack in your country</a:t>
            </a:r>
            <a:endParaRPr lang="en-GB" sz="2400" dirty="0"/>
          </a:p>
        </p:txBody>
      </p:sp>
      <p:sp>
        <p:nvSpPr>
          <p:cNvPr id="19" name="Flèche courbée vers le bas 18"/>
          <p:cNvSpPr/>
          <p:nvPr/>
        </p:nvSpPr>
        <p:spPr>
          <a:xfrm flipH="1" flipV="1">
            <a:off x="3001572" y="3328870"/>
            <a:ext cx="7127165" cy="1196869"/>
          </a:xfrm>
          <a:prstGeom prst="curved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10613570" y="195944"/>
            <a:ext cx="1257300" cy="930728"/>
          </a:xfrm>
          <a:prstGeom prst="roundRect">
            <a:avLst/>
          </a:prstGeom>
          <a:blipFill>
            <a:blip r:embed="rId9"/>
            <a:srcRect/>
            <a:stretch>
              <a:fillRect l="-52931" t="-23383" r="-59331" b="-17827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6" descr="http://cdn.mysitemyway.com/etc-mysitemyway/icons/legacy-previews/icons/magic-marker-icons-people-things/115807-magic-marker-icon-people-things-people-man1.png"/>
          <p:cNvPicPr>
            <a:picLocks noChangeAspect="1" noChangeArrowheads="1"/>
          </p:cNvPicPr>
          <p:nvPr/>
        </p:nvPicPr>
        <p:blipFill rotWithShape="1">
          <a:blip r:embed="rId1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92" r="29785"/>
          <a:stretch/>
        </p:blipFill>
        <p:spPr bwMode="auto">
          <a:xfrm>
            <a:off x="10447972" y="1695616"/>
            <a:ext cx="605374" cy="113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rved Left Arrow 7"/>
          <p:cNvSpPr/>
          <p:nvPr/>
        </p:nvSpPr>
        <p:spPr>
          <a:xfrm rot="21294221" flipH="1">
            <a:off x="230563" y="1278788"/>
            <a:ext cx="2897561" cy="4607170"/>
          </a:xfrm>
          <a:prstGeom prst="curvedLeftArrow">
            <a:avLst>
              <a:gd name="adj1" fmla="val 25000"/>
              <a:gd name="adj2" fmla="val 39890"/>
              <a:gd name="adj3" fmla="val 24599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21" name="Picture 6" descr="http://cdn.mysitemyway.com/etc-mysitemyway/icons/legacy-previews/icons/magic-marker-icons-people-things/115807-magic-marker-icon-people-things-people-man1.png"/>
          <p:cNvPicPr>
            <a:picLocks noChangeAspect="1" noChangeArrowheads="1"/>
          </p:cNvPicPr>
          <p:nvPr/>
        </p:nvPicPr>
        <p:blipFill rotWithShape="1">
          <a:blip r:embed="rId1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92" r="29785"/>
          <a:stretch/>
        </p:blipFill>
        <p:spPr bwMode="auto">
          <a:xfrm>
            <a:off x="9150303" y="2609255"/>
            <a:ext cx="605374" cy="113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http://cdn.mysitemyway.com/etc-mysitemyway/icons/legacy-previews/icons/magic-marker-icons-people-things/115807-magic-marker-icon-people-things-people-man1.png"/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92" r="29785"/>
          <a:stretch/>
        </p:blipFill>
        <p:spPr bwMode="auto">
          <a:xfrm>
            <a:off x="2183463" y="1918624"/>
            <a:ext cx="637818" cy="119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389077" y="4833249"/>
            <a:ext cx="56856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Does your terrorism response framework have specific measures for foreign victims in your country?</a:t>
            </a:r>
          </a:p>
          <a:p>
            <a:endParaRPr lang="en-GB" dirty="0"/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Does your Framework have specific measures to reach all your citizens affected by an attack abroad?</a:t>
            </a:r>
            <a:endParaRPr lang="en-GB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98704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34DF595-56BD-49BE-87CD-DAB411F34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627" y="364972"/>
            <a:ext cx="5661853" cy="3548660"/>
          </a:xfrm>
        </p:spPr>
        <p:txBody>
          <a:bodyPr>
            <a:noAutofit/>
          </a:bodyPr>
          <a:lstStyle/>
          <a:p>
            <a:pPr algn="ctr"/>
            <a:r>
              <a:rPr lang="en-GB" sz="4000" b="1" dirty="0" smtClean="0">
                <a:solidFill>
                  <a:srgbClr val="7030A0"/>
                </a:solidFill>
                <a:latin typeface="+mn-lt"/>
              </a:rPr>
              <a:t>Victims needs </a:t>
            </a:r>
            <a:r>
              <a:rPr lang="en-GB" sz="4000" b="1" dirty="0" smtClean="0">
                <a:solidFill>
                  <a:schemeClr val="accent2"/>
                </a:solidFill>
                <a:latin typeface="+mn-lt"/>
              </a:rPr>
              <a:t>is the starting point:</a:t>
            </a:r>
            <a:r>
              <a:rPr lang="en-GB" sz="4000" b="1" dirty="0" smtClean="0">
                <a:solidFill>
                  <a:srgbClr val="7030A0"/>
                </a:solidFill>
                <a:latin typeface="+mn-lt"/>
              </a:rPr>
              <a:t> </a:t>
            </a:r>
            <a:br>
              <a:rPr lang="en-GB" sz="4000" b="1" dirty="0" smtClean="0">
                <a:solidFill>
                  <a:srgbClr val="7030A0"/>
                </a:solidFill>
                <a:latin typeface="+mn-lt"/>
              </a:rPr>
            </a:br>
            <a:r>
              <a:rPr lang="en-GB" sz="4000" b="1" dirty="0" smtClean="0">
                <a:solidFill>
                  <a:srgbClr val="7030A0"/>
                </a:solidFill>
                <a:latin typeface="+mn-lt"/>
              </a:rPr>
              <a:t/>
            </a:r>
            <a:br>
              <a:rPr lang="en-GB" sz="4000" b="1" dirty="0" smtClean="0">
                <a:solidFill>
                  <a:srgbClr val="7030A0"/>
                </a:solidFill>
                <a:latin typeface="+mn-lt"/>
              </a:rPr>
            </a:br>
            <a:r>
              <a:rPr lang="en-GB" sz="2800" b="1" dirty="0" smtClean="0">
                <a:solidFill>
                  <a:srgbClr val="7030A0"/>
                </a:solidFill>
                <a:latin typeface="+mn-lt"/>
              </a:rPr>
              <a:t>Not budget, not resources, not time</a:t>
            </a:r>
            <a:endParaRPr lang="en-GB" sz="28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D4343B6F-115B-4BC4-B629-2B0676055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743199"/>
            <a:ext cx="4706803" cy="331777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it-IT" sz="2000" dirty="0">
                <a:solidFill>
                  <a:srgbClr val="FF0000"/>
                </a:solidFill>
              </a:rPr>
              <a:t> </a:t>
            </a:r>
            <a:endParaRPr lang="en-GB" sz="2000" dirty="0">
              <a:solidFill>
                <a:srgbClr val="FF0000"/>
              </a:solidFill>
            </a:endParaRPr>
          </a:p>
        </p:txBody>
      </p:sp>
      <p:graphicFrame>
        <p:nvGraphicFramePr>
          <p:cNvPr id="12" name="Espace réservé du contenu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1173818"/>
              </p:ext>
            </p:extLst>
          </p:nvPr>
        </p:nvGraphicFramePr>
        <p:xfrm>
          <a:off x="4222955" y="4836809"/>
          <a:ext cx="7647741" cy="1908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à coins arrondis 4"/>
          <p:cNvSpPr/>
          <p:nvPr/>
        </p:nvSpPr>
        <p:spPr>
          <a:xfrm>
            <a:off x="10683269" y="262119"/>
            <a:ext cx="1257300" cy="930728"/>
          </a:xfrm>
          <a:prstGeom prst="roundRect">
            <a:avLst/>
          </a:prstGeom>
          <a:blipFill>
            <a:blip r:embed="rId7"/>
            <a:srcRect/>
            <a:stretch>
              <a:fillRect l="-52931" t="-23383" r="-59331" b="-17827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81149" y="163905"/>
            <a:ext cx="5268804" cy="43692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30809" y="1594884"/>
            <a:ext cx="2009760" cy="1477328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dirty="0" smtClean="0"/>
          </a:p>
          <a:p>
            <a:pPr algn="ctr"/>
            <a:r>
              <a:rPr lang="en-GB" dirty="0" smtClean="0"/>
              <a:t>Foreign Victims of Terrorism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737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aphique 8"/>
          <p:cNvGraphicFramePr/>
          <p:nvPr>
            <p:extLst>
              <p:ext uri="{D42A27DB-BD31-4B8C-83A1-F6EECF244321}">
                <p14:modId xmlns:p14="http://schemas.microsoft.com/office/powerpoint/2010/main" val="46159648"/>
              </p:ext>
            </p:extLst>
          </p:nvPr>
        </p:nvGraphicFramePr>
        <p:xfrm>
          <a:off x="1058845" y="1519383"/>
          <a:ext cx="9323615" cy="5241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à coins arrondis 4"/>
          <p:cNvSpPr/>
          <p:nvPr/>
        </p:nvSpPr>
        <p:spPr>
          <a:xfrm>
            <a:off x="10613570" y="195944"/>
            <a:ext cx="1257300" cy="930728"/>
          </a:xfrm>
          <a:prstGeom prst="roundRect">
            <a:avLst/>
          </a:prstGeom>
          <a:blipFill>
            <a:blip r:embed="rId4"/>
            <a:srcRect/>
            <a:stretch>
              <a:fillRect l="-52931" t="-23383" r="-59331" b="-17827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621323" y="195944"/>
            <a:ext cx="93432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chemeClr val="accent2"/>
                </a:solidFill>
              </a:rPr>
              <a:t>Main challenges for foreign victims of terrorism compared with national</a:t>
            </a:r>
            <a:endParaRPr lang="en-GB" sz="4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48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phique 1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6472933"/>
              </p:ext>
            </p:extLst>
          </p:nvPr>
        </p:nvGraphicFramePr>
        <p:xfrm>
          <a:off x="676275" y="1383323"/>
          <a:ext cx="10753725" cy="4853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à coins arrondis 4"/>
          <p:cNvSpPr/>
          <p:nvPr/>
        </p:nvSpPr>
        <p:spPr>
          <a:xfrm>
            <a:off x="10683269" y="262119"/>
            <a:ext cx="1257300" cy="930728"/>
          </a:xfrm>
          <a:prstGeom prst="roundRect">
            <a:avLst/>
          </a:prstGeom>
          <a:blipFill>
            <a:blip r:embed="rId3"/>
            <a:srcRect/>
            <a:stretch>
              <a:fillRect l="-52931" t="-23383" r="-59331" b="-17827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277691" y="207962"/>
            <a:ext cx="1009356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accent2"/>
                </a:solidFill>
              </a:rPr>
              <a:t>Cross-border</a:t>
            </a:r>
            <a:r>
              <a:rPr lang="en-GB" sz="4000" dirty="0">
                <a:solidFill>
                  <a:schemeClr val="accent2"/>
                </a:solidFill>
              </a:rPr>
              <a:t> </a:t>
            </a:r>
            <a:r>
              <a:rPr lang="en-GB" sz="4000" b="1" dirty="0">
                <a:solidFill>
                  <a:schemeClr val="accent2"/>
                </a:solidFill>
              </a:rPr>
              <a:t>victims are </a:t>
            </a:r>
            <a:r>
              <a:rPr lang="en-GB" sz="4000" b="1" dirty="0" smtClean="0">
                <a:solidFill>
                  <a:schemeClr val="accent2"/>
                </a:solidFill>
              </a:rPr>
              <a:t>not reaching support</a:t>
            </a:r>
            <a:endParaRPr lang="en-GB" sz="4000" b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496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813" y="23646"/>
            <a:ext cx="10721025" cy="1030042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 smtClean="0">
                <a:solidFill>
                  <a:srgbClr val="FF9933"/>
                </a:solidFill>
                <a:latin typeface="+mn-lt"/>
              </a:rPr>
              <a:t>Informing victims and the public </a:t>
            </a:r>
            <a:endParaRPr lang="fr-BE" sz="4000" b="1" dirty="0">
              <a:solidFill>
                <a:srgbClr val="FF9933"/>
              </a:solidFill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7521109"/>
              </p:ext>
            </p:extLst>
          </p:nvPr>
        </p:nvGraphicFramePr>
        <p:xfrm>
          <a:off x="91439" y="910171"/>
          <a:ext cx="11968482" cy="601563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10081"/>
                <a:gridCol w="7674992"/>
                <a:gridCol w="2383409"/>
              </a:tblGrid>
              <a:tr h="408134">
                <a:tc gridSpan="3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INFORMATION IS ABSOLUTELY </a:t>
                      </a:r>
                      <a:r>
                        <a:rPr lang="en-GB" dirty="0" smtClean="0"/>
                        <a:t>VITAL</a:t>
                      </a:r>
                      <a:endParaRPr lang="fr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BE" dirty="0"/>
                    </a:p>
                  </a:txBody>
                  <a:tcPr/>
                </a:tc>
              </a:tr>
              <a:tr h="386444">
                <a:tc>
                  <a:txBody>
                    <a:bodyPr/>
                    <a:lstStyle/>
                    <a:p>
                      <a:endParaRPr lang="en-GB" dirty="0" smtClean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b="1" dirty="0" smtClean="0"/>
                        <a:t>TO PUBLIC </a:t>
                      </a:r>
                      <a:r>
                        <a:rPr lang="en-GB" b="1" baseline="0" dirty="0" smtClean="0"/>
                        <a:t>, TO DIRECT VICTIMS, VICTIMS PRESENT BUT NOT INJURED</a:t>
                      </a:r>
                      <a:endParaRPr lang="en-GB" b="1" dirty="0" smtClean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dirty="0" smtClean="0">
                        <a:solidFill>
                          <a:srgbClr val="7030A0"/>
                        </a:solidFill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dirty="0" smtClean="0">
                        <a:solidFill>
                          <a:srgbClr val="7030A0"/>
                        </a:solidFill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dirty="0" smtClean="0">
                        <a:solidFill>
                          <a:srgbClr val="7030A0"/>
                        </a:solidFill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dirty="0" smtClean="0">
                        <a:solidFill>
                          <a:srgbClr val="7030A0"/>
                        </a:solidFill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dirty="0" smtClean="0">
                          <a:solidFill>
                            <a:srgbClr val="7030A0"/>
                          </a:solidFill>
                        </a:rPr>
                        <a:t>CONTENT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>
                          <a:solidFill>
                            <a:srgbClr val="7030A0"/>
                          </a:solidFill>
                        </a:rPr>
                        <a:t>What happened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>
                          <a:solidFill>
                            <a:srgbClr val="7030A0"/>
                          </a:solidFill>
                        </a:rPr>
                        <a:t>Loved</a:t>
                      </a:r>
                      <a:r>
                        <a:rPr lang="en-GB" baseline="0" dirty="0" smtClean="0">
                          <a:solidFill>
                            <a:srgbClr val="7030A0"/>
                          </a:solidFill>
                        </a:rPr>
                        <a:t> ones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>
                          <a:solidFill>
                            <a:srgbClr val="7030A0"/>
                          </a:solidFill>
                        </a:rPr>
                        <a:t>Practical info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>
                          <a:solidFill>
                            <a:srgbClr val="7030A0"/>
                          </a:solidFill>
                        </a:rPr>
                        <a:t>What happens next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>
                          <a:solidFill>
                            <a:srgbClr val="7030A0"/>
                          </a:solidFill>
                        </a:rPr>
                        <a:t>What do they need to do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>
                          <a:solidFill>
                            <a:srgbClr val="7030A0"/>
                          </a:solidFill>
                        </a:rPr>
                        <a:t>What services and help are available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>
                          <a:solidFill>
                            <a:srgbClr val="7030A0"/>
                          </a:solidFill>
                        </a:rPr>
                        <a:t>Rights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>
                          <a:solidFill>
                            <a:srgbClr val="7030A0"/>
                          </a:solidFill>
                        </a:rPr>
                        <a:t>Financial assistance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>
                          <a:solidFill>
                            <a:srgbClr val="7030A0"/>
                          </a:solidFill>
                        </a:rPr>
                        <a:t>Compensation</a:t>
                      </a:r>
                      <a:endParaRPr lang="en-GB" baseline="0" dirty="0" smtClean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1610935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7030A0"/>
                          </a:solidFill>
                        </a:rPr>
                        <a:t>PRINCIPLES: information and communications strategy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>
                          <a:solidFill>
                            <a:srgbClr val="7030A0"/>
                          </a:solidFill>
                        </a:rPr>
                        <a:t>Fast, single, reliable, original source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>
                          <a:solidFill>
                            <a:srgbClr val="7030A0"/>
                          </a:solidFill>
                        </a:rPr>
                        <a:t>Simple and accessible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>
                          <a:solidFill>
                            <a:srgbClr val="7030A0"/>
                          </a:solidFill>
                        </a:rPr>
                        <a:t>Diverse forms of communication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>
                          <a:solidFill>
                            <a:srgbClr val="7030A0"/>
                          </a:solidFill>
                        </a:rPr>
                        <a:t>Multiple languages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>
                          <a:solidFill>
                            <a:srgbClr val="7030A0"/>
                          </a:solidFill>
                        </a:rPr>
                        <a:t>Victim</a:t>
                      </a:r>
                      <a:r>
                        <a:rPr lang="en-GB" baseline="0" dirty="0" smtClean="0">
                          <a:solidFill>
                            <a:srgbClr val="7030A0"/>
                          </a:solidFill>
                        </a:rPr>
                        <a:t> sensitive, regular, personal, repeated</a:t>
                      </a:r>
                      <a:endParaRPr lang="en-GB" dirty="0" smtClean="0">
                        <a:solidFill>
                          <a:srgbClr val="7030A0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>
                          <a:solidFill>
                            <a:srgbClr val="7030A0"/>
                          </a:solidFill>
                        </a:rPr>
                        <a:t>By Trained personnel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baseline="0" dirty="0" smtClean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345748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MECHANISMS</a:t>
                      </a:r>
                      <a:endParaRPr lang="fr-B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20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Govt</a:t>
                      </a:r>
                      <a:r>
                        <a:rPr lang="en-GB" sz="20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: 	Government ministries, embassies, victim assistance centre,</a:t>
                      </a:r>
                      <a:r>
                        <a:rPr lang="en-GB" sz="200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20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Media</a:t>
                      </a:r>
                      <a:r>
                        <a:rPr lang="en-GB" sz="20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: 	formal, social, informal (</a:t>
                      </a:r>
                      <a:r>
                        <a:rPr lang="en-GB" sz="20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tv</a:t>
                      </a:r>
                      <a:r>
                        <a:rPr lang="en-GB" sz="20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, radio, web, papers, local, national)</a:t>
                      </a:r>
                    </a:p>
                    <a:p>
                      <a:pPr marL="0" lvl="0" indent="0" algn="l" defTabSz="914400" rtl="0" eaLnBrk="1" latinLnBrk="0" hangingPunct="1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GB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NGOS</a:t>
                      </a:r>
                      <a:r>
                        <a:rPr lang="en-GB" sz="20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: 	Victim Support, disaster</a:t>
                      </a:r>
                      <a:r>
                        <a:rPr lang="en-GB" sz="200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response groups, community groups 	(disability, </a:t>
                      </a:r>
                      <a:r>
                        <a:rPr lang="en-GB" sz="2000" kern="1200" baseline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lgbti</a:t>
                      </a:r>
                      <a:r>
                        <a:rPr lang="en-GB" sz="200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, religious, ethnic)</a:t>
                      </a:r>
                    </a:p>
                    <a:p>
                      <a:pPr marL="0" lvl="0" indent="0" algn="l" defTabSz="914400" rtl="0" eaLnBrk="1" latinLnBrk="0" hangingPunct="1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GB" sz="20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Transport</a:t>
                      </a:r>
                      <a:r>
                        <a:rPr lang="en-GB" sz="200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: train, tram, metro, airport, airlines, travel </a:t>
                      </a:r>
                      <a:r>
                        <a:rPr lang="en-GB" sz="2000" kern="1200" baseline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co’s</a:t>
                      </a:r>
                      <a:endParaRPr lang="en-GB" sz="2000" kern="1200" baseline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 algn="l" defTabSz="914400" rtl="0" eaLnBrk="1" latinLnBrk="0" hangingPunct="1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GB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Services</a:t>
                      </a:r>
                      <a:r>
                        <a:rPr lang="en-GB" sz="200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– medical, social welfare </a:t>
                      </a:r>
                      <a:r>
                        <a:rPr lang="en-GB" sz="2000" kern="1200" baseline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etc</a:t>
                      </a:r>
                      <a:endParaRPr lang="en-GB" sz="2000" kern="1200" baseline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l" defTabSz="914400" rtl="0" eaLnBrk="1" latinLnBrk="0" hangingPunct="1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20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Single website, crisis helpline- single national number, victim navigator, leaflets, videos, announcements, </a:t>
                      </a:r>
                      <a:endParaRPr lang="fr-BE" sz="20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 vMerge="1">
                  <a:txBody>
                    <a:bodyPr/>
                    <a:lstStyle/>
                    <a:p>
                      <a:pPr lvl="0" algn="l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fr-BE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953856">
                <a:tc>
                  <a:txBody>
                    <a:bodyPr/>
                    <a:lstStyle/>
                    <a:p>
                      <a:r>
                        <a:rPr lang="en-GB" baseline="0" dirty="0" smtClean="0">
                          <a:solidFill>
                            <a:srgbClr val="7030A0"/>
                          </a:solidFill>
                        </a:rPr>
                        <a:t>CONSIDERATIONS</a:t>
                      </a:r>
                      <a:endParaRPr lang="en-GB" dirty="0" smtClean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dirty="0" smtClean="0">
                          <a:solidFill>
                            <a:srgbClr val="7030A0"/>
                          </a:solidFill>
                        </a:rPr>
                        <a:t>e.g. Young, foreign, disability</a:t>
                      </a:r>
                      <a:endParaRPr lang="fr-BE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à coins arrondis 16"/>
          <p:cNvSpPr/>
          <p:nvPr/>
        </p:nvSpPr>
        <p:spPr>
          <a:xfrm>
            <a:off x="10664370" y="73303"/>
            <a:ext cx="1257300" cy="930728"/>
          </a:xfrm>
          <a:prstGeom prst="roundRect">
            <a:avLst/>
          </a:prstGeom>
          <a:blipFill>
            <a:blip r:embed="rId2"/>
            <a:srcRect/>
            <a:stretch>
              <a:fillRect l="-52931" t="-23383" r="-59331" b="-17827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61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83" y="119982"/>
            <a:ext cx="10280303" cy="614589"/>
          </a:xfrm>
        </p:spPr>
        <p:txBody>
          <a:bodyPr>
            <a:noAutofit/>
          </a:bodyPr>
          <a:lstStyle/>
          <a:p>
            <a:r>
              <a:rPr lang="en-GB" sz="3600" b="1" dirty="0">
                <a:solidFill>
                  <a:schemeClr val="accent2"/>
                </a:solidFill>
              </a:rPr>
              <a:t>Some core principles in the delivery of effective </a:t>
            </a:r>
            <a:r>
              <a:rPr lang="en-GB" sz="3600" b="1" dirty="0" smtClean="0">
                <a:solidFill>
                  <a:schemeClr val="accent2"/>
                </a:solidFill>
              </a:rPr>
              <a:t>support</a:t>
            </a:r>
            <a:endParaRPr lang="en-GB" sz="3600" b="1" dirty="0">
              <a:solidFill>
                <a:schemeClr val="accent2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903571593"/>
              </p:ext>
            </p:extLst>
          </p:nvPr>
        </p:nvGraphicFramePr>
        <p:xfrm>
          <a:off x="287383" y="1064871"/>
          <a:ext cx="11560628" cy="5428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à coins arrondis 4"/>
          <p:cNvSpPr/>
          <p:nvPr/>
        </p:nvSpPr>
        <p:spPr>
          <a:xfrm>
            <a:off x="10834098" y="109234"/>
            <a:ext cx="1257300" cy="930728"/>
          </a:xfrm>
          <a:prstGeom prst="roundRect">
            <a:avLst/>
          </a:prstGeom>
          <a:blipFill>
            <a:blip r:embed="rId7"/>
            <a:srcRect/>
            <a:stretch>
              <a:fillRect l="-52931" t="-23383" r="-59331" b="-17827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69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4255BCB076BF47A30976FF0756ECA5" ma:contentTypeVersion="12" ma:contentTypeDescription="Create a new document." ma:contentTypeScope="" ma:versionID="e8b62da3603a001a1ef855f5296da163">
  <xsd:schema xmlns:xsd="http://www.w3.org/2001/XMLSchema" xmlns:xs="http://www.w3.org/2001/XMLSchema" xmlns:p="http://schemas.microsoft.com/office/2006/metadata/properties" xmlns:ns2="ee3cc669-fd3c-4137-a29c-09f260218be2" xmlns:ns3="a9762e67-9a1c-4eed-bd92-c70a579c4de1" targetNamespace="http://schemas.microsoft.com/office/2006/metadata/properties" ma:root="true" ma:fieldsID="eab22b3269bd524bb80b4fb1d3f43e78" ns2:_="" ns3:_="">
    <xsd:import namespace="ee3cc669-fd3c-4137-a29c-09f260218be2"/>
    <xsd:import namespace="a9762e67-9a1c-4eed-bd92-c70a579c4de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3cc669-fd3c-4137-a29c-09f260218be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762e67-9a1c-4eed-bd92-c70a579c4d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77712FB-F165-4A11-ACFE-101015B6C5D7}"/>
</file>

<file path=customXml/itemProps2.xml><?xml version="1.0" encoding="utf-8"?>
<ds:datastoreItem xmlns:ds="http://schemas.openxmlformats.org/officeDocument/2006/customXml" ds:itemID="{151B217F-2DA7-40D2-80F0-2CDA547F843E}"/>
</file>

<file path=customXml/itemProps3.xml><?xml version="1.0" encoding="utf-8"?>
<ds:datastoreItem xmlns:ds="http://schemas.openxmlformats.org/officeDocument/2006/customXml" ds:itemID="{707A69C7-1DBD-42C2-8872-1F710E9D5FC8}"/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762</Words>
  <Application>Microsoft Office PowerPoint</Application>
  <PresentationFormat>Widescreen</PresentationFormat>
  <Paragraphs>189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Arial Black</vt:lpstr>
      <vt:lpstr>Arial Rounded MT Bold</vt:lpstr>
      <vt:lpstr>Calibri</vt:lpstr>
      <vt:lpstr>Calibri Light</vt:lpstr>
      <vt:lpstr>Times New Roman</vt:lpstr>
      <vt:lpstr>Office Theme</vt:lpstr>
      <vt:lpstr>PowerPoint Presentation</vt:lpstr>
      <vt:lpstr>               Set up in 1990 to promote rights and      services for all victims of crime in Europe        Network of 56 organisations: NGOs, State,      Individuals, Universities       31 Countries       Over 5000 staff and volunteers       Over 2 million victims supported per year</vt:lpstr>
      <vt:lpstr>21 terrorist attacks in Europe and beyond since 2015   France, Germany, Spain, UK, Sweden, Finland, Russia, Turkey, USA, Bangladesh,             New Zealand, Sri Lanka   Primary focus – mass victimisation    </vt:lpstr>
      <vt:lpstr>Two scenarios when supporting  cross-border victims</vt:lpstr>
      <vt:lpstr>Victims needs is the starting point:   Not budget, not resources, not time</vt:lpstr>
      <vt:lpstr>PowerPoint Presentation</vt:lpstr>
      <vt:lpstr>PowerPoint Presentation</vt:lpstr>
      <vt:lpstr>Informing victims and the public </vt:lpstr>
      <vt:lpstr>Some core principles in the delivery of effective support</vt:lpstr>
      <vt:lpstr>Examples of our response for cross-border victims</vt:lpstr>
      <vt:lpstr>   </vt:lpstr>
      <vt:lpstr>COMPREHENSIVE SUPPORT FOR ALL, BY ALL</vt:lpstr>
      <vt:lpstr>PowerPoint Presentation</vt:lpstr>
      <vt:lpstr>Thank you!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Levent Altan</dc:creator>
  <cp:lastModifiedBy>Levent Altan</cp:lastModifiedBy>
  <cp:revision>90</cp:revision>
  <dcterms:created xsi:type="dcterms:W3CDTF">2018-12-17T10:39:49Z</dcterms:created>
  <dcterms:modified xsi:type="dcterms:W3CDTF">2019-05-01T06:07:43Z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0x0101006E4255BCB076BF47A30976FF0756ECA5</vt:lpwstr>
  </property>
</Properties>
</file>