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 id="2147483672" r:id="rId6"/>
    <p:sldMasterId id="2147483684" r:id="rId7"/>
  </p:sldMasterIdLst>
  <p:notesMasterIdLst>
    <p:notesMasterId r:id="rId32"/>
  </p:notesMasterIdLst>
  <p:handoutMasterIdLst>
    <p:handoutMasterId r:id="rId33"/>
  </p:handoutMasterIdLst>
  <p:sldIdLst>
    <p:sldId id="257" r:id="rId8"/>
    <p:sldId id="258" r:id="rId9"/>
    <p:sldId id="270" r:id="rId10"/>
    <p:sldId id="277" r:id="rId11"/>
    <p:sldId id="276" r:id="rId12"/>
    <p:sldId id="291" r:id="rId13"/>
    <p:sldId id="271" r:id="rId14"/>
    <p:sldId id="272" r:id="rId15"/>
    <p:sldId id="294" r:id="rId16"/>
    <p:sldId id="292" r:id="rId17"/>
    <p:sldId id="280" r:id="rId18"/>
    <p:sldId id="293" r:id="rId19"/>
    <p:sldId id="296" r:id="rId20"/>
    <p:sldId id="290" r:id="rId21"/>
    <p:sldId id="286" r:id="rId22"/>
    <p:sldId id="295" r:id="rId23"/>
    <p:sldId id="297" r:id="rId24"/>
    <p:sldId id="287" r:id="rId25"/>
    <p:sldId id="289" r:id="rId26"/>
    <p:sldId id="284" r:id="rId27"/>
    <p:sldId id="288" r:id="rId28"/>
    <p:sldId id="285" r:id="rId29"/>
    <p:sldId id="281"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13DC"/>
    <a:srgbClr val="1E3ADA"/>
    <a:srgbClr val="CDACE6"/>
    <a:srgbClr val="A86ED4"/>
    <a:srgbClr val="8335E5"/>
    <a:srgbClr val="6524DE"/>
    <a:srgbClr val="7BEBD8"/>
    <a:srgbClr val="16286E"/>
    <a:srgbClr val="6B8DE1"/>
    <a:srgbClr val="6C9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0569" autoAdjust="0"/>
  </p:normalViewPr>
  <p:slideViewPr>
    <p:cSldViewPr snapToGrid="0" showGuides="1">
      <p:cViewPr varScale="1">
        <p:scale>
          <a:sx n="77" d="100"/>
          <a:sy n="77" d="100"/>
        </p:scale>
        <p:origin x="684" y="90"/>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0" d="100"/>
          <a:sy n="80" d="100"/>
        </p:scale>
        <p:origin x="29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8C2A3-0E73-4A4A-92F9-A8B08887027A}"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en-US"/>
        </a:p>
      </dgm:t>
    </dgm:pt>
    <dgm:pt modelId="{1D685210-586E-4CCB-9A1D-1CE0FCDA5AAB}">
      <dgm:prSet phldrT="[Text]"/>
      <dgm:spPr/>
      <dgm:t>
        <a:bodyPr/>
        <a:lstStyle/>
        <a:p>
          <a:r>
            <a:rPr lang="en-US" dirty="0" smtClean="0"/>
            <a:t>Emotional and psychological impact</a:t>
          </a:r>
          <a:endParaRPr lang="en-US" dirty="0"/>
        </a:p>
      </dgm:t>
    </dgm:pt>
    <dgm:pt modelId="{11D0E0BB-0D96-405C-8B91-21D3B3A85ADD}" type="parTrans" cxnId="{64F0502B-4207-40E4-A07B-F2197B6861B5}">
      <dgm:prSet/>
      <dgm:spPr/>
      <dgm:t>
        <a:bodyPr/>
        <a:lstStyle/>
        <a:p>
          <a:endParaRPr lang="en-US"/>
        </a:p>
      </dgm:t>
    </dgm:pt>
    <dgm:pt modelId="{F6FC5B07-B217-450B-B6FD-9083EF793D22}" type="sibTrans" cxnId="{64F0502B-4207-40E4-A07B-F2197B6861B5}">
      <dgm:prSet/>
      <dgm:spPr/>
      <dgm:t>
        <a:bodyPr/>
        <a:lstStyle/>
        <a:p>
          <a:endParaRPr lang="en-US"/>
        </a:p>
      </dgm:t>
    </dgm:pt>
    <dgm:pt modelId="{BFA6169F-12EA-4E6B-BCCA-B2D439D4A6F9}">
      <dgm:prSet phldrT="[Text]"/>
      <dgm:spPr/>
      <dgm:t>
        <a:bodyPr/>
        <a:lstStyle/>
        <a:p>
          <a:r>
            <a:rPr lang="en-US" dirty="0" smtClean="0"/>
            <a:t>Practical difficulties</a:t>
          </a:r>
          <a:endParaRPr lang="en-US" dirty="0"/>
        </a:p>
      </dgm:t>
    </dgm:pt>
    <dgm:pt modelId="{20B5F5AE-18A2-4D88-ABBA-7C3186AFB56A}" type="parTrans" cxnId="{4BA9F843-46E6-4D61-95A6-6CB3B8FA3C52}">
      <dgm:prSet/>
      <dgm:spPr/>
      <dgm:t>
        <a:bodyPr/>
        <a:lstStyle/>
        <a:p>
          <a:endParaRPr lang="en-US"/>
        </a:p>
      </dgm:t>
    </dgm:pt>
    <dgm:pt modelId="{43F432C4-4831-4FA1-A167-D103DCC045DC}" type="sibTrans" cxnId="{4BA9F843-46E6-4D61-95A6-6CB3B8FA3C52}">
      <dgm:prSet/>
      <dgm:spPr/>
      <dgm:t>
        <a:bodyPr/>
        <a:lstStyle/>
        <a:p>
          <a:endParaRPr lang="en-US"/>
        </a:p>
      </dgm:t>
    </dgm:pt>
    <dgm:pt modelId="{28BD8D43-E8BD-46FA-88E0-63B810462CAA}">
      <dgm:prSet phldrT="[Text]"/>
      <dgm:spPr/>
      <dgm:t>
        <a:bodyPr/>
        <a:lstStyle/>
        <a:p>
          <a:r>
            <a:rPr lang="en-US" dirty="0" smtClean="0"/>
            <a:t>Financial impact</a:t>
          </a:r>
          <a:endParaRPr lang="en-US" dirty="0"/>
        </a:p>
      </dgm:t>
    </dgm:pt>
    <dgm:pt modelId="{2C389A77-5115-4FBA-A03B-7431C4E3C421}" type="parTrans" cxnId="{3002FB19-DE0C-463D-9AC9-71007C7AF0AE}">
      <dgm:prSet/>
      <dgm:spPr/>
      <dgm:t>
        <a:bodyPr/>
        <a:lstStyle/>
        <a:p>
          <a:endParaRPr lang="en-US"/>
        </a:p>
      </dgm:t>
    </dgm:pt>
    <dgm:pt modelId="{3CD93CF7-D322-4227-AEB3-8DB39579180A}" type="sibTrans" cxnId="{3002FB19-DE0C-463D-9AC9-71007C7AF0AE}">
      <dgm:prSet/>
      <dgm:spPr/>
      <dgm:t>
        <a:bodyPr/>
        <a:lstStyle/>
        <a:p>
          <a:endParaRPr lang="en-US"/>
        </a:p>
      </dgm:t>
    </dgm:pt>
    <dgm:pt modelId="{28A1CAC7-F791-485C-936C-92706F4AF823}">
      <dgm:prSet phldrT="[Text]"/>
      <dgm:spPr/>
      <dgm:t>
        <a:bodyPr/>
        <a:lstStyle/>
        <a:p>
          <a:r>
            <a:rPr lang="en-US" dirty="0" smtClean="0"/>
            <a:t>Help in accessing justice</a:t>
          </a:r>
          <a:endParaRPr lang="en-US" dirty="0"/>
        </a:p>
      </dgm:t>
    </dgm:pt>
    <dgm:pt modelId="{1C0CC316-D406-4FA1-A20C-15F3951260EA}" type="parTrans" cxnId="{94680F76-7C79-46E5-9CEE-A652B4076B49}">
      <dgm:prSet/>
      <dgm:spPr/>
      <dgm:t>
        <a:bodyPr/>
        <a:lstStyle/>
        <a:p>
          <a:endParaRPr lang="en-US"/>
        </a:p>
      </dgm:t>
    </dgm:pt>
    <dgm:pt modelId="{488AFEEC-DFAC-4341-89B5-39D1943220D3}" type="sibTrans" cxnId="{94680F76-7C79-46E5-9CEE-A652B4076B49}">
      <dgm:prSet/>
      <dgm:spPr/>
      <dgm:t>
        <a:bodyPr/>
        <a:lstStyle/>
        <a:p>
          <a:endParaRPr lang="en-US"/>
        </a:p>
      </dgm:t>
    </dgm:pt>
    <dgm:pt modelId="{D9C60C79-8C12-4F0E-A704-9271BE00DEC7}">
      <dgm:prSet phldrT="[Text]"/>
      <dgm:spPr/>
      <dgm:t>
        <a:bodyPr/>
        <a:lstStyle/>
        <a:p>
          <a:r>
            <a:rPr lang="en-US" dirty="0" smtClean="0"/>
            <a:t>Problems at work/school/ family life</a:t>
          </a:r>
          <a:endParaRPr lang="en-US" dirty="0"/>
        </a:p>
      </dgm:t>
    </dgm:pt>
    <dgm:pt modelId="{EDCBC6BC-686A-4426-AB9C-9D0C13900467}" type="parTrans" cxnId="{CC79FE15-935E-4EA4-A235-F909C8745DA4}">
      <dgm:prSet/>
      <dgm:spPr/>
      <dgm:t>
        <a:bodyPr/>
        <a:lstStyle/>
        <a:p>
          <a:endParaRPr lang="en-US"/>
        </a:p>
      </dgm:t>
    </dgm:pt>
    <dgm:pt modelId="{3C22CCCF-D4F7-4E01-8D2B-E9EC597D34DD}" type="sibTrans" cxnId="{CC79FE15-935E-4EA4-A235-F909C8745DA4}">
      <dgm:prSet/>
      <dgm:spPr/>
      <dgm:t>
        <a:bodyPr/>
        <a:lstStyle/>
        <a:p>
          <a:endParaRPr lang="en-US"/>
        </a:p>
      </dgm:t>
    </dgm:pt>
    <dgm:pt modelId="{1DDAAE18-9113-4F3F-BB94-29AC773AC558}">
      <dgm:prSet phldrT="[Text]"/>
      <dgm:spPr/>
      <dgm:t>
        <a:bodyPr/>
        <a:lstStyle/>
        <a:p>
          <a:r>
            <a:rPr lang="en-US" dirty="0" smtClean="0"/>
            <a:t>Physical Consequences</a:t>
          </a:r>
          <a:endParaRPr lang="en-US" dirty="0"/>
        </a:p>
      </dgm:t>
    </dgm:pt>
    <dgm:pt modelId="{1C6DD30D-2FBA-4738-9729-A4FAB833C41A}" type="parTrans" cxnId="{BF1D8727-7EE9-4EC6-8EB0-4F5535C3E5F1}">
      <dgm:prSet/>
      <dgm:spPr/>
      <dgm:t>
        <a:bodyPr/>
        <a:lstStyle/>
        <a:p>
          <a:endParaRPr lang="en-US"/>
        </a:p>
      </dgm:t>
    </dgm:pt>
    <dgm:pt modelId="{1B653E3F-8C76-4622-8C22-BDA1776C7C7D}" type="sibTrans" cxnId="{BF1D8727-7EE9-4EC6-8EB0-4F5535C3E5F1}">
      <dgm:prSet/>
      <dgm:spPr/>
      <dgm:t>
        <a:bodyPr/>
        <a:lstStyle/>
        <a:p>
          <a:endParaRPr lang="en-US"/>
        </a:p>
      </dgm:t>
    </dgm:pt>
    <dgm:pt modelId="{BDAD50CD-791E-4039-9DF3-21290210AB96}">
      <dgm:prSet phldrT="[Text]" phldr="1"/>
      <dgm:spPr>
        <a:noFill/>
        <a:ln>
          <a:noFill/>
        </a:ln>
      </dgm:spPr>
      <dgm:t>
        <a:bodyPr/>
        <a:lstStyle/>
        <a:p>
          <a:endParaRPr lang="en-US" dirty="0"/>
        </a:p>
      </dgm:t>
    </dgm:pt>
    <dgm:pt modelId="{04C9ADCC-0C0C-4F33-9113-CBF5D5778449}" type="sibTrans" cxnId="{244DB8B6-4F47-4257-A711-6B9C73777971}">
      <dgm:prSet/>
      <dgm:spPr/>
      <dgm:t>
        <a:bodyPr/>
        <a:lstStyle/>
        <a:p>
          <a:endParaRPr lang="en-US"/>
        </a:p>
      </dgm:t>
    </dgm:pt>
    <dgm:pt modelId="{CF44606A-62DB-421E-81ED-B533D19AEA74}" type="parTrans" cxnId="{244DB8B6-4F47-4257-A711-6B9C73777971}">
      <dgm:prSet/>
      <dgm:spPr/>
      <dgm:t>
        <a:bodyPr/>
        <a:lstStyle/>
        <a:p>
          <a:endParaRPr lang="en-US"/>
        </a:p>
      </dgm:t>
    </dgm:pt>
    <dgm:pt modelId="{DBC724BE-1A6A-41EA-8B73-B3685C5675B9}" type="pres">
      <dgm:prSet presAssocID="{4AF8C2A3-0E73-4A4A-92F9-A8B08887027A}" presName="Name0" presStyleCnt="0">
        <dgm:presLayoutVars>
          <dgm:chMax val="1"/>
          <dgm:dir/>
          <dgm:animLvl val="ctr"/>
          <dgm:resizeHandles val="exact"/>
        </dgm:presLayoutVars>
      </dgm:prSet>
      <dgm:spPr/>
      <dgm:t>
        <a:bodyPr/>
        <a:lstStyle/>
        <a:p>
          <a:endParaRPr lang="en-US"/>
        </a:p>
      </dgm:t>
    </dgm:pt>
    <dgm:pt modelId="{B26B9319-CD42-411D-9086-816AFC5BFCD4}" type="pres">
      <dgm:prSet presAssocID="{BDAD50CD-791E-4039-9DF3-21290210AB96}" presName="centerShape" presStyleLbl="node0" presStyleIdx="0" presStyleCnt="1"/>
      <dgm:spPr/>
      <dgm:t>
        <a:bodyPr/>
        <a:lstStyle/>
        <a:p>
          <a:endParaRPr lang="en-US"/>
        </a:p>
      </dgm:t>
    </dgm:pt>
    <dgm:pt modelId="{D8403A85-5718-4CD0-BF24-C443EBBFE0A5}" type="pres">
      <dgm:prSet presAssocID="{1D685210-586E-4CCB-9A1D-1CE0FCDA5AAB}" presName="node" presStyleLbl="node1" presStyleIdx="0" presStyleCnt="6">
        <dgm:presLayoutVars>
          <dgm:bulletEnabled val="1"/>
        </dgm:presLayoutVars>
      </dgm:prSet>
      <dgm:spPr/>
      <dgm:t>
        <a:bodyPr/>
        <a:lstStyle/>
        <a:p>
          <a:endParaRPr lang="en-US"/>
        </a:p>
      </dgm:t>
    </dgm:pt>
    <dgm:pt modelId="{49D38BE3-0112-4FD3-B63B-64D1C60A0DC0}" type="pres">
      <dgm:prSet presAssocID="{1D685210-586E-4CCB-9A1D-1CE0FCDA5AAB}" presName="dummy" presStyleCnt="0"/>
      <dgm:spPr/>
    </dgm:pt>
    <dgm:pt modelId="{1467BED9-7527-48DD-8F58-AD42756EA8FD}" type="pres">
      <dgm:prSet presAssocID="{F6FC5B07-B217-450B-B6FD-9083EF793D22}" presName="sibTrans" presStyleLbl="sibTrans2D1" presStyleIdx="0" presStyleCnt="6"/>
      <dgm:spPr/>
      <dgm:t>
        <a:bodyPr/>
        <a:lstStyle/>
        <a:p>
          <a:endParaRPr lang="en-US"/>
        </a:p>
      </dgm:t>
    </dgm:pt>
    <dgm:pt modelId="{7E446E7A-ABB9-4B9A-8AA9-9BAB6DC6B855}" type="pres">
      <dgm:prSet presAssocID="{BFA6169F-12EA-4E6B-BCCA-B2D439D4A6F9}" presName="node" presStyleLbl="node1" presStyleIdx="1" presStyleCnt="6">
        <dgm:presLayoutVars>
          <dgm:bulletEnabled val="1"/>
        </dgm:presLayoutVars>
      </dgm:prSet>
      <dgm:spPr/>
      <dgm:t>
        <a:bodyPr/>
        <a:lstStyle/>
        <a:p>
          <a:endParaRPr lang="en-US"/>
        </a:p>
      </dgm:t>
    </dgm:pt>
    <dgm:pt modelId="{1C24CF99-5307-4B39-8849-4A88AB0F00E7}" type="pres">
      <dgm:prSet presAssocID="{BFA6169F-12EA-4E6B-BCCA-B2D439D4A6F9}" presName="dummy" presStyleCnt="0"/>
      <dgm:spPr/>
    </dgm:pt>
    <dgm:pt modelId="{574574F3-0EDD-4692-93C6-41F18166259F}" type="pres">
      <dgm:prSet presAssocID="{43F432C4-4831-4FA1-A167-D103DCC045DC}" presName="sibTrans" presStyleLbl="sibTrans2D1" presStyleIdx="1" presStyleCnt="6" custLinFactNeighborX="-216" custLinFactNeighborY="-859"/>
      <dgm:spPr/>
      <dgm:t>
        <a:bodyPr/>
        <a:lstStyle/>
        <a:p>
          <a:endParaRPr lang="en-US"/>
        </a:p>
      </dgm:t>
    </dgm:pt>
    <dgm:pt modelId="{B8CFF161-BF66-423A-A851-1C8AE55F50BC}" type="pres">
      <dgm:prSet presAssocID="{28BD8D43-E8BD-46FA-88E0-63B810462CAA}" presName="node" presStyleLbl="node1" presStyleIdx="2" presStyleCnt="6">
        <dgm:presLayoutVars>
          <dgm:bulletEnabled val="1"/>
        </dgm:presLayoutVars>
      </dgm:prSet>
      <dgm:spPr/>
      <dgm:t>
        <a:bodyPr/>
        <a:lstStyle/>
        <a:p>
          <a:endParaRPr lang="en-US"/>
        </a:p>
      </dgm:t>
    </dgm:pt>
    <dgm:pt modelId="{86A30013-8017-4859-84D7-73642F2EAD94}" type="pres">
      <dgm:prSet presAssocID="{28BD8D43-E8BD-46FA-88E0-63B810462CAA}" presName="dummy" presStyleCnt="0"/>
      <dgm:spPr/>
    </dgm:pt>
    <dgm:pt modelId="{5BA912D6-E020-4364-91CF-61C1FB0C5907}" type="pres">
      <dgm:prSet presAssocID="{3CD93CF7-D322-4227-AEB3-8DB39579180A}" presName="sibTrans" presStyleLbl="sibTrans2D1" presStyleIdx="2" presStyleCnt="6"/>
      <dgm:spPr/>
      <dgm:t>
        <a:bodyPr/>
        <a:lstStyle/>
        <a:p>
          <a:endParaRPr lang="en-US"/>
        </a:p>
      </dgm:t>
    </dgm:pt>
    <dgm:pt modelId="{1ED22372-B9A7-4149-B22C-17C9C6D5A8A2}" type="pres">
      <dgm:prSet presAssocID="{28A1CAC7-F791-485C-936C-92706F4AF823}" presName="node" presStyleLbl="node1" presStyleIdx="3" presStyleCnt="6">
        <dgm:presLayoutVars>
          <dgm:bulletEnabled val="1"/>
        </dgm:presLayoutVars>
      </dgm:prSet>
      <dgm:spPr/>
      <dgm:t>
        <a:bodyPr/>
        <a:lstStyle/>
        <a:p>
          <a:endParaRPr lang="en-US"/>
        </a:p>
      </dgm:t>
    </dgm:pt>
    <dgm:pt modelId="{D08B9C20-B3E2-44D9-BFBD-B5C09F3724F9}" type="pres">
      <dgm:prSet presAssocID="{28A1CAC7-F791-485C-936C-92706F4AF823}" presName="dummy" presStyleCnt="0"/>
      <dgm:spPr/>
    </dgm:pt>
    <dgm:pt modelId="{809B5626-2176-4346-9BF8-AA8D09F280D1}" type="pres">
      <dgm:prSet presAssocID="{488AFEEC-DFAC-4341-89B5-39D1943220D3}" presName="sibTrans" presStyleLbl="sibTrans2D1" presStyleIdx="3" presStyleCnt="6"/>
      <dgm:spPr/>
      <dgm:t>
        <a:bodyPr/>
        <a:lstStyle/>
        <a:p>
          <a:endParaRPr lang="en-US"/>
        </a:p>
      </dgm:t>
    </dgm:pt>
    <dgm:pt modelId="{E9986062-8758-444F-B976-6FE0D79E001B}" type="pres">
      <dgm:prSet presAssocID="{D9C60C79-8C12-4F0E-A704-9271BE00DEC7}" presName="node" presStyleLbl="node1" presStyleIdx="4" presStyleCnt="6">
        <dgm:presLayoutVars>
          <dgm:bulletEnabled val="1"/>
        </dgm:presLayoutVars>
      </dgm:prSet>
      <dgm:spPr/>
      <dgm:t>
        <a:bodyPr/>
        <a:lstStyle/>
        <a:p>
          <a:endParaRPr lang="en-US"/>
        </a:p>
      </dgm:t>
    </dgm:pt>
    <dgm:pt modelId="{5946E863-F651-404B-AD4E-6CB1A377E355}" type="pres">
      <dgm:prSet presAssocID="{D9C60C79-8C12-4F0E-A704-9271BE00DEC7}" presName="dummy" presStyleCnt="0"/>
      <dgm:spPr/>
    </dgm:pt>
    <dgm:pt modelId="{F0232668-7079-4D7A-B0EB-E9985F05B3F5}" type="pres">
      <dgm:prSet presAssocID="{3C22CCCF-D4F7-4E01-8D2B-E9EC597D34DD}" presName="sibTrans" presStyleLbl="sibTrans2D1" presStyleIdx="4" presStyleCnt="6"/>
      <dgm:spPr/>
      <dgm:t>
        <a:bodyPr/>
        <a:lstStyle/>
        <a:p>
          <a:endParaRPr lang="en-US"/>
        </a:p>
      </dgm:t>
    </dgm:pt>
    <dgm:pt modelId="{4A53FF1E-40EA-4F65-A2F2-3DA603BDB45B}" type="pres">
      <dgm:prSet presAssocID="{1DDAAE18-9113-4F3F-BB94-29AC773AC558}" presName="node" presStyleLbl="node1" presStyleIdx="5" presStyleCnt="6">
        <dgm:presLayoutVars>
          <dgm:bulletEnabled val="1"/>
        </dgm:presLayoutVars>
      </dgm:prSet>
      <dgm:spPr/>
      <dgm:t>
        <a:bodyPr/>
        <a:lstStyle/>
        <a:p>
          <a:endParaRPr lang="en-US"/>
        </a:p>
      </dgm:t>
    </dgm:pt>
    <dgm:pt modelId="{B80CB55A-F272-4296-B03B-0CE848572A9E}" type="pres">
      <dgm:prSet presAssocID="{1DDAAE18-9113-4F3F-BB94-29AC773AC558}" presName="dummy" presStyleCnt="0"/>
      <dgm:spPr/>
    </dgm:pt>
    <dgm:pt modelId="{52B69D9B-B853-45E2-AD17-B6599B76841A}" type="pres">
      <dgm:prSet presAssocID="{1B653E3F-8C76-4622-8C22-BDA1776C7C7D}" presName="sibTrans" presStyleLbl="sibTrans2D1" presStyleIdx="5" presStyleCnt="6"/>
      <dgm:spPr/>
      <dgm:t>
        <a:bodyPr/>
        <a:lstStyle/>
        <a:p>
          <a:endParaRPr lang="en-US"/>
        </a:p>
      </dgm:t>
    </dgm:pt>
  </dgm:ptLst>
  <dgm:cxnLst>
    <dgm:cxn modelId="{54855179-155A-4A83-BDEA-3F19881D6F4E}" type="presOf" srcId="{3CD93CF7-D322-4227-AEB3-8DB39579180A}" destId="{5BA912D6-E020-4364-91CF-61C1FB0C5907}" srcOrd="0" destOrd="0" presId="urn:microsoft.com/office/officeart/2005/8/layout/radial6"/>
    <dgm:cxn modelId="{94680F76-7C79-46E5-9CEE-A652B4076B49}" srcId="{BDAD50CD-791E-4039-9DF3-21290210AB96}" destId="{28A1CAC7-F791-485C-936C-92706F4AF823}" srcOrd="3" destOrd="0" parTransId="{1C0CC316-D406-4FA1-A20C-15F3951260EA}" sibTransId="{488AFEEC-DFAC-4341-89B5-39D1943220D3}"/>
    <dgm:cxn modelId="{FCDB113A-CAF4-42D3-870B-77DC0EE2CF20}" type="presOf" srcId="{488AFEEC-DFAC-4341-89B5-39D1943220D3}" destId="{809B5626-2176-4346-9BF8-AA8D09F280D1}" srcOrd="0" destOrd="0" presId="urn:microsoft.com/office/officeart/2005/8/layout/radial6"/>
    <dgm:cxn modelId="{0818AB97-F0F0-48EA-A009-FC9DE517025D}" type="presOf" srcId="{BFA6169F-12EA-4E6B-BCCA-B2D439D4A6F9}" destId="{7E446E7A-ABB9-4B9A-8AA9-9BAB6DC6B855}" srcOrd="0" destOrd="0" presId="urn:microsoft.com/office/officeart/2005/8/layout/radial6"/>
    <dgm:cxn modelId="{000895C0-8C0F-4CD4-88D7-E22C389ADB02}" type="presOf" srcId="{1DDAAE18-9113-4F3F-BB94-29AC773AC558}" destId="{4A53FF1E-40EA-4F65-A2F2-3DA603BDB45B}" srcOrd="0" destOrd="0" presId="urn:microsoft.com/office/officeart/2005/8/layout/radial6"/>
    <dgm:cxn modelId="{6913353D-A81B-45F8-A8E0-5A2CF2A59F78}" type="presOf" srcId="{28BD8D43-E8BD-46FA-88E0-63B810462CAA}" destId="{B8CFF161-BF66-423A-A851-1C8AE55F50BC}" srcOrd="0" destOrd="0" presId="urn:microsoft.com/office/officeart/2005/8/layout/radial6"/>
    <dgm:cxn modelId="{9946375B-C850-40F6-90A9-8EF2D53602C4}" type="presOf" srcId="{28A1CAC7-F791-485C-936C-92706F4AF823}" destId="{1ED22372-B9A7-4149-B22C-17C9C6D5A8A2}" srcOrd="0" destOrd="0" presId="urn:microsoft.com/office/officeart/2005/8/layout/radial6"/>
    <dgm:cxn modelId="{60CE2929-7231-4E7F-9A73-FE515ACC7AE8}" type="presOf" srcId="{F6FC5B07-B217-450B-B6FD-9083EF793D22}" destId="{1467BED9-7527-48DD-8F58-AD42756EA8FD}" srcOrd="0" destOrd="0" presId="urn:microsoft.com/office/officeart/2005/8/layout/radial6"/>
    <dgm:cxn modelId="{4BA9F843-46E6-4D61-95A6-6CB3B8FA3C52}" srcId="{BDAD50CD-791E-4039-9DF3-21290210AB96}" destId="{BFA6169F-12EA-4E6B-BCCA-B2D439D4A6F9}" srcOrd="1" destOrd="0" parTransId="{20B5F5AE-18A2-4D88-ABBA-7C3186AFB56A}" sibTransId="{43F432C4-4831-4FA1-A167-D103DCC045DC}"/>
    <dgm:cxn modelId="{BF1D8727-7EE9-4EC6-8EB0-4F5535C3E5F1}" srcId="{BDAD50CD-791E-4039-9DF3-21290210AB96}" destId="{1DDAAE18-9113-4F3F-BB94-29AC773AC558}" srcOrd="5" destOrd="0" parTransId="{1C6DD30D-2FBA-4738-9729-A4FAB833C41A}" sibTransId="{1B653E3F-8C76-4622-8C22-BDA1776C7C7D}"/>
    <dgm:cxn modelId="{5B01E906-6E6C-4E8A-B6E1-C0CE6417965C}" type="presOf" srcId="{1D685210-586E-4CCB-9A1D-1CE0FCDA5AAB}" destId="{D8403A85-5718-4CD0-BF24-C443EBBFE0A5}" srcOrd="0" destOrd="0" presId="urn:microsoft.com/office/officeart/2005/8/layout/radial6"/>
    <dgm:cxn modelId="{244DB8B6-4F47-4257-A711-6B9C73777971}" srcId="{4AF8C2A3-0E73-4A4A-92F9-A8B08887027A}" destId="{BDAD50CD-791E-4039-9DF3-21290210AB96}" srcOrd="0" destOrd="0" parTransId="{CF44606A-62DB-421E-81ED-B533D19AEA74}" sibTransId="{04C9ADCC-0C0C-4F33-9113-CBF5D5778449}"/>
    <dgm:cxn modelId="{3002FB19-DE0C-463D-9AC9-71007C7AF0AE}" srcId="{BDAD50CD-791E-4039-9DF3-21290210AB96}" destId="{28BD8D43-E8BD-46FA-88E0-63B810462CAA}" srcOrd="2" destOrd="0" parTransId="{2C389A77-5115-4FBA-A03B-7431C4E3C421}" sibTransId="{3CD93CF7-D322-4227-AEB3-8DB39579180A}"/>
    <dgm:cxn modelId="{0BB3E375-E3A5-4170-A48A-EBA92224CD15}" type="presOf" srcId="{3C22CCCF-D4F7-4E01-8D2B-E9EC597D34DD}" destId="{F0232668-7079-4D7A-B0EB-E9985F05B3F5}" srcOrd="0" destOrd="0" presId="urn:microsoft.com/office/officeart/2005/8/layout/radial6"/>
    <dgm:cxn modelId="{37FCA50F-3AB8-4D3E-B486-DD19701B2ADC}" type="presOf" srcId="{D9C60C79-8C12-4F0E-A704-9271BE00DEC7}" destId="{E9986062-8758-444F-B976-6FE0D79E001B}" srcOrd="0" destOrd="0" presId="urn:microsoft.com/office/officeart/2005/8/layout/radial6"/>
    <dgm:cxn modelId="{7838208D-D6FA-439F-A8D9-0BA5E354AF4E}" type="presOf" srcId="{4AF8C2A3-0E73-4A4A-92F9-A8B08887027A}" destId="{DBC724BE-1A6A-41EA-8B73-B3685C5675B9}" srcOrd="0" destOrd="0" presId="urn:microsoft.com/office/officeart/2005/8/layout/radial6"/>
    <dgm:cxn modelId="{BCE2CF5B-E7E0-46B5-B432-52F5F2104B3B}" type="presOf" srcId="{1B653E3F-8C76-4622-8C22-BDA1776C7C7D}" destId="{52B69D9B-B853-45E2-AD17-B6599B76841A}" srcOrd="0" destOrd="0" presId="urn:microsoft.com/office/officeart/2005/8/layout/radial6"/>
    <dgm:cxn modelId="{64F0502B-4207-40E4-A07B-F2197B6861B5}" srcId="{BDAD50CD-791E-4039-9DF3-21290210AB96}" destId="{1D685210-586E-4CCB-9A1D-1CE0FCDA5AAB}" srcOrd="0" destOrd="0" parTransId="{11D0E0BB-0D96-405C-8B91-21D3B3A85ADD}" sibTransId="{F6FC5B07-B217-450B-B6FD-9083EF793D22}"/>
    <dgm:cxn modelId="{CC79FE15-935E-4EA4-A235-F909C8745DA4}" srcId="{BDAD50CD-791E-4039-9DF3-21290210AB96}" destId="{D9C60C79-8C12-4F0E-A704-9271BE00DEC7}" srcOrd="4" destOrd="0" parTransId="{EDCBC6BC-686A-4426-AB9C-9D0C13900467}" sibTransId="{3C22CCCF-D4F7-4E01-8D2B-E9EC597D34DD}"/>
    <dgm:cxn modelId="{A1EDECAD-8D13-418F-8430-81BDB0BF5216}" type="presOf" srcId="{BDAD50CD-791E-4039-9DF3-21290210AB96}" destId="{B26B9319-CD42-411D-9086-816AFC5BFCD4}" srcOrd="0" destOrd="0" presId="urn:microsoft.com/office/officeart/2005/8/layout/radial6"/>
    <dgm:cxn modelId="{D3B3CEA0-24A4-46BC-A2E5-CDF30F9BCF52}" type="presOf" srcId="{43F432C4-4831-4FA1-A167-D103DCC045DC}" destId="{574574F3-0EDD-4692-93C6-41F18166259F}" srcOrd="0" destOrd="0" presId="urn:microsoft.com/office/officeart/2005/8/layout/radial6"/>
    <dgm:cxn modelId="{6274CC93-A7B4-4EAD-9332-2E7518B01E5A}" type="presParOf" srcId="{DBC724BE-1A6A-41EA-8B73-B3685C5675B9}" destId="{B26B9319-CD42-411D-9086-816AFC5BFCD4}" srcOrd="0" destOrd="0" presId="urn:microsoft.com/office/officeart/2005/8/layout/radial6"/>
    <dgm:cxn modelId="{7DE8A208-1610-40AE-BCFD-B20EEB790427}" type="presParOf" srcId="{DBC724BE-1A6A-41EA-8B73-B3685C5675B9}" destId="{D8403A85-5718-4CD0-BF24-C443EBBFE0A5}" srcOrd="1" destOrd="0" presId="urn:microsoft.com/office/officeart/2005/8/layout/radial6"/>
    <dgm:cxn modelId="{5E8CF7FA-9779-4AFD-A519-4A97508C2B2A}" type="presParOf" srcId="{DBC724BE-1A6A-41EA-8B73-B3685C5675B9}" destId="{49D38BE3-0112-4FD3-B63B-64D1C60A0DC0}" srcOrd="2" destOrd="0" presId="urn:microsoft.com/office/officeart/2005/8/layout/radial6"/>
    <dgm:cxn modelId="{02DBA2C7-CE2A-48DF-B4EF-8C160942FC9E}" type="presParOf" srcId="{DBC724BE-1A6A-41EA-8B73-B3685C5675B9}" destId="{1467BED9-7527-48DD-8F58-AD42756EA8FD}" srcOrd="3" destOrd="0" presId="urn:microsoft.com/office/officeart/2005/8/layout/radial6"/>
    <dgm:cxn modelId="{319B8D5A-AA5B-48A9-A94C-852DF5E187AB}" type="presParOf" srcId="{DBC724BE-1A6A-41EA-8B73-B3685C5675B9}" destId="{7E446E7A-ABB9-4B9A-8AA9-9BAB6DC6B855}" srcOrd="4" destOrd="0" presId="urn:microsoft.com/office/officeart/2005/8/layout/radial6"/>
    <dgm:cxn modelId="{743D479E-D7F8-46B1-9611-979F3FD53FA5}" type="presParOf" srcId="{DBC724BE-1A6A-41EA-8B73-B3685C5675B9}" destId="{1C24CF99-5307-4B39-8849-4A88AB0F00E7}" srcOrd="5" destOrd="0" presId="urn:microsoft.com/office/officeart/2005/8/layout/radial6"/>
    <dgm:cxn modelId="{9C777745-4264-461F-86B5-A8BC6FDCC57A}" type="presParOf" srcId="{DBC724BE-1A6A-41EA-8B73-B3685C5675B9}" destId="{574574F3-0EDD-4692-93C6-41F18166259F}" srcOrd="6" destOrd="0" presId="urn:microsoft.com/office/officeart/2005/8/layout/radial6"/>
    <dgm:cxn modelId="{D43B0F12-896E-4751-A0E1-489F14AC299E}" type="presParOf" srcId="{DBC724BE-1A6A-41EA-8B73-B3685C5675B9}" destId="{B8CFF161-BF66-423A-A851-1C8AE55F50BC}" srcOrd="7" destOrd="0" presId="urn:microsoft.com/office/officeart/2005/8/layout/radial6"/>
    <dgm:cxn modelId="{B2A1B9E6-EFCB-40B1-AF4A-9B3C17FEAC35}" type="presParOf" srcId="{DBC724BE-1A6A-41EA-8B73-B3685C5675B9}" destId="{86A30013-8017-4859-84D7-73642F2EAD94}" srcOrd="8" destOrd="0" presId="urn:microsoft.com/office/officeart/2005/8/layout/radial6"/>
    <dgm:cxn modelId="{C1C06BF1-C7C7-4440-AF10-15B03F074BDE}" type="presParOf" srcId="{DBC724BE-1A6A-41EA-8B73-B3685C5675B9}" destId="{5BA912D6-E020-4364-91CF-61C1FB0C5907}" srcOrd="9" destOrd="0" presId="urn:microsoft.com/office/officeart/2005/8/layout/radial6"/>
    <dgm:cxn modelId="{4A9154A4-18DE-4BAD-82C5-ECEBD24D08D6}" type="presParOf" srcId="{DBC724BE-1A6A-41EA-8B73-B3685C5675B9}" destId="{1ED22372-B9A7-4149-B22C-17C9C6D5A8A2}" srcOrd="10" destOrd="0" presId="urn:microsoft.com/office/officeart/2005/8/layout/radial6"/>
    <dgm:cxn modelId="{78518FF0-E30C-45D6-8C6B-B91B877CD90C}" type="presParOf" srcId="{DBC724BE-1A6A-41EA-8B73-B3685C5675B9}" destId="{D08B9C20-B3E2-44D9-BFBD-B5C09F3724F9}" srcOrd="11" destOrd="0" presId="urn:microsoft.com/office/officeart/2005/8/layout/radial6"/>
    <dgm:cxn modelId="{A8F38A0B-57BB-4449-AEDE-4FF8A2424656}" type="presParOf" srcId="{DBC724BE-1A6A-41EA-8B73-B3685C5675B9}" destId="{809B5626-2176-4346-9BF8-AA8D09F280D1}" srcOrd="12" destOrd="0" presId="urn:microsoft.com/office/officeart/2005/8/layout/radial6"/>
    <dgm:cxn modelId="{4C5E5DFD-A93D-43A6-9929-90A50C7A9D94}" type="presParOf" srcId="{DBC724BE-1A6A-41EA-8B73-B3685C5675B9}" destId="{E9986062-8758-444F-B976-6FE0D79E001B}" srcOrd="13" destOrd="0" presId="urn:microsoft.com/office/officeart/2005/8/layout/radial6"/>
    <dgm:cxn modelId="{AAF47A07-7B6B-4DAB-A5C7-879094E974CD}" type="presParOf" srcId="{DBC724BE-1A6A-41EA-8B73-B3685C5675B9}" destId="{5946E863-F651-404B-AD4E-6CB1A377E355}" srcOrd="14" destOrd="0" presId="urn:microsoft.com/office/officeart/2005/8/layout/radial6"/>
    <dgm:cxn modelId="{270FB2B8-6FF5-4451-8B2C-A9FCBC8BB9AF}" type="presParOf" srcId="{DBC724BE-1A6A-41EA-8B73-B3685C5675B9}" destId="{F0232668-7079-4D7A-B0EB-E9985F05B3F5}" srcOrd="15" destOrd="0" presId="urn:microsoft.com/office/officeart/2005/8/layout/radial6"/>
    <dgm:cxn modelId="{7837A02B-D349-46EA-B1F7-BACFD6D85C92}" type="presParOf" srcId="{DBC724BE-1A6A-41EA-8B73-B3685C5675B9}" destId="{4A53FF1E-40EA-4F65-A2F2-3DA603BDB45B}" srcOrd="16" destOrd="0" presId="urn:microsoft.com/office/officeart/2005/8/layout/radial6"/>
    <dgm:cxn modelId="{CB8524E0-16FE-449D-94E6-30E99C269F66}" type="presParOf" srcId="{DBC724BE-1A6A-41EA-8B73-B3685C5675B9}" destId="{B80CB55A-F272-4296-B03B-0CE848572A9E}" srcOrd="17" destOrd="0" presId="urn:microsoft.com/office/officeart/2005/8/layout/radial6"/>
    <dgm:cxn modelId="{1A46DECF-48C6-431E-BD9A-21C32A18BFCC}" type="presParOf" srcId="{DBC724BE-1A6A-41EA-8B73-B3685C5675B9}" destId="{52B69D9B-B853-45E2-AD17-B6599B76841A}"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3DCED-81AD-4623-8FB3-BE9234FD5AFB}" type="doc">
      <dgm:prSet loTypeId="urn:microsoft.com/office/officeart/2005/8/layout/hList7" loCatId="relationship" qsTypeId="urn:microsoft.com/office/officeart/2005/8/quickstyle/simple1" qsCatId="simple" csTypeId="urn:microsoft.com/office/officeart/2005/8/colors/colorful2" csCatId="colorful" phldr="1"/>
      <dgm:spPr/>
    </dgm:pt>
    <dgm:pt modelId="{334104DC-AB48-4472-88CD-163899D3F1A4}">
      <dgm:prSet phldrT="[Texte]"/>
      <dgm:spPr>
        <a:xfrm>
          <a:off x="133" y="0"/>
          <a:ext cx="1773826" cy="3949700"/>
        </a:xfrm>
        <a:solidFill>
          <a:srgbClr val="438086">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Light" panose="020F0302020204030204"/>
              <a:ea typeface="+mn-ea"/>
              <a:cs typeface="+mn-cs"/>
            </a:rPr>
            <a:t>Respect and Recognition</a:t>
          </a:r>
        </a:p>
      </dgm:t>
    </dgm:pt>
    <dgm:pt modelId="{4E463321-0ADC-4A6C-A918-885815A284F0}" type="parTrans" cxnId="{EABE9324-4236-4439-BE64-A3D3531893B0}">
      <dgm:prSet/>
      <dgm:spPr/>
      <dgm:t>
        <a:bodyPr/>
        <a:lstStyle/>
        <a:p>
          <a:endParaRPr lang="en-GB"/>
        </a:p>
      </dgm:t>
    </dgm:pt>
    <dgm:pt modelId="{A043366F-7674-430C-B414-F0645B14111F}" type="sibTrans" cxnId="{EABE9324-4236-4439-BE64-A3D3531893B0}">
      <dgm:prSet/>
      <dgm:spPr/>
      <dgm:t>
        <a:bodyPr/>
        <a:lstStyle/>
        <a:p>
          <a:endParaRPr lang="en-GB"/>
        </a:p>
      </dgm:t>
    </dgm:pt>
    <dgm:pt modelId="{2A7D9C88-246C-4110-9361-43E779211E45}">
      <dgm:prSet phldrT="[Texte]"/>
      <dgm:spPr>
        <a:xfrm>
          <a:off x="1827174" y="0"/>
          <a:ext cx="1773826" cy="3949700"/>
        </a:xfrm>
        <a:solidFill>
          <a:srgbClr val="438086">
            <a:hueOff val="1350398"/>
            <a:satOff val="500"/>
            <a:lumOff val="1529"/>
            <a:alphaOff val="0"/>
          </a:srgbClr>
        </a:solidFill>
        <a:ln w="127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Light" panose="020F0302020204030204"/>
              <a:ea typeface="+mn-ea"/>
              <a:cs typeface="+mn-cs"/>
            </a:rPr>
            <a:t>Support and Information</a:t>
          </a:r>
        </a:p>
      </dgm:t>
    </dgm:pt>
    <dgm:pt modelId="{4ECA5F33-0334-4AD1-9099-6D8E482BD955}" type="parTrans" cxnId="{E18837C4-C334-4027-82C9-6629D241809C}">
      <dgm:prSet/>
      <dgm:spPr/>
      <dgm:t>
        <a:bodyPr/>
        <a:lstStyle/>
        <a:p>
          <a:endParaRPr lang="en-GB"/>
        </a:p>
      </dgm:t>
    </dgm:pt>
    <dgm:pt modelId="{F3BB3486-A3C4-4BFC-BA4D-427F5478E718}" type="sibTrans" cxnId="{E18837C4-C334-4027-82C9-6629D241809C}">
      <dgm:prSet/>
      <dgm:spPr/>
      <dgm:t>
        <a:bodyPr/>
        <a:lstStyle/>
        <a:p>
          <a:endParaRPr lang="en-GB"/>
        </a:p>
      </dgm:t>
    </dgm:pt>
    <dgm:pt modelId="{F8A26EC5-2298-458C-8038-4AAC3C3B4C6C}">
      <dgm:prSet phldrT="[Texte]"/>
      <dgm:spPr>
        <a:xfrm>
          <a:off x="3654215" y="0"/>
          <a:ext cx="1773826" cy="3949700"/>
        </a:xfrm>
        <a:solidFill>
          <a:srgbClr val="438086">
            <a:hueOff val="2700796"/>
            <a:satOff val="1000"/>
            <a:lumOff val="3058"/>
            <a:alphaOff val="0"/>
          </a:srgbClr>
        </a:solidFill>
        <a:ln w="127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Light" panose="020F0302020204030204"/>
              <a:ea typeface="+mn-ea"/>
              <a:cs typeface="+mn-cs"/>
            </a:rPr>
            <a:t>Access to Justice</a:t>
          </a:r>
        </a:p>
      </dgm:t>
    </dgm:pt>
    <dgm:pt modelId="{7632968D-F1B5-4E4C-8C93-885566B8089B}" type="parTrans" cxnId="{B486E99A-94FC-4266-94BF-01075441F174}">
      <dgm:prSet/>
      <dgm:spPr/>
      <dgm:t>
        <a:bodyPr/>
        <a:lstStyle/>
        <a:p>
          <a:endParaRPr lang="en-GB"/>
        </a:p>
      </dgm:t>
    </dgm:pt>
    <dgm:pt modelId="{843A60EC-86C3-42BB-8C81-0E71901E2DAC}" type="sibTrans" cxnId="{B486E99A-94FC-4266-94BF-01075441F174}">
      <dgm:prSet/>
      <dgm:spPr/>
      <dgm:t>
        <a:bodyPr/>
        <a:lstStyle/>
        <a:p>
          <a:endParaRPr lang="en-GB"/>
        </a:p>
      </dgm:t>
    </dgm:pt>
    <dgm:pt modelId="{E8A504E9-6300-4B66-AA96-766B6B2B07DA}">
      <dgm:prSet phldrT="[Texte]"/>
      <dgm:spPr>
        <a:xfrm>
          <a:off x="9135340" y="0"/>
          <a:ext cx="1773826" cy="3949700"/>
        </a:xfrm>
        <a:solidFill>
          <a:srgbClr val="438086">
            <a:hueOff val="6751989"/>
            <a:satOff val="2501"/>
            <a:lumOff val="7646"/>
            <a:alphaOff val="0"/>
          </a:srgbClr>
        </a:solidFill>
        <a:ln w="127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Light" panose="020F0302020204030204"/>
              <a:ea typeface="+mn-ea"/>
              <a:cs typeface="+mn-cs"/>
            </a:rPr>
            <a:t>Compensation and Restoration</a:t>
          </a:r>
        </a:p>
      </dgm:t>
    </dgm:pt>
    <dgm:pt modelId="{C15ECC32-DE5C-4AFA-8458-91FD1D46C860}" type="parTrans" cxnId="{7860249B-0459-4B05-B682-3BA2A9252D39}">
      <dgm:prSet/>
      <dgm:spPr/>
      <dgm:t>
        <a:bodyPr/>
        <a:lstStyle/>
        <a:p>
          <a:endParaRPr lang="en-GB"/>
        </a:p>
      </dgm:t>
    </dgm:pt>
    <dgm:pt modelId="{BE96D409-2D2E-4F39-9FE8-ACE9CEB07F95}" type="sibTrans" cxnId="{7860249B-0459-4B05-B682-3BA2A9252D39}">
      <dgm:prSet/>
      <dgm:spPr/>
      <dgm:t>
        <a:bodyPr/>
        <a:lstStyle/>
        <a:p>
          <a:endParaRPr lang="en-GB"/>
        </a:p>
      </dgm:t>
    </dgm:pt>
    <dgm:pt modelId="{D98101F3-4FAA-42CF-B85D-9AF5205F0546}">
      <dgm:prSet phldrT="[Texte]"/>
      <dgm:spPr>
        <a:xfrm>
          <a:off x="7308298" y="0"/>
          <a:ext cx="1773826" cy="3949700"/>
        </a:xfrm>
        <a:solidFill>
          <a:srgbClr val="438086">
            <a:hueOff val="5401592"/>
            <a:satOff val="2001"/>
            <a:lumOff val="6117"/>
            <a:alphaOff val="0"/>
          </a:srgbClr>
        </a:solidFill>
        <a:ln w="127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Light" panose="020F0302020204030204"/>
              <a:ea typeface="+mn-ea"/>
              <a:cs typeface="+mn-cs"/>
            </a:rPr>
            <a:t>Protection</a:t>
          </a:r>
        </a:p>
      </dgm:t>
    </dgm:pt>
    <dgm:pt modelId="{AB97BF40-D96B-4A07-9944-29B359115AF3}" type="sibTrans" cxnId="{B1309DC4-D65B-48FF-9404-E1DAC75B8C4C}">
      <dgm:prSet/>
      <dgm:spPr/>
      <dgm:t>
        <a:bodyPr/>
        <a:lstStyle/>
        <a:p>
          <a:endParaRPr lang="en-GB"/>
        </a:p>
      </dgm:t>
    </dgm:pt>
    <dgm:pt modelId="{26BE6B53-32C8-4619-9211-CC46DB375742}" type="parTrans" cxnId="{B1309DC4-D65B-48FF-9404-E1DAC75B8C4C}">
      <dgm:prSet/>
      <dgm:spPr/>
      <dgm:t>
        <a:bodyPr/>
        <a:lstStyle/>
        <a:p>
          <a:endParaRPr lang="en-GB"/>
        </a:p>
      </dgm:t>
    </dgm:pt>
    <dgm:pt modelId="{611A7257-B723-4FC3-BF10-252672637460}" type="pres">
      <dgm:prSet presAssocID="{A453DCED-81AD-4623-8FB3-BE9234FD5AFB}" presName="Name0" presStyleCnt="0">
        <dgm:presLayoutVars>
          <dgm:dir/>
          <dgm:resizeHandles val="exact"/>
        </dgm:presLayoutVars>
      </dgm:prSet>
      <dgm:spPr/>
    </dgm:pt>
    <dgm:pt modelId="{B1F4E8FB-7B5C-4524-ACFC-740D92380C09}" type="pres">
      <dgm:prSet presAssocID="{A453DCED-81AD-4623-8FB3-BE9234FD5AFB}" presName="fgShape" presStyleLbl="fgShp" presStyleIdx="0" presStyleCnt="1"/>
      <dgm:spPr>
        <a:xfrm>
          <a:off x="436372" y="3159760"/>
          <a:ext cx="10036555" cy="592455"/>
        </a:xfrm>
        <a:prstGeom prst="leftRightArrow">
          <a:avLst/>
        </a:prstGeom>
        <a:solidFill>
          <a:srgbClr val="438086">
            <a:tint val="40000"/>
            <a:hueOff val="0"/>
            <a:satOff val="0"/>
            <a:lumOff val="0"/>
            <a:alphaOff val="0"/>
          </a:srgbClr>
        </a:solidFill>
        <a:ln w="12700" cap="flat" cmpd="sng" algn="ctr">
          <a:solidFill>
            <a:sysClr val="window" lastClr="FFFFFF">
              <a:hueOff val="0"/>
              <a:satOff val="0"/>
              <a:lumOff val="0"/>
              <a:alphaOff val="0"/>
            </a:sysClr>
          </a:solidFill>
          <a:prstDash val="solid"/>
        </a:ln>
        <a:effectLst/>
      </dgm:spPr>
    </dgm:pt>
    <dgm:pt modelId="{78145DE4-6E8E-4010-BC66-19FE88D139CC}" type="pres">
      <dgm:prSet presAssocID="{A453DCED-81AD-4623-8FB3-BE9234FD5AFB}" presName="linComp" presStyleCnt="0"/>
      <dgm:spPr/>
    </dgm:pt>
    <dgm:pt modelId="{09D51E4D-FD38-41D3-A7CE-462A8ADBAF6E}" type="pres">
      <dgm:prSet presAssocID="{334104DC-AB48-4472-88CD-163899D3F1A4}" presName="compNode" presStyleCnt="0"/>
      <dgm:spPr/>
    </dgm:pt>
    <dgm:pt modelId="{F40E8BB6-E949-4C42-83D6-B26878D51056}" type="pres">
      <dgm:prSet presAssocID="{334104DC-AB48-4472-88CD-163899D3F1A4}" presName="bkgdShape" presStyleLbl="node1" presStyleIdx="0" presStyleCnt="5"/>
      <dgm:spPr>
        <a:prstGeom prst="roundRect">
          <a:avLst>
            <a:gd name="adj" fmla="val 10000"/>
          </a:avLst>
        </a:prstGeom>
      </dgm:spPr>
      <dgm:t>
        <a:bodyPr/>
        <a:lstStyle/>
        <a:p>
          <a:endParaRPr lang="en-GB"/>
        </a:p>
      </dgm:t>
    </dgm:pt>
    <dgm:pt modelId="{D3CB295A-B9AD-416A-AD8A-38D57E8533E6}" type="pres">
      <dgm:prSet presAssocID="{334104DC-AB48-4472-88CD-163899D3F1A4}" presName="nodeTx" presStyleLbl="node1" presStyleIdx="0" presStyleCnt="5">
        <dgm:presLayoutVars>
          <dgm:bulletEnabled val="1"/>
        </dgm:presLayoutVars>
      </dgm:prSet>
      <dgm:spPr/>
      <dgm:t>
        <a:bodyPr/>
        <a:lstStyle/>
        <a:p>
          <a:endParaRPr lang="en-GB"/>
        </a:p>
      </dgm:t>
    </dgm:pt>
    <dgm:pt modelId="{0BFE39A4-C618-485D-A0C8-D52A7F622B36}" type="pres">
      <dgm:prSet presAssocID="{334104DC-AB48-4472-88CD-163899D3F1A4}" presName="invisiNode" presStyleLbl="node1" presStyleIdx="0" presStyleCnt="5"/>
      <dgm:spPr/>
    </dgm:pt>
    <dgm:pt modelId="{88E6CD71-7B87-407D-8EBD-8E7A19FF26EB}" type="pres">
      <dgm:prSet presAssocID="{334104DC-AB48-4472-88CD-163899D3F1A4}" presName="imagNode" presStyleLbl="fgImgPlace1" presStyleIdx="0" presStyleCnt="5"/>
      <dgm:spPr>
        <a:xfrm>
          <a:off x="229421" y="236982"/>
          <a:ext cx="1315250" cy="1315250"/>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4486" t="10622" r="-51216" b="6008"/>
          </a:stretch>
        </a:blipFill>
        <a:ln w="12700" cap="flat" cmpd="sng" algn="ctr">
          <a:solidFill>
            <a:sysClr val="window" lastClr="FFFFFF">
              <a:hueOff val="0"/>
              <a:satOff val="0"/>
              <a:lumOff val="0"/>
              <a:alphaOff val="0"/>
            </a:sysClr>
          </a:solidFill>
          <a:prstDash val="solid"/>
        </a:ln>
        <a:effectLst/>
      </dgm:spPr>
    </dgm:pt>
    <dgm:pt modelId="{C7D1BAEA-672E-48DB-B6E9-2F1CBCA88D81}" type="pres">
      <dgm:prSet presAssocID="{A043366F-7674-430C-B414-F0645B14111F}" presName="sibTrans" presStyleLbl="sibTrans2D1" presStyleIdx="0" presStyleCnt="0"/>
      <dgm:spPr/>
      <dgm:t>
        <a:bodyPr/>
        <a:lstStyle/>
        <a:p>
          <a:endParaRPr lang="en-GB"/>
        </a:p>
      </dgm:t>
    </dgm:pt>
    <dgm:pt modelId="{F34186C7-9783-411B-AC33-6868B7C42466}" type="pres">
      <dgm:prSet presAssocID="{2A7D9C88-246C-4110-9361-43E779211E45}" presName="compNode" presStyleCnt="0"/>
      <dgm:spPr/>
    </dgm:pt>
    <dgm:pt modelId="{F84018DB-E705-41BB-8141-A7E107DB97DB}" type="pres">
      <dgm:prSet presAssocID="{2A7D9C88-246C-4110-9361-43E779211E45}" presName="bkgdShape" presStyleLbl="node1" presStyleIdx="1" presStyleCnt="5"/>
      <dgm:spPr>
        <a:prstGeom prst="roundRect">
          <a:avLst>
            <a:gd name="adj" fmla="val 10000"/>
          </a:avLst>
        </a:prstGeom>
      </dgm:spPr>
      <dgm:t>
        <a:bodyPr/>
        <a:lstStyle/>
        <a:p>
          <a:endParaRPr lang="en-GB"/>
        </a:p>
      </dgm:t>
    </dgm:pt>
    <dgm:pt modelId="{99FBA8B8-F144-4DBE-866B-1CD027A532F7}" type="pres">
      <dgm:prSet presAssocID="{2A7D9C88-246C-4110-9361-43E779211E45}" presName="nodeTx" presStyleLbl="node1" presStyleIdx="1" presStyleCnt="5">
        <dgm:presLayoutVars>
          <dgm:bulletEnabled val="1"/>
        </dgm:presLayoutVars>
      </dgm:prSet>
      <dgm:spPr/>
      <dgm:t>
        <a:bodyPr/>
        <a:lstStyle/>
        <a:p>
          <a:endParaRPr lang="en-GB"/>
        </a:p>
      </dgm:t>
    </dgm:pt>
    <dgm:pt modelId="{D990220C-0018-479E-B2A3-AD39CA02F91C}" type="pres">
      <dgm:prSet presAssocID="{2A7D9C88-246C-4110-9361-43E779211E45}" presName="invisiNode" presStyleLbl="node1" presStyleIdx="1" presStyleCnt="5"/>
      <dgm:spPr/>
    </dgm:pt>
    <dgm:pt modelId="{916231D7-8EC7-4DBB-9897-7EF3D73C7045}" type="pres">
      <dgm:prSet presAssocID="{2A7D9C88-246C-4110-9361-43E779211E45}" presName="imagNode" presStyleLbl="fgImgPlace1" presStyleIdx="1" presStyleCnt="5"/>
      <dgm:spPr>
        <a:xfrm>
          <a:off x="2056462" y="236982"/>
          <a:ext cx="1315250" cy="1315250"/>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ln>
        <a:effectLst/>
      </dgm:spPr>
    </dgm:pt>
    <dgm:pt modelId="{C44BC2C9-F8B6-45B5-BDA9-E5866B10DE78}" type="pres">
      <dgm:prSet presAssocID="{F3BB3486-A3C4-4BFC-BA4D-427F5478E718}" presName="sibTrans" presStyleLbl="sibTrans2D1" presStyleIdx="0" presStyleCnt="0"/>
      <dgm:spPr/>
      <dgm:t>
        <a:bodyPr/>
        <a:lstStyle/>
        <a:p>
          <a:endParaRPr lang="en-GB"/>
        </a:p>
      </dgm:t>
    </dgm:pt>
    <dgm:pt modelId="{B0391218-552B-4EDB-B93F-B74D6206FD4D}" type="pres">
      <dgm:prSet presAssocID="{F8A26EC5-2298-458C-8038-4AAC3C3B4C6C}" presName="compNode" presStyleCnt="0"/>
      <dgm:spPr/>
    </dgm:pt>
    <dgm:pt modelId="{4A5C0A9F-4491-4EB4-9597-77068D28CB45}" type="pres">
      <dgm:prSet presAssocID="{F8A26EC5-2298-458C-8038-4AAC3C3B4C6C}" presName="bkgdShape" presStyleLbl="node1" presStyleIdx="2" presStyleCnt="5" custLinFactNeighborX="0" custLinFactNeighborY="-2961"/>
      <dgm:spPr>
        <a:prstGeom prst="roundRect">
          <a:avLst>
            <a:gd name="adj" fmla="val 10000"/>
          </a:avLst>
        </a:prstGeom>
      </dgm:spPr>
      <dgm:t>
        <a:bodyPr/>
        <a:lstStyle/>
        <a:p>
          <a:endParaRPr lang="en-GB"/>
        </a:p>
      </dgm:t>
    </dgm:pt>
    <dgm:pt modelId="{07A02926-3F5D-4097-90E3-C541E049F68E}" type="pres">
      <dgm:prSet presAssocID="{F8A26EC5-2298-458C-8038-4AAC3C3B4C6C}" presName="nodeTx" presStyleLbl="node1" presStyleIdx="2" presStyleCnt="5">
        <dgm:presLayoutVars>
          <dgm:bulletEnabled val="1"/>
        </dgm:presLayoutVars>
      </dgm:prSet>
      <dgm:spPr/>
      <dgm:t>
        <a:bodyPr/>
        <a:lstStyle/>
        <a:p>
          <a:endParaRPr lang="en-GB"/>
        </a:p>
      </dgm:t>
    </dgm:pt>
    <dgm:pt modelId="{5CC3F2F2-7344-4262-8FC4-06E5B657C4A6}" type="pres">
      <dgm:prSet presAssocID="{F8A26EC5-2298-458C-8038-4AAC3C3B4C6C}" presName="invisiNode" presStyleLbl="node1" presStyleIdx="2" presStyleCnt="5"/>
      <dgm:spPr/>
    </dgm:pt>
    <dgm:pt modelId="{BE780436-D79E-41BF-8C82-49002B5AE7CF}" type="pres">
      <dgm:prSet presAssocID="{F8A26EC5-2298-458C-8038-4AAC3C3B4C6C}" presName="imagNode" presStyleLbl="fgImgPlace1" presStyleIdx="2" presStyleCnt="5"/>
      <dgm:spPr>
        <a:xfrm>
          <a:off x="3883504" y="236982"/>
          <a:ext cx="1315250" cy="1315250"/>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3314" t="15583" r="-13962" b="14483"/>
          </a:stretch>
        </a:blipFill>
        <a:ln w="12700" cap="flat" cmpd="sng" algn="ctr">
          <a:solidFill>
            <a:sysClr val="window" lastClr="FFFFFF">
              <a:hueOff val="0"/>
              <a:satOff val="0"/>
              <a:lumOff val="0"/>
              <a:alphaOff val="0"/>
            </a:sysClr>
          </a:solidFill>
          <a:prstDash val="solid"/>
        </a:ln>
        <a:effectLst/>
      </dgm:spPr>
    </dgm:pt>
    <dgm:pt modelId="{ECFC885D-4E6F-4F3E-B5E9-E685138E234F}" type="pres">
      <dgm:prSet presAssocID="{843A60EC-86C3-42BB-8C81-0E71901E2DAC}" presName="sibTrans" presStyleLbl="sibTrans2D1" presStyleIdx="0" presStyleCnt="0"/>
      <dgm:spPr/>
      <dgm:t>
        <a:bodyPr/>
        <a:lstStyle/>
        <a:p>
          <a:endParaRPr lang="en-GB"/>
        </a:p>
      </dgm:t>
    </dgm:pt>
    <dgm:pt modelId="{5CF666ED-0C79-424D-9D17-23D258EE138A}" type="pres">
      <dgm:prSet presAssocID="{D98101F3-4FAA-42CF-B85D-9AF5205F0546}" presName="compNode" presStyleCnt="0"/>
      <dgm:spPr/>
    </dgm:pt>
    <dgm:pt modelId="{30641FAA-F24C-4553-AD3E-4FD02B4BFADD}" type="pres">
      <dgm:prSet presAssocID="{D98101F3-4FAA-42CF-B85D-9AF5205F0546}" presName="bkgdShape" presStyleLbl="node1" presStyleIdx="3" presStyleCnt="5"/>
      <dgm:spPr>
        <a:prstGeom prst="roundRect">
          <a:avLst>
            <a:gd name="adj" fmla="val 10000"/>
          </a:avLst>
        </a:prstGeom>
      </dgm:spPr>
      <dgm:t>
        <a:bodyPr/>
        <a:lstStyle/>
        <a:p>
          <a:endParaRPr lang="en-GB"/>
        </a:p>
      </dgm:t>
    </dgm:pt>
    <dgm:pt modelId="{4E390386-79BB-4DF3-9919-509636BAF865}" type="pres">
      <dgm:prSet presAssocID="{D98101F3-4FAA-42CF-B85D-9AF5205F0546}" presName="nodeTx" presStyleLbl="node1" presStyleIdx="3" presStyleCnt="5">
        <dgm:presLayoutVars>
          <dgm:bulletEnabled val="1"/>
        </dgm:presLayoutVars>
      </dgm:prSet>
      <dgm:spPr/>
      <dgm:t>
        <a:bodyPr/>
        <a:lstStyle/>
        <a:p>
          <a:endParaRPr lang="en-GB"/>
        </a:p>
      </dgm:t>
    </dgm:pt>
    <dgm:pt modelId="{0DA1AEE3-8459-4D8C-8796-5B162D193D58}" type="pres">
      <dgm:prSet presAssocID="{D98101F3-4FAA-42CF-B85D-9AF5205F0546}" presName="invisiNode" presStyleLbl="node1" presStyleIdx="3" presStyleCnt="5"/>
      <dgm:spPr/>
    </dgm:pt>
    <dgm:pt modelId="{473AA88E-AB8F-4124-BC48-72193494CE7D}" type="pres">
      <dgm:prSet presAssocID="{D98101F3-4FAA-42CF-B85D-9AF5205F0546}" presName="imagNode" presStyleLbl="fgImgPlace1" presStyleIdx="3" presStyleCnt="5"/>
      <dgm:spPr>
        <a:xfrm>
          <a:off x="7537587" y="236982"/>
          <a:ext cx="1315250" cy="1315250"/>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8859" t="6122" r="14485" b="-7310"/>
          </a:stretch>
        </a:blipFill>
        <a:ln w="12700" cap="flat" cmpd="sng" algn="ctr">
          <a:solidFill>
            <a:sysClr val="window" lastClr="FFFFFF">
              <a:hueOff val="0"/>
              <a:satOff val="0"/>
              <a:lumOff val="0"/>
              <a:alphaOff val="0"/>
            </a:sysClr>
          </a:solidFill>
          <a:prstDash val="solid"/>
        </a:ln>
        <a:effectLst/>
      </dgm:spPr>
    </dgm:pt>
    <dgm:pt modelId="{35B1040F-4BE9-4609-9C6E-0A95018FB1AA}" type="pres">
      <dgm:prSet presAssocID="{AB97BF40-D96B-4A07-9944-29B359115AF3}" presName="sibTrans" presStyleLbl="sibTrans2D1" presStyleIdx="0" presStyleCnt="0"/>
      <dgm:spPr/>
      <dgm:t>
        <a:bodyPr/>
        <a:lstStyle/>
        <a:p>
          <a:endParaRPr lang="en-GB"/>
        </a:p>
      </dgm:t>
    </dgm:pt>
    <dgm:pt modelId="{EAD2C06F-E899-4A0C-8860-918CAB8E6C38}" type="pres">
      <dgm:prSet presAssocID="{E8A504E9-6300-4B66-AA96-766B6B2B07DA}" presName="compNode" presStyleCnt="0"/>
      <dgm:spPr/>
    </dgm:pt>
    <dgm:pt modelId="{9A7E493A-68DE-48BA-B5FD-6459F291FDF8}" type="pres">
      <dgm:prSet presAssocID="{E8A504E9-6300-4B66-AA96-766B6B2B07DA}" presName="bkgdShape" presStyleLbl="node1" presStyleIdx="4" presStyleCnt="5"/>
      <dgm:spPr>
        <a:prstGeom prst="roundRect">
          <a:avLst>
            <a:gd name="adj" fmla="val 10000"/>
          </a:avLst>
        </a:prstGeom>
      </dgm:spPr>
      <dgm:t>
        <a:bodyPr/>
        <a:lstStyle/>
        <a:p>
          <a:endParaRPr lang="en-GB"/>
        </a:p>
      </dgm:t>
    </dgm:pt>
    <dgm:pt modelId="{9F150553-9600-46DD-A531-A8DFE5764C3A}" type="pres">
      <dgm:prSet presAssocID="{E8A504E9-6300-4B66-AA96-766B6B2B07DA}" presName="nodeTx" presStyleLbl="node1" presStyleIdx="4" presStyleCnt="5">
        <dgm:presLayoutVars>
          <dgm:bulletEnabled val="1"/>
        </dgm:presLayoutVars>
      </dgm:prSet>
      <dgm:spPr/>
      <dgm:t>
        <a:bodyPr/>
        <a:lstStyle/>
        <a:p>
          <a:endParaRPr lang="en-GB"/>
        </a:p>
      </dgm:t>
    </dgm:pt>
    <dgm:pt modelId="{EED331DE-7900-4A3B-9682-7A680A3D85A8}" type="pres">
      <dgm:prSet presAssocID="{E8A504E9-6300-4B66-AA96-766B6B2B07DA}" presName="invisiNode" presStyleLbl="node1" presStyleIdx="4" presStyleCnt="5"/>
      <dgm:spPr/>
    </dgm:pt>
    <dgm:pt modelId="{59C25B7F-2D34-4AD3-ABAB-E37ED8F1AEE5}" type="pres">
      <dgm:prSet presAssocID="{E8A504E9-6300-4B66-AA96-766B6B2B07DA}" presName="imagNode" presStyleLbl="fgImgPlace1" presStyleIdx="4" presStyleCnt="5"/>
      <dgm:spPr>
        <a:xfrm>
          <a:off x="9364628" y="236982"/>
          <a:ext cx="1315250" cy="131525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 r="-4000"/>
          </a:stretch>
        </a:blipFill>
        <a:ln w="12700" cap="flat" cmpd="sng" algn="ctr">
          <a:solidFill>
            <a:sysClr val="window" lastClr="FFFFFF">
              <a:hueOff val="0"/>
              <a:satOff val="0"/>
              <a:lumOff val="0"/>
              <a:alphaOff val="0"/>
            </a:sysClr>
          </a:solidFill>
          <a:prstDash val="solid"/>
        </a:ln>
        <a:effectLst/>
      </dgm:spPr>
    </dgm:pt>
  </dgm:ptLst>
  <dgm:cxnLst>
    <dgm:cxn modelId="{65F6C305-6A40-904A-9A39-AFEA2C411F3E}" type="presOf" srcId="{E8A504E9-6300-4B66-AA96-766B6B2B07DA}" destId="{9A7E493A-68DE-48BA-B5FD-6459F291FDF8}" srcOrd="0" destOrd="0" presId="urn:microsoft.com/office/officeart/2005/8/layout/hList7"/>
    <dgm:cxn modelId="{7860249B-0459-4B05-B682-3BA2A9252D39}" srcId="{A453DCED-81AD-4623-8FB3-BE9234FD5AFB}" destId="{E8A504E9-6300-4B66-AA96-766B6B2B07DA}" srcOrd="4" destOrd="0" parTransId="{C15ECC32-DE5C-4AFA-8458-91FD1D46C860}" sibTransId="{BE96D409-2D2E-4F39-9FE8-ACE9CEB07F95}"/>
    <dgm:cxn modelId="{F2BD1DCE-7342-5C4F-A27F-67EC2A7FE21A}" type="presOf" srcId="{D98101F3-4FAA-42CF-B85D-9AF5205F0546}" destId="{30641FAA-F24C-4553-AD3E-4FD02B4BFADD}" srcOrd="0" destOrd="0" presId="urn:microsoft.com/office/officeart/2005/8/layout/hList7"/>
    <dgm:cxn modelId="{E22EC9CB-F23D-0849-A1EC-E68D085AC37D}" type="presOf" srcId="{F8A26EC5-2298-458C-8038-4AAC3C3B4C6C}" destId="{07A02926-3F5D-4097-90E3-C541E049F68E}" srcOrd="1" destOrd="0" presId="urn:microsoft.com/office/officeart/2005/8/layout/hList7"/>
    <dgm:cxn modelId="{AC7492A7-869D-BC48-815E-21188686ECB7}" type="presOf" srcId="{F3BB3486-A3C4-4BFC-BA4D-427F5478E718}" destId="{C44BC2C9-F8B6-45B5-BDA9-E5866B10DE78}" srcOrd="0" destOrd="0" presId="urn:microsoft.com/office/officeart/2005/8/layout/hList7"/>
    <dgm:cxn modelId="{4D95AD5B-397A-5245-85EE-E90D1F24A002}" type="presOf" srcId="{334104DC-AB48-4472-88CD-163899D3F1A4}" destId="{F40E8BB6-E949-4C42-83D6-B26878D51056}" srcOrd="0" destOrd="0" presId="urn:microsoft.com/office/officeart/2005/8/layout/hList7"/>
    <dgm:cxn modelId="{C1F92B4B-BE4E-0A42-B310-6A9880F669E6}" type="presOf" srcId="{843A60EC-86C3-42BB-8C81-0E71901E2DAC}" destId="{ECFC885D-4E6F-4F3E-B5E9-E685138E234F}" srcOrd="0" destOrd="0" presId="urn:microsoft.com/office/officeart/2005/8/layout/hList7"/>
    <dgm:cxn modelId="{CE1C2ED2-5A04-D94D-A3BA-6A43B47F1C0C}" type="presOf" srcId="{F8A26EC5-2298-458C-8038-4AAC3C3B4C6C}" destId="{4A5C0A9F-4491-4EB4-9597-77068D28CB45}" srcOrd="0" destOrd="0" presId="urn:microsoft.com/office/officeart/2005/8/layout/hList7"/>
    <dgm:cxn modelId="{E84858F4-8C89-A44B-B784-636F52EA0641}" type="presOf" srcId="{AB97BF40-D96B-4A07-9944-29B359115AF3}" destId="{35B1040F-4BE9-4609-9C6E-0A95018FB1AA}" srcOrd="0" destOrd="0" presId="urn:microsoft.com/office/officeart/2005/8/layout/hList7"/>
    <dgm:cxn modelId="{B1309DC4-D65B-48FF-9404-E1DAC75B8C4C}" srcId="{A453DCED-81AD-4623-8FB3-BE9234FD5AFB}" destId="{D98101F3-4FAA-42CF-B85D-9AF5205F0546}" srcOrd="3" destOrd="0" parTransId="{26BE6B53-32C8-4619-9211-CC46DB375742}" sibTransId="{AB97BF40-D96B-4A07-9944-29B359115AF3}"/>
    <dgm:cxn modelId="{35A72C6F-3E0E-4544-AF4C-027C07887A55}" type="presOf" srcId="{A453DCED-81AD-4623-8FB3-BE9234FD5AFB}" destId="{611A7257-B723-4FC3-BF10-252672637460}" srcOrd="0" destOrd="0" presId="urn:microsoft.com/office/officeart/2005/8/layout/hList7"/>
    <dgm:cxn modelId="{AB43A47E-CDF0-C24D-849C-50BA005863ED}" type="presOf" srcId="{A043366F-7674-430C-B414-F0645B14111F}" destId="{C7D1BAEA-672E-48DB-B6E9-2F1CBCA88D81}" srcOrd="0" destOrd="0" presId="urn:microsoft.com/office/officeart/2005/8/layout/hList7"/>
    <dgm:cxn modelId="{E18837C4-C334-4027-82C9-6629D241809C}" srcId="{A453DCED-81AD-4623-8FB3-BE9234FD5AFB}" destId="{2A7D9C88-246C-4110-9361-43E779211E45}" srcOrd="1" destOrd="0" parTransId="{4ECA5F33-0334-4AD1-9099-6D8E482BD955}" sibTransId="{F3BB3486-A3C4-4BFC-BA4D-427F5478E718}"/>
    <dgm:cxn modelId="{B7C37D9C-A35F-8248-A288-F63C062726B3}" type="presOf" srcId="{E8A504E9-6300-4B66-AA96-766B6B2B07DA}" destId="{9F150553-9600-46DD-A531-A8DFE5764C3A}" srcOrd="1" destOrd="0" presId="urn:microsoft.com/office/officeart/2005/8/layout/hList7"/>
    <dgm:cxn modelId="{749BCA01-9C3C-8A4E-B8C3-4B8465824B75}" type="presOf" srcId="{2A7D9C88-246C-4110-9361-43E779211E45}" destId="{99FBA8B8-F144-4DBE-866B-1CD027A532F7}" srcOrd="1" destOrd="0" presId="urn:microsoft.com/office/officeart/2005/8/layout/hList7"/>
    <dgm:cxn modelId="{EABE9324-4236-4439-BE64-A3D3531893B0}" srcId="{A453DCED-81AD-4623-8FB3-BE9234FD5AFB}" destId="{334104DC-AB48-4472-88CD-163899D3F1A4}" srcOrd="0" destOrd="0" parTransId="{4E463321-0ADC-4A6C-A918-885815A284F0}" sibTransId="{A043366F-7674-430C-B414-F0645B14111F}"/>
    <dgm:cxn modelId="{AF7241B7-819B-6F44-B0B7-75F0016B47A1}" type="presOf" srcId="{334104DC-AB48-4472-88CD-163899D3F1A4}" destId="{D3CB295A-B9AD-416A-AD8A-38D57E8533E6}" srcOrd="1" destOrd="0" presId="urn:microsoft.com/office/officeart/2005/8/layout/hList7"/>
    <dgm:cxn modelId="{19A6B392-357F-B249-9438-C15277C992C4}" type="presOf" srcId="{D98101F3-4FAA-42CF-B85D-9AF5205F0546}" destId="{4E390386-79BB-4DF3-9919-509636BAF865}" srcOrd="1" destOrd="0" presId="urn:microsoft.com/office/officeart/2005/8/layout/hList7"/>
    <dgm:cxn modelId="{CD09B2EA-4B7C-524A-B0E7-3437DA7D7FFA}" type="presOf" srcId="{2A7D9C88-246C-4110-9361-43E779211E45}" destId="{F84018DB-E705-41BB-8141-A7E107DB97DB}" srcOrd="0" destOrd="0" presId="urn:microsoft.com/office/officeart/2005/8/layout/hList7"/>
    <dgm:cxn modelId="{B486E99A-94FC-4266-94BF-01075441F174}" srcId="{A453DCED-81AD-4623-8FB3-BE9234FD5AFB}" destId="{F8A26EC5-2298-458C-8038-4AAC3C3B4C6C}" srcOrd="2" destOrd="0" parTransId="{7632968D-F1B5-4E4C-8C93-885566B8089B}" sibTransId="{843A60EC-86C3-42BB-8C81-0E71901E2DAC}"/>
    <dgm:cxn modelId="{832DD24B-D87D-9D44-8286-78A203595092}" type="presParOf" srcId="{611A7257-B723-4FC3-BF10-252672637460}" destId="{B1F4E8FB-7B5C-4524-ACFC-740D92380C09}" srcOrd="0" destOrd="0" presId="urn:microsoft.com/office/officeart/2005/8/layout/hList7"/>
    <dgm:cxn modelId="{1F8E465A-8DB4-824C-8D13-EB24769292FE}" type="presParOf" srcId="{611A7257-B723-4FC3-BF10-252672637460}" destId="{78145DE4-6E8E-4010-BC66-19FE88D139CC}" srcOrd="1" destOrd="0" presId="urn:microsoft.com/office/officeart/2005/8/layout/hList7"/>
    <dgm:cxn modelId="{57224FB1-A416-584F-9BE8-B8F2C992D3D9}" type="presParOf" srcId="{78145DE4-6E8E-4010-BC66-19FE88D139CC}" destId="{09D51E4D-FD38-41D3-A7CE-462A8ADBAF6E}" srcOrd="0" destOrd="0" presId="urn:microsoft.com/office/officeart/2005/8/layout/hList7"/>
    <dgm:cxn modelId="{FB1C6963-21F2-F044-A4CD-B8B4B247E85B}" type="presParOf" srcId="{09D51E4D-FD38-41D3-A7CE-462A8ADBAF6E}" destId="{F40E8BB6-E949-4C42-83D6-B26878D51056}" srcOrd="0" destOrd="0" presId="urn:microsoft.com/office/officeart/2005/8/layout/hList7"/>
    <dgm:cxn modelId="{728414A8-259A-5143-A8DC-C7D0ADCD41A5}" type="presParOf" srcId="{09D51E4D-FD38-41D3-A7CE-462A8ADBAF6E}" destId="{D3CB295A-B9AD-416A-AD8A-38D57E8533E6}" srcOrd="1" destOrd="0" presId="urn:microsoft.com/office/officeart/2005/8/layout/hList7"/>
    <dgm:cxn modelId="{9B18C5F8-8106-0D41-B361-B6953A600D7D}" type="presParOf" srcId="{09D51E4D-FD38-41D3-A7CE-462A8ADBAF6E}" destId="{0BFE39A4-C618-485D-A0C8-D52A7F622B36}" srcOrd="2" destOrd="0" presId="urn:microsoft.com/office/officeart/2005/8/layout/hList7"/>
    <dgm:cxn modelId="{1B456834-10AE-C748-8A2A-B19B70EE31CD}" type="presParOf" srcId="{09D51E4D-FD38-41D3-A7CE-462A8ADBAF6E}" destId="{88E6CD71-7B87-407D-8EBD-8E7A19FF26EB}" srcOrd="3" destOrd="0" presId="urn:microsoft.com/office/officeart/2005/8/layout/hList7"/>
    <dgm:cxn modelId="{41FB279E-4C1B-B646-85D9-5E1FD95D1CE2}" type="presParOf" srcId="{78145DE4-6E8E-4010-BC66-19FE88D139CC}" destId="{C7D1BAEA-672E-48DB-B6E9-2F1CBCA88D81}" srcOrd="1" destOrd="0" presId="urn:microsoft.com/office/officeart/2005/8/layout/hList7"/>
    <dgm:cxn modelId="{A8CB856F-35C4-D142-A792-49DF42C2BF73}" type="presParOf" srcId="{78145DE4-6E8E-4010-BC66-19FE88D139CC}" destId="{F34186C7-9783-411B-AC33-6868B7C42466}" srcOrd="2" destOrd="0" presId="urn:microsoft.com/office/officeart/2005/8/layout/hList7"/>
    <dgm:cxn modelId="{115A945F-75EF-4B44-ACA8-658B90C8BF5E}" type="presParOf" srcId="{F34186C7-9783-411B-AC33-6868B7C42466}" destId="{F84018DB-E705-41BB-8141-A7E107DB97DB}" srcOrd="0" destOrd="0" presId="urn:microsoft.com/office/officeart/2005/8/layout/hList7"/>
    <dgm:cxn modelId="{3C7C30CC-4F86-8842-AECC-4433141F754F}" type="presParOf" srcId="{F34186C7-9783-411B-AC33-6868B7C42466}" destId="{99FBA8B8-F144-4DBE-866B-1CD027A532F7}" srcOrd="1" destOrd="0" presId="urn:microsoft.com/office/officeart/2005/8/layout/hList7"/>
    <dgm:cxn modelId="{90F8B3C0-72EC-FB40-8A8B-CAB6E6F99FB6}" type="presParOf" srcId="{F34186C7-9783-411B-AC33-6868B7C42466}" destId="{D990220C-0018-479E-B2A3-AD39CA02F91C}" srcOrd="2" destOrd="0" presId="urn:microsoft.com/office/officeart/2005/8/layout/hList7"/>
    <dgm:cxn modelId="{C87A2304-271A-654F-A44D-A26AAFB40618}" type="presParOf" srcId="{F34186C7-9783-411B-AC33-6868B7C42466}" destId="{916231D7-8EC7-4DBB-9897-7EF3D73C7045}" srcOrd="3" destOrd="0" presId="urn:microsoft.com/office/officeart/2005/8/layout/hList7"/>
    <dgm:cxn modelId="{889DCEFE-15E2-6D4B-9A90-C82DAFABF920}" type="presParOf" srcId="{78145DE4-6E8E-4010-BC66-19FE88D139CC}" destId="{C44BC2C9-F8B6-45B5-BDA9-E5866B10DE78}" srcOrd="3" destOrd="0" presId="urn:microsoft.com/office/officeart/2005/8/layout/hList7"/>
    <dgm:cxn modelId="{D9E0509C-0378-B041-AF17-1D40C1C35045}" type="presParOf" srcId="{78145DE4-6E8E-4010-BC66-19FE88D139CC}" destId="{B0391218-552B-4EDB-B93F-B74D6206FD4D}" srcOrd="4" destOrd="0" presId="urn:microsoft.com/office/officeart/2005/8/layout/hList7"/>
    <dgm:cxn modelId="{7DE5C662-42DB-A44F-971B-C1FDAFF9D517}" type="presParOf" srcId="{B0391218-552B-4EDB-B93F-B74D6206FD4D}" destId="{4A5C0A9F-4491-4EB4-9597-77068D28CB45}" srcOrd="0" destOrd="0" presId="urn:microsoft.com/office/officeart/2005/8/layout/hList7"/>
    <dgm:cxn modelId="{ABAA4735-C2DD-E14A-842F-AB7261DE15FA}" type="presParOf" srcId="{B0391218-552B-4EDB-B93F-B74D6206FD4D}" destId="{07A02926-3F5D-4097-90E3-C541E049F68E}" srcOrd="1" destOrd="0" presId="urn:microsoft.com/office/officeart/2005/8/layout/hList7"/>
    <dgm:cxn modelId="{7AA435DD-CA6F-DD4D-9C10-ED30567E9A7C}" type="presParOf" srcId="{B0391218-552B-4EDB-B93F-B74D6206FD4D}" destId="{5CC3F2F2-7344-4262-8FC4-06E5B657C4A6}" srcOrd="2" destOrd="0" presId="urn:microsoft.com/office/officeart/2005/8/layout/hList7"/>
    <dgm:cxn modelId="{BC23963B-A10E-6541-9A5D-358A6800125A}" type="presParOf" srcId="{B0391218-552B-4EDB-B93F-B74D6206FD4D}" destId="{BE780436-D79E-41BF-8C82-49002B5AE7CF}" srcOrd="3" destOrd="0" presId="urn:microsoft.com/office/officeart/2005/8/layout/hList7"/>
    <dgm:cxn modelId="{31D22AA8-51E3-EC4B-8E25-CBAC658BB81E}" type="presParOf" srcId="{78145DE4-6E8E-4010-BC66-19FE88D139CC}" destId="{ECFC885D-4E6F-4F3E-B5E9-E685138E234F}" srcOrd="5" destOrd="0" presId="urn:microsoft.com/office/officeart/2005/8/layout/hList7"/>
    <dgm:cxn modelId="{900E0E72-60F6-184B-B2E6-8A171ABF7439}" type="presParOf" srcId="{78145DE4-6E8E-4010-BC66-19FE88D139CC}" destId="{5CF666ED-0C79-424D-9D17-23D258EE138A}" srcOrd="6" destOrd="0" presId="urn:microsoft.com/office/officeart/2005/8/layout/hList7"/>
    <dgm:cxn modelId="{B04284C4-63E9-D046-8429-8F228FF11D97}" type="presParOf" srcId="{5CF666ED-0C79-424D-9D17-23D258EE138A}" destId="{30641FAA-F24C-4553-AD3E-4FD02B4BFADD}" srcOrd="0" destOrd="0" presId="urn:microsoft.com/office/officeart/2005/8/layout/hList7"/>
    <dgm:cxn modelId="{43EA69BB-C5E2-A446-9ACC-FDED01B2BDF7}" type="presParOf" srcId="{5CF666ED-0C79-424D-9D17-23D258EE138A}" destId="{4E390386-79BB-4DF3-9919-509636BAF865}" srcOrd="1" destOrd="0" presId="urn:microsoft.com/office/officeart/2005/8/layout/hList7"/>
    <dgm:cxn modelId="{EE7C9F08-FB85-0944-95AE-19DC41DBD413}" type="presParOf" srcId="{5CF666ED-0C79-424D-9D17-23D258EE138A}" destId="{0DA1AEE3-8459-4D8C-8796-5B162D193D58}" srcOrd="2" destOrd="0" presId="urn:microsoft.com/office/officeart/2005/8/layout/hList7"/>
    <dgm:cxn modelId="{527E04FF-5FA9-CA47-8C89-995758D40D96}" type="presParOf" srcId="{5CF666ED-0C79-424D-9D17-23D258EE138A}" destId="{473AA88E-AB8F-4124-BC48-72193494CE7D}" srcOrd="3" destOrd="0" presId="urn:microsoft.com/office/officeart/2005/8/layout/hList7"/>
    <dgm:cxn modelId="{5FDA0B48-A8F4-414C-BDA1-8CA82DA377F6}" type="presParOf" srcId="{78145DE4-6E8E-4010-BC66-19FE88D139CC}" destId="{35B1040F-4BE9-4609-9C6E-0A95018FB1AA}" srcOrd="7" destOrd="0" presId="urn:microsoft.com/office/officeart/2005/8/layout/hList7"/>
    <dgm:cxn modelId="{2D22B444-BA86-D649-BF7F-11A98A1AD0D7}" type="presParOf" srcId="{78145DE4-6E8E-4010-BC66-19FE88D139CC}" destId="{EAD2C06F-E899-4A0C-8860-918CAB8E6C38}" srcOrd="8" destOrd="0" presId="urn:microsoft.com/office/officeart/2005/8/layout/hList7"/>
    <dgm:cxn modelId="{0534482D-EE47-984B-A7A7-1001F47DBD6B}" type="presParOf" srcId="{EAD2C06F-E899-4A0C-8860-918CAB8E6C38}" destId="{9A7E493A-68DE-48BA-B5FD-6459F291FDF8}" srcOrd="0" destOrd="0" presId="urn:microsoft.com/office/officeart/2005/8/layout/hList7"/>
    <dgm:cxn modelId="{532EB958-3C0C-D043-B9A5-DB15BC804CAD}" type="presParOf" srcId="{EAD2C06F-E899-4A0C-8860-918CAB8E6C38}" destId="{9F150553-9600-46DD-A531-A8DFE5764C3A}" srcOrd="1" destOrd="0" presId="urn:microsoft.com/office/officeart/2005/8/layout/hList7"/>
    <dgm:cxn modelId="{4D49622C-E05E-DA40-8BB1-FA2C447FCBDC}" type="presParOf" srcId="{EAD2C06F-E899-4A0C-8860-918CAB8E6C38}" destId="{EED331DE-7900-4A3B-9682-7A680A3D85A8}" srcOrd="2" destOrd="0" presId="urn:microsoft.com/office/officeart/2005/8/layout/hList7"/>
    <dgm:cxn modelId="{51844C12-0016-B744-AEBF-3ABDBA93C556}" type="presParOf" srcId="{EAD2C06F-E899-4A0C-8860-918CAB8E6C38}" destId="{59C25B7F-2D34-4AD3-ABAB-E37ED8F1AEE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53DCED-81AD-4623-8FB3-BE9234FD5AFB}" type="doc">
      <dgm:prSet loTypeId="urn:microsoft.com/office/officeart/2005/8/layout/lProcess2" loCatId="relationship" qsTypeId="urn:microsoft.com/office/officeart/2005/8/quickstyle/simple1" qsCatId="simple" csTypeId="urn:microsoft.com/office/officeart/2005/8/colors/colorful2" csCatId="colorful" phldr="1"/>
      <dgm:spPr/>
    </dgm:pt>
    <dgm:pt modelId="{334104DC-AB48-4472-88CD-163899D3F1A4}">
      <dgm:prSet phldrT="[Texte]"/>
      <dgm:spPr/>
      <dgm:t>
        <a:bodyPr/>
        <a:lstStyle/>
        <a:p>
          <a:r>
            <a:rPr lang="en-GB" b="1" dirty="0">
              <a:solidFill>
                <a:srgbClr val="FF9933"/>
              </a:solidFill>
            </a:rPr>
            <a:t>Information</a:t>
          </a:r>
        </a:p>
      </dgm:t>
    </dgm:pt>
    <dgm:pt modelId="{4E463321-0ADC-4A6C-A918-885815A284F0}" type="parTrans" cxnId="{EABE9324-4236-4439-BE64-A3D3531893B0}">
      <dgm:prSet/>
      <dgm:spPr/>
      <dgm:t>
        <a:bodyPr/>
        <a:lstStyle/>
        <a:p>
          <a:endParaRPr lang="en-GB"/>
        </a:p>
      </dgm:t>
    </dgm:pt>
    <dgm:pt modelId="{A043366F-7674-430C-B414-F0645B14111F}" type="sibTrans" cxnId="{EABE9324-4236-4439-BE64-A3D3531893B0}">
      <dgm:prSet/>
      <dgm:spPr/>
      <dgm:t>
        <a:bodyPr/>
        <a:lstStyle/>
        <a:p>
          <a:endParaRPr lang="en-GB"/>
        </a:p>
      </dgm:t>
    </dgm:pt>
    <dgm:pt modelId="{2A7D9C88-246C-4110-9361-43E779211E45}">
      <dgm:prSet phldrT="[Texte]"/>
      <dgm:spPr/>
      <dgm:t>
        <a:bodyPr/>
        <a:lstStyle/>
        <a:p>
          <a:r>
            <a:rPr lang="en-GB" b="1" dirty="0">
              <a:solidFill>
                <a:srgbClr val="FF9933"/>
              </a:solidFill>
            </a:rPr>
            <a:t>Referral</a:t>
          </a:r>
        </a:p>
      </dgm:t>
    </dgm:pt>
    <dgm:pt modelId="{4ECA5F33-0334-4AD1-9099-6D8E482BD955}" type="parTrans" cxnId="{E18837C4-C334-4027-82C9-6629D241809C}">
      <dgm:prSet/>
      <dgm:spPr/>
      <dgm:t>
        <a:bodyPr/>
        <a:lstStyle/>
        <a:p>
          <a:endParaRPr lang="en-GB"/>
        </a:p>
      </dgm:t>
    </dgm:pt>
    <dgm:pt modelId="{F3BB3486-A3C4-4BFC-BA4D-427F5478E718}" type="sibTrans" cxnId="{E18837C4-C334-4027-82C9-6629D241809C}">
      <dgm:prSet/>
      <dgm:spPr/>
      <dgm:t>
        <a:bodyPr/>
        <a:lstStyle/>
        <a:p>
          <a:endParaRPr lang="en-GB"/>
        </a:p>
      </dgm:t>
    </dgm:pt>
    <dgm:pt modelId="{36CBB9C8-C83F-4873-A843-8D938426202E}">
      <dgm:prSet phldrT="[Texte]"/>
      <dgm:spPr/>
      <dgm:t>
        <a:bodyPr/>
        <a:lstStyle/>
        <a:p>
          <a:r>
            <a:rPr lang="en-GB" b="1" dirty="0">
              <a:solidFill>
                <a:srgbClr val="FF9933"/>
              </a:solidFill>
            </a:rPr>
            <a:t>Emotional support</a:t>
          </a:r>
        </a:p>
      </dgm:t>
    </dgm:pt>
    <dgm:pt modelId="{0109BC77-2745-489D-8A40-F1F9A2B766AA}" type="parTrans" cxnId="{BFFF02A9-A663-4B2B-9D65-E605DDD8E60B}">
      <dgm:prSet/>
      <dgm:spPr/>
      <dgm:t>
        <a:bodyPr/>
        <a:lstStyle/>
        <a:p>
          <a:endParaRPr lang="en-GB"/>
        </a:p>
      </dgm:t>
    </dgm:pt>
    <dgm:pt modelId="{D97857A2-EC55-4BB3-A230-560DC5FEC822}" type="sibTrans" cxnId="{BFFF02A9-A663-4B2B-9D65-E605DDD8E60B}">
      <dgm:prSet/>
      <dgm:spPr/>
      <dgm:t>
        <a:bodyPr/>
        <a:lstStyle/>
        <a:p>
          <a:endParaRPr lang="en-GB"/>
        </a:p>
      </dgm:t>
    </dgm:pt>
    <dgm:pt modelId="{AAD96F4B-B948-4DE8-A331-4144212D095B}">
      <dgm:prSet phldrT="[Texte]"/>
      <dgm:spPr/>
      <dgm:t>
        <a:bodyPr/>
        <a:lstStyle/>
        <a:p>
          <a:r>
            <a:rPr lang="en-GB" b="1" dirty="0">
              <a:solidFill>
                <a:srgbClr val="FF9933"/>
              </a:solidFill>
            </a:rPr>
            <a:t>Advice</a:t>
          </a:r>
        </a:p>
      </dgm:t>
    </dgm:pt>
    <dgm:pt modelId="{26B4279C-E904-4683-89FF-7620A01573B9}" type="parTrans" cxnId="{15380513-FF31-4166-99FC-9B84342740B7}">
      <dgm:prSet/>
      <dgm:spPr/>
      <dgm:t>
        <a:bodyPr/>
        <a:lstStyle/>
        <a:p>
          <a:endParaRPr lang="en-GB"/>
        </a:p>
      </dgm:t>
    </dgm:pt>
    <dgm:pt modelId="{E7D5D7E8-EC3E-44B8-A3D8-56D528045742}" type="sibTrans" cxnId="{15380513-FF31-4166-99FC-9B84342740B7}">
      <dgm:prSet/>
      <dgm:spPr/>
      <dgm:t>
        <a:bodyPr/>
        <a:lstStyle/>
        <a:p>
          <a:endParaRPr lang="en-GB"/>
        </a:p>
      </dgm:t>
    </dgm:pt>
    <dgm:pt modelId="{6CBF73CA-E608-46F7-8F9A-5664CB7F3654}">
      <dgm:prSet phldrT="[Texte]"/>
      <dgm:spPr/>
      <dgm:t>
        <a:bodyPr/>
        <a:lstStyle/>
        <a:p>
          <a:r>
            <a:rPr lang="en-GB" b="0" dirty="0">
              <a:solidFill>
                <a:schemeClr val="tx1"/>
              </a:solidFill>
            </a:rPr>
            <a:t>Information on victims’ rights</a:t>
          </a:r>
        </a:p>
      </dgm:t>
    </dgm:pt>
    <dgm:pt modelId="{BE4BFFA1-E100-48B6-9C84-46C8497B4FDE}" type="parTrans" cxnId="{41AF4FB1-AE7A-4A3E-AA1E-1E7A647801C9}">
      <dgm:prSet/>
      <dgm:spPr/>
      <dgm:t>
        <a:bodyPr/>
        <a:lstStyle/>
        <a:p>
          <a:endParaRPr lang="en-GB"/>
        </a:p>
      </dgm:t>
    </dgm:pt>
    <dgm:pt modelId="{0775F5D3-4EFE-47A5-B4FE-90491E8CF255}" type="sibTrans" cxnId="{41AF4FB1-AE7A-4A3E-AA1E-1E7A647801C9}">
      <dgm:prSet/>
      <dgm:spPr/>
      <dgm:t>
        <a:bodyPr/>
        <a:lstStyle/>
        <a:p>
          <a:endParaRPr lang="en-GB"/>
        </a:p>
      </dgm:t>
    </dgm:pt>
    <dgm:pt modelId="{4B1D53E5-E468-4910-8117-2A5EFE2CAEDE}">
      <dgm:prSet phldrT="[Texte]"/>
      <dgm:spPr/>
      <dgm:t>
        <a:bodyPr/>
        <a:lstStyle/>
        <a:p>
          <a:r>
            <a:rPr lang="en-GB" b="0" dirty="0">
              <a:solidFill>
                <a:schemeClr val="tx1"/>
              </a:solidFill>
            </a:rPr>
            <a:t>Information on Compensation</a:t>
          </a:r>
        </a:p>
      </dgm:t>
    </dgm:pt>
    <dgm:pt modelId="{C5B2286D-ED2E-458D-9124-7CCBE98E247D}" type="parTrans" cxnId="{A2B7454B-17BF-464B-8316-365770FD3A53}">
      <dgm:prSet/>
      <dgm:spPr/>
      <dgm:t>
        <a:bodyPr/>
        <a:lstStyle/>
        <a:p>
          <a:endParaRPr lang="en-GB"/>
        </a:p>
      </dgm:t>
    </dgm:pt>
    <dgm:pt modelId="{D6E5BE5F-42A4-4E4E-9688-DE06A53DC02A}" type="sibTrans" cxnId="{A2B7454B-17BF-464B-8316-365770FD3A53}">
      <dgm:prSet/>
      <dgm:spPr/>
      <dgm:t>
        <a:bodyPr/>
        <a:lstStyle/>
        <a:p>
          <a:endParaRPr lang="en-GB"/>
        </a:p>
      </dgm:t>
    </dgm:pt>
    <dgm:pt modelId="{EA887018-37D6-411B-80D3-118A79D6AE36}">
      <dgm:prSet phldrT="[Texte]"/>
      <dgm:spPr/>
      <dgm:t>
        <a:bodyPr/>
        <a:lstStyle/>
        <a:p>
          <a:r>
            <a:rPr lang="en-GB" b="0" dirty="0">
              <a:solidFill>
                <a:schemeClr val="tx1"/>
              </a:solidFill>
            </a:rPr>
            <a:t>Information on role in criminal proceedings</a:t>
          </a:r>
        </a:p>
      </dgm:t>
    </dgm:pt>
    <dgm:pt modelId="{C418AC81-8C34-4B57-808D-6EB4618A4FDD}" type="parTrans" cxnId="{F6514E60-4D9D-4150-B74D-B16C410C4526}">
      <dgm:prSet/>
      <dgm:spPr/>
      <dgm:t>
        <a:bodyPr/>
        <a:lstStyle/>
        <a:p>
          <a:endParaRPr lang="en-GB"/>
        </a:p>
      </dgm:t>
    </dgm:pt>
    <dgm:pt modelId="{551AEBE7-E638-4BE5-BB96-435E5F1A4E1C}" type="sibTrans" cxnId="{F6514E60-4D9D-4150-B74D-B16C410C4526}">
      <dgm:prSet/>
      <dgm:spPr/>
      <dgm:t>
        <a:bodyPr/>
        <a:lstStyle/>
        <a:p>
          <a:endParaRPr lang="en-GB"/>
        </a:p>
      </dgm:t>
    </dgm:pt>
    <dgm:pt modelId="{A80E4095-8A0F-4CAF-9992-71B1A4366CE0}">
      <dgm:prSet phldrT="[Texte]"/>
      <dgm:spPr/>
      <dgm:t>
        <a:bodyPr/>
        <a:lstStyle/>
        <a:p>
          <a:r>
            <a:rPr lang="en-GB" b="0" dirty="0">
              <a:solidFill>
                <a:schemeClr val="tx1"/>
              </a:solidFill>
            </a:rPr>
            <a:t>Advice </a:t>
          </a:r>
          <a:r>
            <a:rPr lang="en-GB" b="0" dirty="0" smtClean="0">
              <a:solidFill>
                <a:schemeClr val="tx1"/>
              </a:solidFill>
            </a:rPr>
            <a:t>on </a:t>
          </a:r>
          <a:r>
            <a:rPr lang="en-GB" b="0" dirty="0">
              <a:solidFill>
                <a:schemeClr val="tx1"/>
              </a:solidFill>
            </a:rPr>
            <a:t>practical issues</a:t>
          </a:r>
        </a:p>
      </dgm:t>
    </dgm:pt>
    <dgm:pt modelId="{356658D5-8A51-401B-AA0E-53F095AB18FC}" type="parTrans" cxnId="{7F9C5A0D-6C59-4B57-833C-F877978C2821}">
      <dgm:prSet/>
      <dgm:spPr/>
      <dgm:t>
        <a:bodyPr/>
        <a:lstStyle/>
        <a:p>
          <a:endParaRPr lang="en-GB"/>
        </a:p>
      </dgm:t>
    </dgm:pt>
    <dgm:pt modelId="{CE53C01C-7096-46CB-A5BA-A37DF9879011}" type="sibTrans" cxnId="{7F9C5A0D-6C59-4B57-833C-F877978C2821}">
      <dgm:prSet/>
      <dgm:spPr/>
      <dgm:t>
        <a:bodyPr/>
        <a:lstStyle/>
        <a:p>
          <a:endParaRPr lang="en-GB"/>
        </a:p>
      </dgm:t>
    </dgm:pt>
    <dgm:pt modelId="{EB901CD1-03C9-4D4A-97BD-DAA85046D2F9}">
      <dgm:prSet phldrT="[Texte]"/>
      <dgm:spPr/>
      <dgm:t>
        <a:bodyPr/>
        <a:lstStyle/>
        <a:p>
          <a:r>
            <a:rPr lang="en-GB" b="0" dirty="0">
              <a:solidFill>
                <a:schemeClr val="tx1"/>
              </a:solidFill>
            </a:rPr>
            <a:t>Advice </a:t>
          </a:r>
          <a:r>
            <a:rPr lang="en-GB" b="0" dirty="0" smtClean="0">
              <a:solidFill>
                <a:schemeClr val="tx1"/>
              </a:solidFill>
            </a:rPr>
            <a:t>on </a:t>
          </a:r>
          <a:r>
            <a:rPr lang="en-GB" b="0" dirty="0">
              <a:solidFill>
                <a:schemeClr val="tx1"/>
              </a:solidFill>
            </a:rPr>
            <a:t>financial issues</a:t>
          </a:r>
        </a:p>
      </dgm:t>
    </dgm:pt>
    <dgm:pt modelId="{154028FF-235E-4AAD-A6FE-8F942A87C209}" type="parTrans" cxnId="{834EB86D-30D8-4178-8A62-0E439EE4260C}">
      <dgm:prSet/>
      <dgm:spPr/>
      <dgm:t>
        <a:bodyPr/>
        <a:lstStyle/>
        <a:p>
          <a:endParaRPr lang="en-GB"/>
        </a:p>
      </dgm:t>
    </dgm:pt>
    <dgm:pt modelId="{B4B50D1B-0DFB-427B-9A93-30513749791F}" type="sibTrans" cxnId="{834EB86D-30D8-4178-8A62-0E439EE4260C}">
      <dgm:prSet/>
      <dgm:spPr/>
      <dgm:t>
        <a:bodyPr/>
        <a:lstStyle/>
        <a:p>
          <a:endParaRPr lang="en-GB"/>
        </a:p>
      </dgm:t>
    </dgm:pt>
    <dgm:pt modelId="{3EDD71C6-3562-4417-BAA4-44DDC525C19F}">
      <dgm:prSet phldrT="[Texte]"/>
      <dgm:spPr/>
      <dgm:t>
        <a:bodyPr/>
        <a:lstStyle/>
        <a:p>
          <a:r>
            <a:rPr lang="en-GB" b="0" dirty="0">
              <a:solidFill>
                <a:schemeClr val="tx1"/>
              </a:solidFill>
            </a:rPr>
            <a:t>Information on specialised services</a:t>
          </a:r>
        </a:p>
      </dgm:t>
    </dgm:pt>
    <dgm:pt modelId="{916DD9D2-9BE5-4B67-B764-1FB322FF4A2B}" type="parTrans" cxnId="{DCBE9735-EFBB-4532-AA3F-5FDC70D9F113}">
      <dgm:prSet/>
      <dgm:spPr/>
      <dgm:t>
        <a:bodyPr/>
        <a:lstStyle/>
        <a:p>
          <a:endParaRPr lang="en-GB"/>
        </a:p>
      </dgm:t>
    </dgm:pt>
    <dgm:pt modelId="{56D20643-D514-4A69-A485-38A13B07ADF8}" type="sibTrans" cxnId="{DCBE9735-EFBB-4532-AA3F-5FDC70D9F113}">
      <dgm:prSet/>
      <dgm:spPr/>
      <dgm:t>
        <a:bodyPr/>
        <a:lstStyle/>
        <a:p>
          <a:endParaRPr lang="en-GB"/>
        </a:p>
      </dgm:t>
    </dgm:pt>
    <dgm:pt modelId="{298A545B-F809-45BC-8B72-A1893F091390}">
      <dgm:prSet phldrT="[Texte]"/>
      <dgm:spPr/>
      <dgm:t>
        <a:bodyPr/>
        <a:lstStyle/>
        <a:p>
          <a:r>
            <a:rPr lang="en-GB" b="0" dirty="0">
              <a:solidFill>
                <a:schemeClr val="tx1"/>
              </a:solidFill>
            </a:rPr>
            <a:t>Direct referral</a:t>
          </a:r>
        </a:p>
      </dgm:t>
    </dgm:pt>
    <dgm:pt modelId="{2B071515-1853-4E7A-96D2-17DC291B87BF}" type="parTrans" cxnId="{8DACD310-C765-49D3-B836-BAD850AD6E42}">
      <dgm:prSet/>
      <dgm:spPr/>
      <dgm:t>
        <a:bodyPr/>
        <a:lstStyle/>
        <a:p>
          <a:endParaRPr lang="en-GB"/>
        </a:p>
      </dgm:t>
    </dgm:pt>
    <dgm:pt modelId="{1F9AB193-73C6-4CDC-94E1-164E4DC43841}" type="sibTrans" cxnId="{8DACD310-C765-49D3-B836-BAD850AD6E42}">
      <dgm:prSet/>
      <dgm:spPr/>
      <dgm:t>
        <a:bodyPr/>
        <a:lstStyle/>
        <a:p>
          <a:endParaRPr lang="en-GB"/>
        </a:p>
      </dgm:t>
    </dgm:pt>
    <dgm:pt modelId="{E8858833-8F79-4C4A-8C1E-9908F1083609}">
      <dgm:prSet phldrT="[Texte]"/>
      <dgm:spPr/>
      <dgm:t>
        <a:bodyPr/>
        <a:lstStyle/>
        <a:p>
          <a:r>
            <a:rPr lang="en-GB" b="0" dirty="0">
              <a:solidFill>
                <a:schemeClr val="tx1"/>
              </a:solidFill>
            </a:rPr>
            <a:t>Advice </a:t>
          </a:r>
          <a:r>
            <a:rPr lang="en-GB" b="0" dirty="0" smtClean="0">
              <a:solidFill>
                <a:schemeClr val="tx1"/>
              </a:solidFill>
            </a:rPr>
            <a:t>on </a:t>
          </a:r>
          <a:r>
            <a:rPr lang="en-GB" b="0" dirty="0">
              <a:solidFill>
                <a:schemeClr val="tx1"/>
              </a:solidFill>
            </a:rPr>
            <a:t>prevention</a:t>
          </a:r>
        </a:p>
      </dgm:t>
    </dgm:pt>
    <dgm:pt modelId="{8E376763-25FB-4A89-BCBA-BB413BB824D1}" type="parTrans" cxnId="{D87931AE-E2C2-4D01-ADAC-2F3AFDCC36CF}">
      <dgm:prSet/>
      <dgm:spPr/>
      <dgm:t>
        <a:bodyPr/>
        <a:lstStyle/>
        <a:p>
          <a:endParaRPr lang="en-GB"/>
        </a:p>
      </dgm:t>
    </dgm:pt>
    <dgm:pt modelId="{6B3814BF-80B5-4DC5-9CDD-F8EEFA020812}" type="sibTrans" cxnId="{D87931AE-E2C2-4D01-ADAC-2F3AFDCC36CF}">
      <dgm:prSet/>
      <dgm:spPr/>
      <dgm:t>
        <a:bodyPr/>
        <a:lstStyle/>
        <a:p>
          <a:endParaRPr lang="en-GB"/>
        </a:p>
      </dgm:t>
    </dgm:pt>
    <dgm:pt modelId="{81FA1B32-CC17-4FED-92C9-894389E6C9CE}">
      <dgm:prSet phldrT="[Texte]"/>
      <dgm:spPr/>
      <dgm:t>
        <a:bodyPr/>
        <a:lstStyle/>
        <a:p>
          <a:r>
            <a:rPr lang="en-GB" b="0">
              <a:solidFill>
                <a:schemeClr val="tx1"/>
              </a:solidFill>
            </a:rPr>
            <a:t>Advice </a:t>
          </a:r>
          <a:r>
            <a:rPr lang="en-GB" b="0" smtClean="0">
              <a:solidFill>
                <a:schemeClr val="tx1"/>
              </a:solidFill>
            </a:rPr>
            <a:t>on </a:t>
          </a:r>
          <a:r>
            <a:rPr lang="en-GB" b="0" dirty="0">
              <a:solidFill>
                <a:schemeClr val="tx1"/>
              </a:solidFill>
            </a:rPr>
            <a:t>secondary and repeat victimisation</a:t>
          </a:r>
        </a:p>
      </dgm:t>
    </dgm:pt>
    <dgm:pt modelId="{5B50E19A-9069-4D40-930B-C73BE37AB018}" type="parTrans" cxnId="{09D5E389-6C7F-4E42-A1B7-47888BDE36ED}">
      <dgm:prSet/>
      <dgm:spPr/>
      <dgm:t>
        <a:bodyPr/>
        <a:lstStyle/>
        <a:p>
          <a:endParaRPr lang="en-GB"/>
        </a:p>
      </dgm:t>
    </dgm:pt>
    <dgm:pt modelId="{3DF2E65C-66E5-4BA8-81F4-174920BC4D1C}" type="sibTrans" cxnId="{09D5E389-6C7F-4E42-A1B7-47888BDE36ED}">
      <dgm:prSet/>
      <dgm:spPr/>
      <dgm:t>
        <a:bodyPr/>
        <a:lstStyle/>
        <a:p>
          <a:endParaRPr lang="en-GB"/>
        </a:p>
      </dgm:t>
    </dgm:pt>
    <dgm:pt modelId="{7F060B9B-F567-44D4-852F-F3AC2B2EE5E0}">
      <dgm:prSet phldrT="[Texte]"/>
      <dgm:spPr/>
      <dgm:t>
        <a:bodyPr/>
        <a:lstStyle/>
        <a:p>
          <a:r>
            <a:rPr lang="en-GB" b="0" dirty="0">
              <a:solidFill>
                <a:schemeClr val="tx1"/>
              </a:solidFill>
            </a:rPr>
            <a:t>Emotional support</a:t>
          </a:r>
        </a:p>
      </dgm:t>
    </dgm:pt>
    <dgm:pt modelId="{35901846-0476-4B92-BAF7-D2535B591D4C}" type="parTrans" cxnId="{534832FC-1E7A-4AA4-A4F7-B8CFEF7805C7}">
      <dgm:prSet/>
      <dgm:spPr/>
      <dgm:t>
        <a:bodyPr/>
        <a:lstStyle/>
        <a:p>
          <a:endParaRPr lang="en-GB"/>
        </a:p>
      </dgm:t>
    </dgm:pt>
    <dgm:pt modelId="{5AF34B61-87D7-40FE-80E9-2CBA4F6EF3FF}" type="sibTrans" cxnId="{534832FC-1E7A-4AA4-A4F7-B8CFEF7805C7}">
      <dgm:prSet/>
      <dgm:spPr/>
      <dgm:t>
        <a:bodyPr/>
        <a:lstStyle/>
        <a:p>
          <a:endParaRPr lang="en-GB"/>
        </a:p>
      </dgm:t>
    </dgm:pt>
    <dgm:pt modelId="{C01CA7FA-E861-4EAE-9CE1-50CBBEB113F9}">
      <dgm:prSet phldrT="[Texte]"/>
      <dgm:spPr/>
      <dgm:t>
        <a:bodyPr/>
        <a:lstStyle/>
        <a:p>
          <a:r>
            <a:rPr lang="en-GB" b="0" dirty="0">
              <a:solidFill>
                <a:schemeClr val="tx1"/>
              </a:solidFill>
            </a:rPr>
            <a:t>If needed psychological support</a:t>
          </a:r>
        </a:p>
      </dgm:t>
    </dgm:pt>
    <dgm:pt modelId="{4E1F1B2F-8869-466D-BF67-B0AF9E1A9699}" type="parTrans" cxnId="{1980C76F-12E8-4002-BD24-9E8B38469774}">
      <dgm:prSet/>
      <dgm:spPr/>
      <dgm:t>
        <a:bodyPr/>
        <a:lstStyle/>
        <a:p>
          <a:endParaRPr lang="en-GB"/>
        </a:p>
      </dgm:t>
    </dgm:pt>
    <dgm:pt modelId="{52F1C902-A4E3-4EDE-9DAD-50DED244C1CB}" type="sibTrans" cxnId="{1980C76F-12E8-4002-BD24-9E8B38469774}">
      <dgm:prSet/>
      <dgm:spPr/>
      <dgm:t>
        <a:bodyPr/>
        <a:lstStyle/>
        <a:p>
          <a:endParaRPr lang="en-GB"/>
        </a:p>
      </dgm:t>
    </dgm:pt>
    <dgm:pt modelId="{55140831-29FF-407E-B480-C7F57E92A568}">
      <dgm:prSet phldrT="[Texte]"/>
      <dgm:spPr/>
      <dgm:t>
        <a:bodyPr/>
        <a:lstStyle/>
        <a:p>
          <a:r>
            <a:rPr lang="en-GB" b="0" dirty="0">
              <a:solidFill>
                <a:schemeClr val="tx1"/>
              </a:solidFill>
            </a:rPr>
            <a:t>Preparation for attendance of the trial</a:t>
          </a:r>
        </a:p>
      </dgm:t>
    </dgm:pt>
    <dgm:pt modelId="{186BA077-A13D-4190-8876-70375C75F1B4}" type="parTrans" cxnId="{48BF1BDA-B601-422B-8CF8-8C764742CE9A}">
      <dgm:prSet/>
      <dgm:spPr/>
      <dgm:t>
        <a:bodyPr/>
        <a:lstStyle/>
        <a:p>
          <a:endParaRPr lang="en-GB"/>
        </a:p>
      </dgm:t>
    </dgm:pt>
    <dgm:pt modelId="{0A28C5C8-4310-40CA-8088-FC5DED707B56}" type="sibTrans" cxnId="{48BF1BDA-B601-422B-8CF8-8C764742CE9A}">
      <dgm:prSet/>
      <dgm:spPr/>
      <dgm:t>
        <a:bodyPr/>
        <a:lstStyle/>
        <a:p>
          <a:endParaRPr lang="en-GB"/>
        </a:p>
      </dgm:t>
    </dgm:pt>
    <dgm:pt modelId="{BF094C36-EC78-4ABF-BEB9-342ED3A64CBD}" type="pres">
      <dgm:prSet presAssocID="{A453DCED-81AD-4623-8FB3-BE9234FD5AFB}" presName="theList" presStyleCnt="0">
        <dgm:presLayoutVars>
          <dgm:dir/>
          <dgm:animLvl val="lvl"/>
          <dgm:resizeHandles val="exact"/>
        </dgm:presLayoutVars>
      </dgm:prSet>
      <dgm:spPr/>
    </dgm:pt>
    <dgm:pt modelId="{DDB2739B-376B-4B56-9C75-70A48210DC9C}" type="pres">
      <dgm:prSet presAssocID="{334104DC-AB48-4472-88CD-163899D3F1A4}" presName="compNode" presStyleCnt="0"/>
      <dgm:spPr/>
    </dgm:pt>
    <dgm:pt modelId="{A3D53FA9-0711-4139-A26E-269653D14EDD}" type="pres">
      <dgm:prSet presAssocID="{334104DC-AB48-4472-88CD-163899D3F1A4}" presName="aNode" presStyleLbl="bgShp" presStyleIdx="0" presStyleCnt="4"/>
      <dgm:spPr/>
      <dgm:t>
        <a:bodyPr/>
        <a:lstStyle/>
        <a:p>
          <a:endParaRPr lang="en-GB"/>
        </a:p>
      </dgm:t>
    </dgm:pt>
    <dgm:pt modelId="{890A9319-AE4C-428B-A527-1EE8C3254BD9}" type="pres">
      <dgm:prSet presAssocID="{334104DC-AB48-4472-88CD-163899D3F1A4}" presName="textNode" presStyleLbl="bgShp" presStyleIdx="0" presStyleCnt="4"/>
      <dgm:spPr/>
      <dgm:t>
        <a:bodyPr/>
        <a:lstStyle/>
        <a:p>
          <a:endParaRPr lang="en-GB"/>
        </a:p>
      </dgm:t>
    </dgm:pt>
    <dgm:pt modelId="{764578B4-BBDE-4F1B-A81C-B91C1DF8AC22}" type="pres">
      <dgm:prSet presAssocID="{334104DC-AB48-4472-88CD-163899D3F1A4}" presName="compChildNode" presStyleCnt="0"/>
      <dgm:spPr/>
    </dgm:pt>
    <dgm:pt modelId="{805287F9-D086-4DA2-ACA4-2F1766D6AA4A}" type="pres">
      <dgm:prSet presAssocID="{334104DC-AB48-4472-88CD-163899D3F1A4}" presName="theInnerList" presStyleCnt="0"/>
      <dgm:spPr/>
    </dgm:pt>
    <dgm:pt modelId="{B2B9E1B4-919E-4F3B-9702-84B44FACBD5B}" type="pres">
      <dgm:prSet presAssocID="{6CBF73CA-E608-46F7-8F9A-5664CB7F3654}" presName="childNode" presStyleLbl="node1" presStyleIdx="0" presStyleCnt="12">
        <dgm:presLayoutVars>
          <dgm:bulletEnabled val="1"/>
        </dgm:presLayoutVars>
      </dgm:prSet>
      <dgm:spPr/>
      <dgm:t>
        <a:bodyPr/>
        <a:lstStyle/>
        <a:p>
          <a:endParaRPr lang="en-GB"/>
        </a:p>
      </dgm:t>
    </dgm:pt>
    <dgm:pt modelId="{A9A79ED0-F4E9-4ADD-BEC9-41301969C17C}" type="pres">
      <dgm:prSet presAssocID="{6CBF73CA-E608-46F7-8F9A-5664CB7F3654}" presName="aSpace2" presStyleCnt="0"/>
      <dgm:spPr/>
    </dgm:pt>
    <dgm:pt modelId="{C1CA2D16-7061-4CE7-84AF-DFE4842F41A7}" type="pres">
      <dgm:prSet presAssocID="{4B1D53E5-E468-4910-8117-2A5EFE2CAEDE}" presName="childNode" presStyleLbl="node1" presStyleIdx="1" presStyleCnt="12">
        <dgm:presLayoutVars>
          <dgm:bulletEnabled val="1"/>
        </dgm:presLayoutVars>
      </dgm:prSet>
      <dgm:spPr/>
      <dgm:t>
        <a:bodyPr/>
        <a:lstStyle/>
        <a:p>
          <a:endParaRPr lang="en-GB"/>
        </a:p>
      </dgm:t>
    </dgm:pt>
    <dgm:pt modelId="{3ACF2486-71C3-44B3-8350-C0EAEB1E0CC4}" type="pres">
      <dgm:prSet presAssocID="{4B1D53E5-E468-4910-8117-2A5EFE2CAEDE}" presName="aSpace2" presStyleCnt="0"/>
      <dgm:spPr/>
    </dgm:pt>
    <dgm:pt modelId="{3CF6EC41-AA46-4552-95F1-B5EB29924379}" type="pres">
      <dgm:prSet presAssocID="{EA887018-37D6-411B-80D3-118A79D6AE36}" presName="childNode" presStyleLbl="node1" presStyleIdx="2" presStyleCnt="12">
        <dgm:presLayoutVars>
          <dgm:bulletEnabled val="1"/>
        </dgm:presLayoutVars>
      </dgm:prSet>
      <dgm:spPr/>
      <dgm:t>
        <a:bodyPr/>
        <a:lstStyle/>
        <a:p>
          <a:endParaRPr lang="en-GB"/>
        </a:p>
      </dgm:t>
    </dgm:pt>
    <dgm:pt modelId="{6E83516F-B8AF-4F9A-967D-637703BF2EB3}" type="pres">
      <dgm:prSet presAssocID="{EA887018-37D6-411B-80D3-118A79D6AE36}" presName="aSpace2" presStyleCnt="0"/>
      <dgm:spPr/>
    </dgm:pt>
    <dgm:pt modelId="{0DF4AE16-7F7E-40F6-AA7D-C5A831ED6CB6}" type="pres">
      <dgm:prSet presAssocID="{55140831-29FF-407E-B480-C7F57E92A568}" presName="childNode" presStyleLbl="node1" presStyleIdx="3" presStyleCnt="12">
        <dgm:presLayoutVars>
          <dgm:bulletEnabled val="1"/>
        </dgm:presLayoutVars>
      </dgm:prSet>
      <dgm:spPr/>
      <dgm:t>
        <a:bodyPr/>
        <a:lstStyle/>
        <a:p>
          <a:endParaRPr lang="en-GB"/>
        </a:p>
      </dgm:t>
    </dgm:pt>
    <dgm:pt modelId="{0099250F-8F1A-4734-A5A8-DF4DF276B048}" type="pres">
      <dgm:prSet presAssocID="{334104DC-AB48-4472-88CD-163899D3F1A4}" presName="aSpace" presStyleCnt="0"/>
      <dgm:spPr/>
    </dgm:pt>
    <dgm:pt modelId="{7D17B42E-30BB-4041-B8E5-94F9BCBFBB97}" type="pres">
      <dgm:prSet presAssocID="{2A7D9C88-246C-4110-9361-43E779211E45}" presName="compNode" presStyleCnt="0"/>
      <dgm:spPr/>
    </dgm:pt>
    <dgm:pt modelId="{3B9E2009-1C8E-46CC-9CD3-63BE13484090}" type="pres">
      <dgm:prSet presAssocID="{2A7D9C88-246C-4110-9361-43E779211E45}" presName="aNode" presStyleLbl="bgShp" presStyleIdx="1" presStyleCnt="4"/>
      <dgm:spPr/>
      <dgm:t>
        <a:bodyPr/>
        <a:lstStyle/>
        <a:p>
          <a:endParaRPr lang="en-GB"/>
        </a:p>
      </dgm:t>
    </dgm:pt>
    <dgm:pt modelId="{86040D80-73E4-4653-9F9B-667A2399974B}" type="pres">
      <dgm:prSet presAssocID="{2A7D9C88-246C-4110-9361-43E779211E45}" presName="textNode" presStyleLbl="bgShp" presStyleIdx="1" presStyleCnt="4"/>
      <dgm:spPr/>
      <dgm:t>
        <a:bodyPr/>
        <a:lstStyle/>
        <a:p>
          <a:endParaRPr lang="en-GB"/>
        </a:p>
      </dgm:t>
    </dgm:pt>
    <dgm:pt modelId="{B7D10FE3-78CD-4BAF-A65E-ECA90D1E5C37}" type="pres">
      <dgm:prSet presAssocID="{2A7D9C88-246C-4110-9361-43E779211E45}" presName="compChildNode" presStyleCnt="0"/>
      <dgm:spPr/>
    </dgm:pt>
    <dgm:pt modelId="{8FB83B2F-2FA7-460B-880D-14429E943289}" type="pres">
      <dgm:prSet presAssocID="{2A7D9C88-246C-4110-9361-43E779211E45}" presName="theInnerList" presStyleCnt="0"/>
      <dgm:spPr/>
    </dgm:pt>
    <dgm:pt modelId="{601DB8CC-A997-4EAC-A4CB-BCD03F957659}" type="pres">
      <dgm:prSet presAssocID="{3EDD71C6-3562-4417-BAA4-44DDC525C19F}" presName="childNode" presStyleLbl="node1" presStyleIdx="4" presStyleCnt="12">
        <dgm:presLayoutVars>
          <dgm:bulletEnabled val="1"/>
        </dgm:presLayoutVars>
      </dgm:prSet>
      <dgm:spPr/>
      <dgm:t>
        <a:bodyPr/>
        <a:lstStyle/>
        <a:p>
          <a:endParaRPr lang="en-GB"/>
        </a:p>
      </dgm:t>
    </dgm:pt>
    <dgm:pt modelId="{A895B1F6-E176-41D3-B921-93FBC3E3113E}" type="pres">
      <dgm:prSet presAssocID="{3EDD71C6-3562-4417-BAA4-44DDC525C19F}" presName="aSpace2" presStyleCnt="0"/>
      <dgm:spPr/>
    </dgm:pt>
    <dgm:pt modelId="{7263ED3F-1E42-4431-BEE2-E7C89EA57CD0}" type="pres">
      <dgm:prSet presAssocID="{298A545B-F809-45BC-8B72-A1893F091390}" presName="childNode" presStyleLbl="node1" presStyleIdx="5" presStyleCnt="12">
        <dgm:presLayoutVars>
          <dgm:bulletEnabled val="1"/>
        </dgm:presLayoutVars>
      </dgm:prSet>
      <dgm:spPr/>
      <dgm:t>
        <a:bodyPr/>
        <a:lstStyle/>
        <a:p>
          <a:endParaRPr lang="en-GB"/>
        </a:p>
      </dgm:t>
    </dgm:pt>
    <dgm:pt modelId="{616FCDB2-771B-4871-B656-08401CE6AB14}" type="pres">
      <dgm:prSet presAssocID="{2A7D9C88-246C-4110-9361-43E779211E45}" presName="aSpace" presStyleCnt="0"/>
      <dgm:spPr/>
    </dgm:pt>
    <dgm:pt modelId="{BF190609-6BF3-4D0B-B6CF-BDE6B442D5C8}" type="pres">
      <dgm:prSet presAssocID="{36CBB9C8-C83F-4873-A843-8D938426202E}" presName="compNode" presStyleCnt="0"/>
      <dgm:spPr/>
    </dgm:pt>
    <dgm:pt modelId="{A88F02B3-768C-4F62-96AE-3ABFE10EB74B}" type="pres">
      <dgm:prSet presAssocID="{36CBB9C8-C83F-4873-A843-8D938426202E}" presName="aNode" presStyleLbl="bgShp" presStyleIdx="2" presStyleCnt="4"/>
      <dgm:spPr/>
      <dgm:t>
        <a:bodyPr/>
        <a:lstStyle/>
        <a:p>
          <a:endParaRPr lang="en-GB"/>
        </a:p>
      </dgm:t>
    </dgm:pt>
    <dgm:pt modelId="{92032043-FB27-4E0C-895B-03553946409F}" type="pres">
      <dgm:prSet presAssocID="{36CBB9C8-C83F-4873-A843-8D938426202E}" presName="textNode" presStyleLbl="bgShp" presStyleIdx="2" presStyleCnt="4"/>
      <dgm:spPr/>
      <dgm:t>
        <a:bodyPr/>
        <a:lstStyle/>
        <a:p>
          <a:endParaRPr lang="en-GB"/>
        </a:p>
      </dgm:t>
    </dgm:pt>
    <dgm:pt modelId="{B71D920F-CF62-4177-B2A8-33D86370401F}" type="pres">
      <dgm:prSet presAssocID="{36CBB9C8-C83F-4873-A843-8D938426202E}" presName="compChildNode" presStyleCnt="0"/>
      <dgm:spPr/>
    </dgm:pt>
    <dgm:pt modelId="{97E1EDD0-5436-4CDD-A2E2-05B80F84AE13}" type="pres">
      <dgm:prSet presAssocID="{36CBB9C8-C83F-4873-A843-8D938426202E}" presName="theInnerList" presStyleCnt="0"/>
      <dgm:spPr/>
    </dgm:pt>
    <dgm:pt modelId="{FC796CE9-82F5-4732-860B-9227D2E2252F}" type="pres">
      <dgm:prSet presAssocID="{7F060B9B-F567-44D4-852F-F3AC2B2EE5E0}" presName="childNode" presStyleLbl="node1" presStyleIdx="6" presStyleCnt="12">
        <dgm:presLayoutVars>
          <dgm:bulletEnabled val="1"/>
        </dgm:presLayoutVars>
      </dgm:prSet>
      <dgm:spPr/>
      <dgm:t>
        <a:bodyPr/>
        <a:lstStyle/>
        <a:p>
          <a:endParaRPr lang="en-GB"/>
        </a:p>
      </dgm:t>
    </dgm:pt>
    <dgm:pt modelId="{156727AE-0C0C-49D2-B550-3498204BC16E}" type="pres">
      <dgm:prSet presAssocID="{7F060B9B-F567-44D4-852F-F3AC2B2EE5E0}" presName="aSpace2" presStyleCnt="0"/>
      <dgm:spPr/>
    </dgm:pt>
    <dgm:pt modelId="{B19A5FCC-1F1E-42DF-98B1-ED5D630F377E}" type="pres">
      <dgm:prSet presAssocID="{C01CA7FA-E861-4EAE-9CE1-50CBBEB113F9}" presName="childNode" presStyleLbl="node1" presStyleIdx="7" presStyleCnt="12">
        <dgm:presLayoutVars>
          <dgm:bulletEnabled val="1"/>
        </dgm:presLayoutVars>
      </dgm:prSet>
      <dgm:spPr/>
      <dgm:t>
        <a:bodyPr/>
        <a:lstStyle/>
        <a:p>
          <a:endParaRPr lang="en-GB"/>
        </a:p>
      </dgm:t>
    </dgm:pt>
    <dgm:pt modelId="{7D884B6E-D654-471E-BDE0-EA28FFF1E2D1}" type="pres">
      <dgm:prSet presAssocID="{36CBB9C8-C83F-4873-A843-8D938426202E}" presName="aSpace" presStyleCnt="0"/>
      <dgm:spPr/>
    </dgm:pt>
    <dgm:pt modelId="{A7586E72-1A11-4AFD-ABB0-FA04C2EE6CF9}" type="pres">
      <dgm:prSet presAssocID="{AAD96F4B-B948-4DE8-A331-4144212D095B}" presName="compNode" presStyleCnt="0"/>
      <dgm:spPr/>
    </dgm:pt>
    <dgm:pt modelId="{8DAD96B1-4C64-4BC9-8B86-383B55F04D21}" type="pres">
      <dgm:prSet presAssocID="{AAD96F4B-B948-4DE8-A331-4144212D095B}" presName="aNode" presStyleLbl="bgShp" presStyleIdx="3" presStyleCnt="4"/>
      <dgm:spPr/>
      <dgm:t>
        <a:bodyPr/>
        <a:lstStyle/>
        <a:p>
          <a:endParaRPr lang="en-GB"/>
        </a:p>
      </dgm:t>
    </dgm:pt>
    <dgm:pt modelId="{65309F2C-ECD9-463B-8028-94089BC7AE3E}" type="pres">
      <dgm:prSet presAssocID="{AAD96F4B-B948-4DE8-A331-4144212D095B}" presName="textNode" presStyleLbl="bgShp" presStyleIdx="3" presStyleCnt="4"/>
      <dgm:spPr/>
      <dgm:t>
        <a:bodyPr/>
        <a:lstStyle/>
        <a:p>
          <a:endParaRPr lang="en-GB"/>
        </a:p>
      </dgm:t>
    </dgm:pt>
    <dgm:pt modelId="{B5FEA699-C381-4E1F-B86E-44875365AA5F}" type="pres">
      <dgm:prSet presAssocID="{AAD96F4B-B948-4DE8-A331-4144212D095B}" presName="compChildNode" presStyleCnt="0"/>
      <dgm:spPr/>
    </dgm:pt>
    <dgm:pt modelId="{6894F80B-3651-4C0B-83F5-576EE276419F}" type="pres">
      <dgm:prSet presAssocID="{AAD96F4B-B948-4DE8-A331-4144212D095B}" presName="theInnerList" presStyleCnt="0"/>
      <dgm:spPr/>
    </dgm:pt>
    <dgm:pt modelId="{2B7C8F3E-6670-43F1-88B2-92A8092204EA}" type="pres">
      <dgm:prSet presAssocID="{A80E4095-8A0F-4CAF-9992-71B1A4366CE0}" presName="childNode" presStyleLbl="node1" presStyleIdx="8" presStyleCnt="12">
        <dgm:presLayoutVars>
          <dgm:bulletEnabled val="1"/>
        </dgm:presLayoutVars>
      </dgm:prSet>
      <dgm:spPr/>
      <dgm:t>
        <a:bodyPr/>
        <a:lstStyle/>
        <a:p>
          <a:endParaRPr lang="en-GB"/>
        </a:p>
      </dgm:t>
    </dgm:pt>
    <dgm:pt modelId="{2C01B6A9-DE1C-4064-A3B9-B07B9C03891A}" type="pres">
      <dgm:prSet presAssocID="{A80E4095-8A0F-4CAF-9992-71B1A4366CE0}" presName="aSpace2" presStyleCnt="0"/>
      <dgm:spPr/>
    </dgm:pt>
    <dgm:pt modelId="{E57348A6-535F-4C5F-BD1F-B98E35A42DD5}" type="pres">
      <dgm:prSet presAssocID="{EB901CD1-03C9-4D4A-97BD-DAA85046D2F9}" presName="childNode" presStyleLbl="node1" presStyleIdx="9" presStyleCnt="12">
        <dgm:presLayoutVars>
          <dgm:bulletEnabled val="1"/>
        </dgm:presLayoutVars>
      </dgm:prSet>
      <dgm:spPr/>
      <dgm:t>
        <a:bodyPr/>
        <a:lstStyle/>
        <a:p>
          <a:endParaRPr lang="en-GB"/>
        </a:p>
      </dgm:t>
    </dgm:pt>
    <dgm:pt modelId="{49FB86AD-162D-4CF6-8B4C-4AFB84839EEA}" type="pres">
      <dgm:prSet presAssocID="{EB901CD1-03C9-4D4A-97BD-DAA85046D2F9}" presName="aSpace2" presStyleCnt="0"/>
      <dgm:spPr/>
    </dgm:pt>
    <dgm:pt modelId="{A70647DA-E7AD-4A0A-B394-B66BFF84A665}" type="pres">
      <dgm:prSet presAssocID="{E8858833-8F79-4C4A-8C1E-9908F1083609}" presName="childNode" presStyleLbl="node1" presStyleIdx="10" presStyleCnt="12">
        <dgm:presLayoutVars>
          <dgm:bulletEnabled val="1"/>
        </dgm:presLayoutVars>
      </dgm:prSet>
      <dgm:spPr/>
      <dgm:t>
        <a:bodyPr/>
        <a:lstStyle/>
        <a:p>
          <a:endParaRPr lang="en-GB"/>
        </a:p>
      </dgm:t>
    </dgm:pt>
    <dgm:pt modelId="{D03CF020-5A7F-4A96-A742-EE07C688A06E}" type="pres">
      <dgm:prSet presAssocID="{E8858833-8F79-4C4A-8C1E-9908F1083609}" presName="aSpace2" presStyleCnt="0"/>
      <dgm:spPr/>
    </dgm:pt>
    <dgm:pt modelId="{95498BED-5D4F-483D-835D-C69CE7377A34}" type="pres">
      <dgm:prSet presAssocID="{81FA1B32-CC17-4FED-92C9-894389E6C9CE}" presName="childNode" presStyleLbl="node1" presStyleIdx="11" presStyleCnt="12">
        <dgm:presLayoutVars>
          <dgm:bulletEnabled val="1"/>
        </dgm:presLayoutVars>
      </dgm:prSet>
      <dgm:spPr/>
      <dgm:t>
        <a:bodyPr/>
        <a:lstStyle/>
        <a:p>
          <a:endParaRPr lang="en-GB"/>
        </a:p>
      </dgm:t>
    </dgm:pt>
  </dgm:ptLst>
  <dgm:cxnLst>
    <dgm:cxn modelId="{834EB86D-30D8-4178-8A62-0E439EE4260C}" srcId="{AAD96F4B-B948-4DE8-A331-4144212D095B}" destId="{EB901CD1-03C9-4D4A-97BD-DAA85046D2F9}" srcOrd="1" destOrd="0" parTransId="{154028FF-235E-4AAD-A6FE-8F942A87C209}" sibTransId="{B4B50D1B-0DFB-427B-9A93-30513749791F}"/>
    <dgm:cxn modelId="{E18837C4-C334-4027-82C9-6629D241809C}" srcId="{A453DCED-81AD-4623-8FB3-BE9234FD5AFB}" destId="{2A7D9C88-246C-4110-9361-43E779211E45}" srcOrd="1" destOrd="0" parTransId="{4ECA5F33-0334-4AD1-9099-6D8E482BD955}" sibTransId="{F3BB3486-A3C4-4BFC-BA4D-427F5478E718}"/>
    <dgm:cxn modelId="{F6514E60-4D9D-4150-B74D-B16C410C4526}" srcId="{334104DC-AB48-4472-88CD-163899D3F1A4}" destId="{EA887018-37D6-411B-80D3-118A79D6AE36}" srcOrd="2" destOrd="0" parTransId="{C418AC81-8C34-4B57-808D-6EB4618A4FDD}" sibTransId="{551AEBE7-E638-4BE5-BB96-435E5F1A4E1C}"/>
    <dgm:cxn modelId="{F012C51E-FC76-E343-B634-1DFF06223894}" type="presOf" srcId="{3EDD71C6-3562-4417-BAA4-44DDC525C19F}" destId="{601DB8CC-A997-4EAC-A4CB-BCD03F957659}" srcOrd="0" destOrd="0" presId="urn:microsoft.com/office/officeart/2005/8/layout/lProcess2"/>
    <dgm:cxn modelId="{48BF1BDA-B601-422B-8CF8-8C764742CE9A}" srcId="{334104DC-AB48-4472-88CD-163899D3F1A4}" destId="{55140831-29FF-407E-B480-C7F57E92A568}" srcOrd="3" destOrd="0" parTransId="{186BA077-A13D-4190-8876-70375C75F1B4}" sibTransId="{0A28C5C8-4310-40CA-8088-FC5DED707B56}"/>
    <dgm:cxn modelId="{CE9312C9-A02F-CB4C-A152-E7CFADBE2B53}" type="presOf" srcId="{7F060B9B-F567-44D4-852F-F3AC2B2EE5E0}" destId="{FC796CE9-82F5-4732-860B-9227D2E2252F}" srcOrd="0" destOrd="0" presId="urn:microsoft.com/office/officeart/2005/8/layout/lProcess2"/>
    <dgm:cxn modelId="{534832FC-1E7A-4AA4-A4F7-B8CFEF7805C7}" srcId="{36CBB9C8-C83F-4873-A843-8D938426202E}" destId="{7F060B9B-F567-44D4-852F-F3AC2B2EE5E0}" srcOrd="0" destOrd="0" parTransId="{35901846-0476-4B92-BAF7-D2535B591D4C}" sibTransId="{5AF34B61-87D7-40FE-80E9-2CBA4F6EF3FF}"/>
    <dgm:cxn modelId="{838B6219-AABD-D64A-868C-BD4D23CC1B62}" type="presOf" srcId="{55140831-29FF-407E-B480-C7F57E92A568}" destId="{0DF4AE16-7F7E-40F6-AA7D-C5A831ED6CB6}" srcOrd="0" destOrd="0" presId="urn:microsoft.com/office/officeart/2005/8/layout/lProcess2"/>
    <dgm:cxn modelId="{955FEEFB-8545-B14A-8803-15CA649979CD}" type="presOf" srcId="{2A7D9C88-246C-4110-9361-43E779211E45}" destId="{3B9E2009-1C8E-46CC-9CD3-63BE13484090}" srcOrd="0" destOrd="0" presId="urn:microsoft.com/office/officeart/2005/8/layout/lProcess2"/>
    <dgm:cxn modelId="{90542041-F417-514E-B174-41B26D63C93C}" type="presOf" srcId="{2A7D9C88-246C-4110-9361-43E779211E45}" destId="{86040D80-73E4-4653-9F9B-667A2399974B}" srcOrd="1" destOrd="0" presId="urn:microsoft.com/office/officeart/2005/8/layout/lProcess2"/>
    <dgm:cxn modelId="{D50C64A5-B5B8-1D48-9EA6-7C9DD3197A1C}" type="presOf" srcId="{81FA1B32-CC17-4FED-92C9-894389E6C9CE}" destId="{95498BED-5D4F-483D-835D-C69CE7377A34}" srcOrd="0" destOrd="0" presId="urn:microsoft.com/office/officeart/2005/8/layout/lProcess2"/>
    <dgm:cxn modelId="{C590C98F-3FB2-584B-B912-D7E5B4605DC1}" type="presOf" srcId="{A80E4095-8A0F-4CAF-9992-71B1A4366CE0}" destId="{2B7C8F3E-6670-43F1-88B2-92A8092204EA}" srcOrd="0" destOrd="0" presId="urn:microsoft.com/office/officeart/2005/8/layout/lProcess2"/>
    <dgm:cxn modelId="{92B3D616-6237-574A-89D7-967CB0688A12}" type="presOf" srcId="{A453DCED-81AD-4623-8FB3-BE9234FD5AFB}" destId="{BF094C36-EC78-4ABF-BEB9-342ED3A64CBD}" srcOrd="0" destOrd="0" presId="urn:microsoft.com/office/officeart/2005/8/layout/lProcess2"/>
    <dgm:cxn modelId="{EE16BEE7-B755-654B-B3B1-BA8D16208304}" type="presOf" srcId="{36CBB9C8-C83F-4873-A843-8D938426202E}" destId="{92032043-FB27-4E0C-895B-03553946409F}" srcOrd="1" destOrd="0" presId="urn:microsoft.com/office/officeart/2005/8/layout/lProcess2"/>
    <dgm:cxn modelId="{A2B7454B-17BF-464B-8316-365770FD3A53}" srcId="{334104DC-AB48-4472-88CD-163899D3F1A4}" destId="{4B1D53E5-E468-4910-8117-2A5EFE2CAEDE}" srcOrd="1" destOrd="0" parTransId="{C5B2286D-ED2E-458D-9124-7CCBE98E247D}" sibTransId="{D6E5BE5F-42A4-4E4E-9688-DE06A53DC02A}"/>
    <dgm:cxn modelId="{4727DBF2-33E5-A245-8ED7-9683941FBAC9}" type="presOf" srcId="{298A545B-F809-45BC-8B72-A1893F091390}" destId="{7263ED3F-1E42-4431-BEE2-E7C89EA57CD0}" srcOrd="0" destOrd="0" presId="urn:microsoft.com/office/officeart/2005/8/layout/lProcess2"/>
    <dgm:cxn modelId="{41AF4FB1-AE7A-4A3E-AA1E-1E7A647801C9}" srcId="{334104DC-AB48-4472-88CD-163899D3F1A4}" destId="{6CBF73CA-E608-46F7-8F9A-5664CB7F3654}" srcOrd="0" destOrd="0" parTransId="{BE4BFFA1-E100-48B6-9C84-46C8497B4FDE}" sibTransId="{0775F5D3-4EFE-47A5-B4FE-90491E8CF255}"/>
    <dgm:cxn modelId="{9256E912-DD41-594B-9CD4-C949EB44A8FA}" type="presOf" srcId="{EA887018-37D6-411B-80D3-118A79D6AE36}" destId="{3CF6EC41-AA46-4552-95F1-B5EB29924379}" srcOrd="0" destOrd="0" presId="urn:microsoft.com/office/officeart/2005/8/layout/lProcess2"/>
    <dgm:cxn modelId="{7F9C5A0D-6C59-4B57-833C-F877978C2821}" srcId="{AAD96F4B-B948-4DE8-A331-4144212D095B}" destId="{A80E4095-8A0F-4CAF-9992-71B1A4366CE0}" srcOrd="0" destOrd="0" parTransId="{356658D5-8A51-401B-AA0E-53F095AB18FC}" sibTransId="{CE53C01C-7096-46CB-A5BA-A37DF9879011}"/>
    <dgm:cxn modelId="{D87931AE-E2C2-4D01-ADAC-2F3AFDCC36CF}" srcId="{AAD96F4B-B948-4DE8-A331-4144212D095B}" destId="{E8858833-8F79-4C4A-8C1E-9908F1083609}" srcOrd="2" destOrd="0" parTransId="{8E376763-25FB-4A89-BCBA-BB413BB824D1}" sibTransId="{6B3814BF-80B5-4DC5-9CDD-F8EEFA020812}"/>
    <dgm:cxn modelId="{896BDF43-E8F9-A143-959B-F526128D4B4E}" type="presOf" srcId="{EB901CD1-03C9-4D4A-97BD-DAA85046D2F9}" destId="{E57348A6-535F-4C5F-BD1F-B98E35A42DD5}" srcOrd="0" destOrd="0" presId="urn:microsoft.com/office/officeart/2005/8/layout/lProcess2"/>
    <dgm:cxn modelId="{924BCABD-B0DE-F545-84D4-85F871EA697B}" type="presOf" srcId="{AAD96F4B-B948-4DE8-A331-4144212D095B}" destId="{8DAD96B1-4C64-4BC9-8B86-383B55F04D21}" srcOrd="0" destOrd="0" presId="urn:microsoft.com/office/officeart/2005/8/layout/lProcess2"/>
    <dgm:cxn modelId="{8DACD310-C765-49D3-B836-BAD850AD6E42}" srcId="{2A7D9C88-246C-4110-9361-43E779211E45}" destId="{298A545B-F809-45BC-8B72-A1893F091390}" srcOrd="1" destOrd="0" parTransId="{2B071515-1853-4E7A-96D2-17DC291B87BF}" sibTransId="{1F9AB193-73C6-4CDC-94E1-164E4DC43841}"/>
    <dgm:cxn modelId="{3C16E0F3-50CC-A04C-806F-3D629EFE11CA}" type="presOf" srcId="{C01CA7FA-E861-4EAE-9CE1-50CBBEB113F9}" destId="{B19A5FCC-1F1E-42DF-98B1-ED5D630F377E}" srcOrd="0" destOrd="0" presId="urn:microsoft.com/office/officeart/2005/8/layout/lProcess2"/>
    <dgm:cxn modelId="{DCBE9735-EFBB-4532-AA3F-5FDC70D9F113}" srcId="{2A7D9C88-246C-4110-9361-43E779211E45}" destId="{3EDD71C6-3562-4417-BAA4-44DDC525C19F}" srcOrd="0" destOrd="0" parTransId="{916DD9D2-9BE5-4B67-B764-1FB322FF4A2B}" sibTransId="{56D20643-D514-4A69-A485-38A13B07ADF8}"/>
    <dgm:cxn modelId="{7D4BCEC9-26BD-D14C-BC19-60F320D9F637}" type="presOf" srcId="{36CBB9C8-C83F-4873-A843-8D938426202E}" destId="{A88F02B3-768C-4F62-96AE-3ABFE10EB74B}" srcOrd="0" destOrd="0" presId="urn:microsoft.com/office/officeart/2005/8/layout/lProcess2"/>
    <dgm:cxn modelId="{EABE9324-4236-4439-BE64-A3D3531893B0}" srcId="{A453DCED-81AD-4623-8FB3-BE9234FD5AFB}" destId="{334104DC-AB48-4472-88CD-163899D3F1A4}" srcOrd="0" destOrd="0" parTransId="{4E463321-0ADC-4A6C-A918-885815A284F0}" sibTransId="{A043366F-7674-430C-B414-F0645B14111F}"/>
    <dgm:cxn modelId="{09D5E389-6C7F-4E42-A1B7-47888BDE36ED}" srcId="{AAD96F4B-B948-4DE8-A331-4144212D095B}" destId="{81FA1B32-CC17-4FED-92C9-894389E6C9CE}" srcOrd="3" destOrd="0" parTransId="{5B50E19A-9069-4D40-930B-C73BE37AB018}" sibTransId="{3DF2E65C-66E5-4BA8-81F4-174920BC4D1C}"/>
    <dgm:cxn modelId="{1980C76F-12E8-4002-BD24-9E8B38469774}" srcId="{36CBB9C8-C83F-4873-A843-8D938426202E}" destId="{C01CA7FA-E861-4EAE-9CE1-50CBBEB113F9}" srcOrd="1" destOrd="0" parTransId="{4E1F1B2F-8869-466D-BF67-B0AF9E1A9699}" sibTransId="{52F1C902-A4E3-4EDE-9DAD-50DED244C1CB}"/>
    <dgm:cxn modelId="{40696C07-1033-0340-A62E-AAD8A0863AFD}" type="presOf" srcId="{6CBF73CA-E608-46F7-8F9A-5664CB7F3654}" destId="{B2B9E1B4-919E-4F3B-9702-84B44FACBD5B}" srcOrd="0" destOrd="0" presId="urn:microsoft.com/office/officeart/2005/8/layout/lProcess2"/>
    <dgm:cxn modelId="{5C342EB0-D498-0B43-BDC4-429FE8DC06DA}" type="presOf" srcId="{4B1D53E5-E468-4910-8117-2A5EFE2CAEDE}" destId="{C1CA2D16-7061-4CE7-84AF-DFE4842F41A7}" srcOrd="0" destOrd="0" presId="urn:microsoft.com/office/officeart/2005/8/layout/lProcess2"/>
    <dgm:cxn modelId="{E4F407B9-835B-9A40-9C36-E5DEF5AEDD80}" type="presOf" srcId="{E8858833-8F79-4C4A-8C1E-9908F1083609}" destId="{A70647DA-E7AD-4A0A-B394-B66BFF84A665}" srcOrd="0" destOrd="0" presId="urn:microsoft.com/office/officeart/2005/8/layout/lProcess2"/>
    <dgm:cxn modelId="{BFFF02A9-A663-4B2B-9D65-E605DDD8E60B}" srcId="{A453DCED-81AD-4623-8FB3-BE9234FD5AFB}" destId="{36CBB9C8-C83F-4873-A843-8D938426202E}" srcOrd="2" destOrd="0" parTransId="{0109BC77-2745-489D-8A40-F1F9A2B766AA}" sibTransId="{D97857A2-EC55-4BB3-A230-560DC5FEC822}"/>
    <dgm:cxn modelId="{BD5E59A4-C1D9-0944-AD3A-3152CB9C7D2C}" type="presOf" srcId="{AAD96F4B-B948-4DE8-A331-4144212D095B}" destId="{65309F2C-ECD9-463B-8028-94089BC7AE3E}" srcOrd="1" destOrd="0" presId="urn:microsoft.com/office/officeart/2005/8/layout/lProcess2"/>
    <dgm:cxn modelId="{524840DB-1C24-8E4C-97D7-FBC6B35EEC18}" type="presOf" srcId="{334104DC-AB48-4472-88CD-163899D3F1A4}" destId="{A3D53FA9-0711-4139-A26E-269653D14EDD}" srcOrd="0" destOrd="0" presId="urn:microsoft.com/office/officeart/2005/8/layout/lProcess2"/>
    <dgm:cxn modelId="{44C6C099-3435-4243-9135-53D22DA336EB}" type="presOf" srcId="{334104DC-AB48-4472-88CD-163899D3F1A4}" destId="{890A9319-AE4C-428B-A527-1EE8C3254BD9}" srcOrd="1" destOrd="0" presId="urn:microsoft.com/office/officeart/2005/8/layout/lProcess2"/>
    <dgm:cxn modelId="{15380513-FF31-4166-99FC-9B84342740B7}" srcId="{A453DCED-81AD-4623-8FB3-BE9234FD5AFB}" destId="{AAD96F4B-B948-4DE8-A331-4144212D095B}" srcOrd="3" destOrd="0" parTransId="{26B4279C-E904-4683-89FF-7620A01573B9}" sibTransId="{E7D5D7E8-EC3E-44B8-A3D8-56D528045742}"/>
    <dgm:cxn modelId="{F48DB852-BDE2-3E41-88D9-2C3C1BDDD1FD}" type="presParOf" srcId="{BF094C36-EC78-4ABF-BEB9-342ED3A64CBD}" destId="{DDB2739B-376B-4B56-9C75-70A48210DC9C}" srcOrd="0" destOrd="0" presId="urn:microsoft.com/office/officeart/2005/8/layout/lProcess2"/>
    <dgm:cxn modelId="{7001E3D0-92D7-F14A-BBB9-A8ECB3541D1B}" type="presParOf" srcId="{DDB2739B-376B-4B56-9C75-70A48210DC9C}" destId="{A3D53FA9-0711-4139-A26E-269653D14EDD}" srcOrd="0" destOrd="0" presId="urn:microsoft.com/office/officeart/2005/8/layout/lProcess2"/>
    <dgm:cxn modelId="{1A61DD7C-45D6-8846-9AC6-ACC8BBA16386}" type="presParOf" srcId="{DDB2739B-376B-4B56-9C75-70A48210DC9C}" destId="{890A9319-AE4C-428B-A527-1EE8C3254BD9}" srcOrd="1" destOrd="0" presId="urn:microsoft.com/office/officeart/2005/8/layout/lProcess2"/>
    <dgm:cxn modelId="{6B78F8DA-C57C-7F4D-9074-6F1715FB368D}" type="presParOf" srcId="{DDB2739B-376B-4B56-9C75-70A48210DC9C}" destId="{764578B4-BBDE-4F1B-A81C-B91C1DF8AC22}" srcOrd="2" destOrd="0" presId="urn:microsoft.com/office/officeart/2005/8/layout/lProcess2"/>
    <dgm:cxn modelId="{7245CE34-DB6B-BE4D-A39F-401ECBCEB98C}" type="presParOf" srcId="{764578B4-BBDE-4F1B-A81C-B91C1DF8AC22}" destId="{805287F9-D086-4DA2-ACA4-2F1766D6AA4A}" srcOrd="0" destOrd="0" presId="urn:microsoft.com/office/officeart/2005/8/layout/lProcess2"/>
    <dgm:cxn modelId="{C383B548-CACA-D549-9CED-34DFE022FCC4}" type="presParOf" srcId="{805287F9-D086-4DA2-ACA4-2F1766D6AA4A}" destId="{B2B9E1B4-919E-4F3B-9702-84B44FACBD5B}" srcOrd="0" destOrd="0" presId="urn:microsoft.com/office/officeart/2005/8/layout/lProcess2"/>
    <dgm:cxn modelId="{0D014E6E-6731-0642-82AD-B97760A25580}" type="presParOf" srcId="{805287F9-D086-4DA2-ACA4-2F1766D6AA4A}" destId="{A9A79ED0-F4E9-4ADD-BEC9-41301969C17C}" srcOrd="1" destOrd="0" presId="urn:microsoft.com/office/officeart/2005/8/layout/lProcess2"/>
    <dgm:cxn modelId="{C1A7D052-EEFF-FB47-90E5-85BD07601716}" type="presParOf" srcId="{805287F9-D086-4DA2-ACA4-2F1766D6AA4A}" destId="{C1CA2D16-7061-4CE7-84AF-DFE4842F41A7}" srcOrd="2" destOrd="0" presId="urn:microsoft.com/office/officeart/2005/8/layout/lProcess2"/>
    <dgm:cxn modelId="{FE8E4CFC-2684-D146-855B-094C41B48797}" type="presParOf" srcId="{805287F9-D086-4DA2-ACA4-2F1766D6AA4A}" destId="{3ACF2486-71C3-44B3-8350-C0EAEB1E0CC4}" srcOrd="3" destOrd="0" presId="urn:microsoft.com/office/officeart/2005/8/layout/lProcess2"/>
    <dgm:cxn modelId="{44E43C3C-C83A-B246-B579-E11080378587}" type="presParOf" srcId="{805287F9-D086-4DA2-ACA4-2F1766D6AA4A}" destId="{3CF6EC41-AA46-4552-95F1-B5EB29924379}" srcOrd="4" destOrd="0" presId="urn:microsoft.com/office/officeart/2005/8/layout/lProcess2"/>
    <dgm:cxn modelId="{68466BE5-70A4-D741-A471-FF229F471C4C}" type="presParOf" srcId="{805287F9-D086-4DA2-ACA4-2F1766D6AA4A}" destId="{6E83516F-B8AF-4F9A-967D-637703BF2EB3}" srcOrd="5" destOrd="0" presId="urn:microsoft.com/office/officeart/2005/8/layout/lProcess2"/>
    <dgm:cxn modelId="{E7249ACA-A314-9647-91C0-D316E58FE1E5}" type="presParOf" srcId="{805287F9-D086-4DA2-ACA4-2F1766D6AA4A}" destId="{0DF4AE16-7F7E-40F6-AA7D-C5A831ED6CB6}" srcOrd="6" destOrd="0" presId="urn:microsoft.com/office/officeart/2005/8/layout/lProcess2"/>
    <dgm:cxn modelId="{A4FD50B3-E2D6-874D-991C-780E20AEFC7E}" type="presParOf" srcId="{BF094C36-EC78-4ABF-BEB9-342ED3A64CBD}" destId="{0099250F-8F1A-4734-A5A8-DF4DF276B048}" srcOrd="1" destOrd="0" presId="urn:microsoft.com/office/officeart/2005/8/layout/lProcess2"/>
    <dgm:cxn modelId="{37103CEA-0BB3-C248-9220-5E59588F37BF}" type="presParOf" srcId="{BF094C36-EC78-4ABF-BEB9-342ED3A64CBD}" destId="{7D17B42E-30BB-4041-B8E5-94F9BCBFBB97}" srcOrd="2" destOrd="0" presId="urn:microsoft.com/office/officeart/2005/8/layout/lProcess2"/>
    <dgm:cxn modelId="{6F75787C-94FE-C748-BAEC-9D22DA222C21}" type="presParOf" srcId="{7D17B42E-30BB-4041-B8E5-94F9BCBFBB97}" destId="{3B9E2009-1C8E-46CC-9CD3-63BE13484090}" srcOrd="0" destOrd="0" presId="urn:microsoft.com/office/officeart/2005/8/layout/lProcess2"/>
    <dgm:cxn modelId="{DCF7F56E-518C-6042-A0DF-BD4B38BCF1C8}" type="presParOf" srcId="{7D17B42E-30BB-4041-B8E5-94F9BCBFBB97}" destId="{86040D80-73E4-4653-9F9B-667A2399974B}" srcOrd="1" destOrd="0" presId="urn:microsoft.com/office/officeart/2005/8/layout/lProcess2"/>
    <dgm:cxn modelId="{1610AC26-A1EB-9F42-A2DC-86A82C4849C2}" type="presParOf" srcId="{7D17B42E-30BB-4041-B8E5-94F9BCBFBB97}" destId="{B7D10FE3-78CD-4BAF-A65E-ECA90D1E5C37}" srcOrd="2" destOrd="0" presId="urn:microsoft.com/office/officeart/2005/8/layout/lProcess2"/>
    <dgm:cxn modelId="{7D0B01E7-71C8-AD46-9D62-2D143E5793E6}" type="presParOf" srcId="{B7D10FE3-78CD-4BAF-A65E-ECA90D1E5C37}" destId="{8FB83B2F-2FA7-460B-880D-14429E943289}" srcOrd="0" destOrd="0" presId="urn:microsoft.com/office/officeart/2005/8/layout/lProcess2"/>
    <dgm:cxn modelId="{DBA9653E-2A7A-EB44-BC7E-F2BF2A1A0762}" type="presParOf" srcId="{8FB83B2F-2FA7-460B-880D-14429E943289}" destId="{601DB8CC-A997-4EAC-A4CB-BCD03F957659}" srcOrd="0" destOrd="0" presId="urn:microsoft.com/office/officeart/2005/8/layout/lProcess2"/>
    <dgm:cxn modelId="{62924504-565E-3046-95EB-780085676A23}" type="presParOf" srcId="{8FB83B2F-2FA7-460B-880D-14429E943289}" destId="{A895B1F6-E176-41D3-B921-93FBC3E3113E}" srcOrd="1" destOrd="0" presId="urn:microsoft.com/office/officeart/2005/8/layout/lProcess2"/>
    <dgm:cxn modelId="{19A05F3F-9023-1248-B20C-EDE6B0580775}" type="presParOf" srcId="{8FB83B2F-2FA7-460B-880D-14429E943289}" destId="{7263ED3F-1E42-4431-BEE2-E7C89EA57CD0}" srcOrd="2" destOrd="0" presId="urn:microsoft.com/office/officeart/2005/8/layout/lProcess2"/>
    <dgm:cxn modelId="{69EA8097-72AD-084E-83B9-3717984D69A2}" type="presParOf" srcId="{BF094C36-EC78-4ABF-BEB9-342ED3A64CBD}" destId="{616FCDB2-771B-4871-B656-08401CE6AB14}" srcOrd="3" destOrd="0" presId="urn:microsoft.com/office/officeart/2005/8/layout/lProcess2"/>
    <dgm:cxn modelId="{45CFF7DB-0357-E143-B5C0-8F65795348A6}" type="presParOf" srcId="{BF094C36-EC78-4ABF-BEB9-342ED3A64CBD}" destId="{BF190609-6BF3-4D0B-B6CF-BDE6B442D5C8}" srcOrd="4" destOrd="0" presId="urn:microsoft.com/office/officeart/2005/8/layout/lProcess2"/>
    <dgm:cxn modelId="{C565522E-6FB7-8E4C-9D20-ABC4587B6EC9}" type="presParOf" srcId="{BF190609-6BF3-4D0B-B6CF-BDE6B442D5C8}" destId="{A88F02B3-768C-4F62-96AE-3ABFE10EB74B}" srcOrd="0" destOrd="0" presId="urn:microsoft.com/office/officeart/2005/8/layout/lProcess2"/>
    <dgm:cxn modelId="{C1B488DD-12DE-4740-BF91-B4D489EE31ED}" type="presParOf" srcId="{BF190609-6BF3-4D0B-B6CF-BDE6B442D5C8}" destId="{92032043-FB27-4E0C-895B-03553946409F}" srcOrd="1" destOrd="0" presId="urn:microsoft.com/office/officeart/2005/8/layout/lProcess2"/>
    <dgm:cxn modelId="{963AE545-F140-234E-8E3C-E0DE1B28826F}" type="presParOf" srcId="{BF190609-6BF3-4D0B-B6CF-BDE6B442D5C8}" destId="{B71D920F-CF62-4177-B2A8-33D86370401F}" srcOrd="2" destOrd="0" presId="urn:microsoft.com/office/officeart/2005/8/layout/lProcess2"/>
    <dgm:cxn modelId="{58667D81-2694-AF46-A732-3CCACB9CA56B}" type="presParOf" srcId="{B71D920F-CF62-4177-B2A8-33D86370401F}" destId="{97E1EDD0-5436-4CDD-A2E2-05B80F84AE13}" srcOrd="0" destOrd="0" presId="urn:microsoft.com/office/officeart/2005/8/layout/lProcess2"/>
    <dgm:cxn modelId="{20DCFBF6-4D50-2A42-998F-CB06F1FFAB3C}" type="presParOf" srcId="{97E1EDD0-5436-4CDD-A2E2-05B80F84AE13}" destId="{FC796CE9-82F5-4732-860B-9227D2E2252F}" srcOrd="0" destOrd="0" presId="urn:microsoft.com/office/officeart/2005/8/layout/lProcess2"/>
    <dgm:cxn modelId="{C4DD9BC1-3A82-E445-B8BF-C446EA7E35C5}" type="presParOf" srcId="{97E1EDD0-5436-4CDD-A2E2-05B80F84AE13}" destId="{156727AE-0C0C-49D2-B550-3498204BC16E}" srcOrd="1" destOrd="0" presId="urn:microsoft.com/office/officeart/2005/8/layout/lProcess2"/>
    <dgm:cxn modelId="{959548E6-0D8F-9F4D-8391-3C5A1468E793}" type="presParOf" srcId="{97E1EDD0-5436-4CDD-A2E2-05B80F84AE13}" destId="{B19A5FCC-1F1E-42DF-98B1-ED5D630F377E}" srcOrd="2" destOrd="0" presId="urn:microsoft.com/office/officeart/2005/8/layout/lProcess2"/>
    <dgm:cxn modelId="{C0E1445C-7E2D-444A-B255-500FD153CDBF}" type="presParOf" srcId="{BF094C36-EC78-4ABF-BEB9-342ED3A64CBD}" destId="{7D884B6E-D654-471E-BDE0-EA28FFF1E2D1}" srcOrd="5" destOrd="0" presId="urn:microsoft.com/office/officeart/2005/8/layout/lProcess2"/>
    <dgm:cxn modelId="{54267C5C-0D40-234B-9FE6-0DC801EE69CB}" type="presParOf" srcId="{BF094C36-EC78-4ABF-BEB9-342ED3A64CBD}" destId="{A7586E72-1A11-4AFD-ABB0-FA04C2EE6CF9}" srcOrd="6" destOrd="0" presId="urn:microsoft.com/office/officeart/2005/8/layout/lProcess2"/>
    <dgm:cxn modelId="{65ECFE17-05EF-CC4E-937B-7C5F080ECBCB}" type="presParOf" srcId="{A7586E72-1A11-4AFD-ABB0-FA04C2EE6CF9}" destId="{8DAD96B1-4C64-4BC9-8B86-383B55F04D21}" srcOrd="0" destOrd="0" presId="urn:microsoft.com/office/officeart/2005/8/layout/lProcess2"/>
    <dgm:cxn modelId="{A153690C-32B0-D349-975A-71FFF27FF10E}" type="presParOf" srcId="{A7586E72-1A11-4AFD-ABB0-FA04C2EE6CF9}" destId="{65309F2C-ECD9-463B-8028-94089BC7AE3E}" srcOrd="1" destOrd="0" presId="urn:microsoft.com/office/officeart/2005/8/layout/lProcess2"/>
    <dgm:cxn modelId="{AC18EDFB-6741-6A48-999A-0EA1E770987E}" type="presParOf" srcId="{A7586E72-1A11-4AFD-ABB0-FA04C2EE6CF9}" destId="{B5FEA699-C381-4E1F-B86E-44875365AA5F}" srcOrd="2" destOrd="0" presId="urn:microsoft.com/office/officeart/2005/8/layout/lProcess2"/>
    <dgm:cxn modelId="{C4B385A1-019A-A84D-A68B-99BDE179CE14}" type="presParOf" srcId="{B5FEA699-C381-4E1F-B86E-44875365AA5F}" destId="{6894F80B-3651-4C0B-83F5-576EE276419F}" srcOrd="0" destOrd="0" presId="urn:microsoft.com/office/officeart/2005/8/layout/lProcess2"/>
    <dgm:cxn modelId="{898A20FD-BD72-0F44-8196-7023FBB9CAD4}" type="presParOf" srcId="{6894F80B-3651-4C0B-83F5-576EE276419F}" destId="{2B7C8F3E-6670-43F1-88B2-92A8092204EA}" srcOrd="0" destOrd="0" presId="urn:microsoft.com/office/officeart/2005/8/layout/lProcess2"/>
    <dgm:cxn modelId="{3F98E7A8-0FA4-9E43-85ED-65691D358073}" type="presParOf" srcId="{6894F80B-3651-4C0B-83F5-576EE276419F}" destId="{2C01B6A9-DE1C-4064-A3B9-B07B9C03891A}" srcOrd="1" destOrd="0" presId="urn:microsoft.com/office/officeart/2005/8/layout/lProcess2"/>
    <dgm:cxn modelId="{9CA5445A-B719-BE47-AEC9-5C9F4CAA6299}" type="presParOf" srcId="{6894F80B-3651-4C0B-83F5-576EE276419F}" destId="{E57348A6-535F-4C5F-BD1F-B98E35A42DD5}" srcOrd="2" destOrd="0" presId="urn:microsoft.com/office/officeart/2005/8/layout/lProcess2"/>
    <dgm:cxn modelId="{3DFB9D64-746E-3F40-90E2-AB4BE2759EB3}" type="presParOf" srcId="{6894F80B-3651-4C0B-83F5-576EE276419F}" destId="{49FB86AD-162D-4CF6-8B4C-4AFB84839EEA}" srcOrd="3" destOrd="0" presId="urn:microsoft.com/office/officeart/2005/8/layout/lProcess2"/>
    <dgm:cxn modelId="{BA2FB36C-7F1F-2841-8DD6-7E45EEE89A48}" type="presParOf" srcId="{6894F80B-3651-4C0B-83F5-576EE276419F}" destId="{A70647DA-E7AD-4A0A-B394-B66BFF84A665}" srcOrd="4" destOrd="0" presId="urn:microsoft.com/office/officeart/2005/8/layout/lProcess2"/>
    <dgm:cxn modelId="{D5C07B1C-3F39-1D46-8380-06D66E6A8204}" type="presParOf" srcId="{6894F80B-3651-4C0B-83F5-576EE276419F}" destId="{D03CF020-5A7F-4A96-A742-EE07C688A06E}" srcOrd="5" destOrd="0" presId="urn:microsoft.com/office/officeart/2005/8/layout/lProcess2"/>
    <dgm:cxn modelId="{F2810C55-4587-E348-86CF-892CFAFDAAB1}" type="presParOf" srcId="{6894F80B-3651-4C0B-83F5-576EE276419F}" destId="{95498BED-5D4F-483D-835D-C69CE7377A34}"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B204A3-F9D5-4A65-83AF-50BC530569A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532CA064-2F98-457F-87ED-8A66B6C87EBF}">
      <dgm:prSet phldrT="[Text]" custT="1"/>
      <dgm:spPr/>
      <dgm:t>
        <a:bodyPr/>
        <a:lstStyle/>
        <a:p>
          <a:r>
            <a:rPr lang="en-GB" sz="2800" dirty="0" smtClean="0"/>
            <a:t>All victims</a:t>
          </a:r>
          <a:endParaRPr lang="en-GB" sz="2800" dirty="0"/>
        </a:p>
      </dgm:t>
    </dgm:pt>
    <dgm:pt modelId="{F92421E4-4307-4295-9ADA-196005822519}" type="parTrans" cxnId="{98E6ABD1-6BD4-4355-B940-E4834D7F20F3}">
      <dgm:prSet/>
      <dgm:spPr/>
      <dgm:t>
        <a:bodyPr/>
        <a:lstStyle/>
        <a:p>
          <a:endParaRPr lang="en-GB"/>
        </a:p>
      </dgm:t>
    </dgm:pt>
    <dgm:pt modelId="{DAFD030E-3B95-4434-A8EC-33A577BA7E40}" type="sibTrans" cxnId="{98E6ABD1-6BD4-4355-B940-E4834D7F20F3}">
      <dgm:prSet/>
      <dgm:spPr/>
      <dgm:t>
        <a:bodyPr/>
        <a:lstStyle/>
        <a:p>
          <a:endParaRPr lang="en-GB"/>
        </a:p>
      </dgm:t>
    </dgm:pt>
    <dgm:pt modelId="{850B8261-0E5A-460D-B78A-FFCD4FFC5E84}">
      <dgm:prSet phldrT="[Text]"/>
      <dgm:spPr/>
      <dgm:t>
        <a:bodyPr/>
        <a:lstStyle/>
        <a:p>
          <a:r>
            <a:rPr lang="en-GB" dirty="0" smtClean="0"/>
            <a:t>Universal/ generic and specialist services</a:t>
          </a:r>
          <a:endParaRPr lang="en-GB" dirty="0"/>
        </a:p>
      </dgm:t>
    </dgm:pt>
    <dgm:pt modelId="{E6A4D9B8-FA1C-4AE7-ADCF-8C06E7137EA4}" type="parTrans" cxnId="{B98A9F39-A7D3-4852-8EFD-746338F501D2}">
      <dgm:prSet/>
      <dgm:spPr/>
      <dgm:t>
        <a:bodyPr/>
        <a:lstStyle/>
        <a:p>
          <a:endParaRPr lang="en-GB"/>
        </a:p>
      </dgm:t>
    </dgm:pt>
    <dgm:pt modelId="{2ADE8961-CF8D-4066-B3EF-635229C5FA83}" type="sibTrans" cxnId="{B98A9F39-A7D3-4852-8EFD-746338F501D2}">
      <dgm:prSet/>
      <dgm:spPr/>
      <dgm:t>
        <a:bodyPr/>
        <a:lstStyle/>
        <a:p>
          <a:endParaRPr lang="en-GB"/>
        </a:p>
      </dgm:t>
    </dgm:pt>
    <dgm:pt modelId="{F87E25E1-1F76-4C54-A67D-F636510C6F64}">
      <dgm:prSet phldrT="[Text]"/>
      <dgm:spPr/>
      <dgm:t>
        <a:bodyPr/>
        <a:lstStyle/>
        <a:p>
          <a:r>
            <a:rPr lang="en-GB" dirty="0" smtClean="0"/>
            <a:t>Foundation for all</a:t>
          </a:r>
          <a:endParaRPr lang="en-GB" dirty="0"/>
        </a:p>
      </dgm:t>
    </dgm:pt>
    <dgm:pt modelId="{A624310A-8B4A-4517-BF70-662FFA061138}" type="parTrans" cxnId="{B92E7C7D-938A-4817-ABA5-E0E4F888B4AB}">
      <dgm:prSet/>
      <dgm:spPr/>
      <dgm:t>
        <a:bodyPr/>
        <a:lstStyle/>
        <a:p>
          <a:endParaRPr lang="en-GB"/>
        </a:p>
      </dgm:t>
    </dgm:pt>
    <dgm:pt modelId="{E8A47CFA-0110-4FE2-BAF3-902E408A2438}" type="sibTrans" cxnId="{B92E7C7D-938A-4817-ABA5-E0E4F888B4AB}">
      <dgm:prSet/>
      <dgm:spPr/>
      <dgm:t>
        <a:bodyPr/>
        <a:lstStyle/>
        <a:p>
          <a:endParaRPr lang="en-GB"/>
        </a:p>
      </dgm:t>
    </dgm:pt>
    <dgm:pt modelId="{79BDFC6A-B004-40B9-AF73-331C7B42AEDD}">
      <dgm:prSet phldrT="[Text]" custT="1"/>
      <dgm:spPr/>
      <dgm:t>
        <a:bodyPr/>
        <a:lstStyle/>
        <a:p>
          <a:r>
            <a:rPr lang="en-GB" sz="2800" dirty="0" smtClean="0"/>
            <a:t>Respect</a:t>
          </a:r>
          <a:endParaRPr lang="en-GB" sz="2800" dirty="0"/>
        </a:p>
      </dgm:t>
    </dgm:pt>
    <dgm:pt modelId="{E59ABFC2-C29D-449A-AEDF-5D461E1E2715}" type="parTrans" cxnId="{AE8DA522-1600-4C9B-B089-CC87C7926A09}">
      <dgm:prSet/>
      <dgm:spPr/>
      <dgm:t>
        <a:bodyPr/>
        <a:lstStyle/>
        <a:p>
          <a:endParaRPr lang="en-GB"/>
        </a:p>
      </dgm:t>
    </dgm:pt>
    <dgm:pt modelId="{DD4D6675-11C3-4209-A60A-4F8B37107355}" type="sibTrans" cxnId="{AE8DA522-1600-4C9B-B089-CC87C7926A09}">
      <dgm:prSet/>
      <dgm:spPr/>
      <dgm:t>
        <a:bodyPr/>
        <a:lstStyle/>
        <a:p>
          <a:endParaRPr lang="en-GB"/>
        </a:p>
      </dgm:t>
    </dgm:pt>
    <dgm:pt modelId="{8EA4B520-BF12-41C2-BE7A-9BDA03226647}">
      <dgm:prSet phldrT="[Text]"/>
      <dgm:spPr/>
      <dgm:t>
        <a:bodyPr/>
        <a:lstStyle/>
        <a:p>
          <a:r>
            <a:rPr lang="en-GB" dirty="0" smtClean="0"/>
            <a:t>Direct interactions</a:t>
          </a:r>
          <a:endParaRPr lang="en-GB" dirty="0"/>
        </a:p>
      </dgm:t>
    </dgm:pt>
    <dgm:pt modelId="{D780C70A-AC0F-4228-9CAE-1EEE08D92D99}" type="parTrans" cxnId="{F1DB8AC8-AAD1-4390-909B-BD36224BC76F}">
      <dgm:prSet/>
      <dgm:spPr/>
      <dgm:t>
        <a:bodyPr/>
        <a:lstStyle/>
        <a:p>
          <a:endParaRPr lang="en-GB"/>
        </a:p>
      </dgm:t>
    </dgm:pt>
    <dgm:pt modelId="{4AB03FF2-2629-470D-B0A1-C4FBB417C82D}" type="sibTrans" cxnId="{F1DB8AC8-AAD1-4390-909B-BD36224BC76F}">
      <dgm:prSet/>
      <dgm:spPr/>
      <dgm:t>
        <a:bodyPr/>
        <a:lstStyle/>
        <a:p>
          <a:endParaRPr lang="en-GB"/>
        </a:p>
      </dgm:t>
    </dgm:pt>
    <dgm:pt modelId="{D530AFC9-104E-42A4-AC4D-9C9629DE8B2B}">
      <dgm:prSet phldrT="[Text]"/>
      <dgm:spPr/>
      <dgm:t>
        <a:bodyPr/>
        <a:lstStyle/>
        <a:p>
          <a:r>
            <a:rPr lang="en-GB" dirty="0" smtClean="0"/>
            <a:t>Non-discriminatory</a:t>
          </a:r>
          <a:endParaRPr lang="en-GB" dirty="0"/>
        </a:p>
      </dgm:t>
    </dgm:pt>
    <dgm:pt modelId="{9CBDC21C-0013-429D-93BF-6913C2B3B9E5}" type="parTrans" cxnId="{29019879-BB8C-4316-A7D8-4A6CF2A438EB}">
      <dgm:prSet/>
      <dgm:spPr/>
      <dgm:t>
        <a:bodyPr/>
        <a:lstStyle/>
        <a:p>
          <a:endParaRPr lang="en-GB"/>
        </a:p>
      </dgm:t>
    </dgm:pt>
    <dgm:pt modelId="{03EE44CF-E651-4D41-BE63-6E27F40A15D0}" type="sibTrans" cxnId="{29019879-BB8C-4316-A7D8-4A6CF2A438EB}">
      <dgm:prSet/>
      <dgm:spPr/>
      <dgm:t>
        <a:bodyPr/>
        <a:lstStyle/>
        <a:p>
          <a:endParaRPr lang="en-GB"/>
        </a:p>
      </dgm:t>
    </dgm:pt>
    <dgm:pt modelId="{9DCB1966-30D6-4CC2-AAE6-E19964940975}">
      <dgm:prSet phldrT="[Text]" custT="1"/>
      <dgm:spPr/>
      <dgm:t>
        <a:bodyPr/>
        <a:lstStyle/>
        <a:p>
          <a:r>
            <a:rPr lang="en-GB" sz="2800" dirty="0" smtClean="0"/>
            <a:t>Empower</a:t>
          </a:r>
          <a:endParaRPr lang="en-GB" sz="2800" dirty="0"/>
        </a:p>
      </dgm:t>
    </dgm:pt>
    <dgm:pt modelId="{A62A6312-C87A-4852-B19D-ECA6A74FDC4F}" type="parTrans" cxnId="{96BBB092-7117-4931-90B4-EC568AAF1000}">
      <dgm:prSet/>
      <dgm:spPr/>
      <dgm:t>
        <a:bodyPr/>
        <a:lstStyle/>
        <a:p>
          <a:endParaRPr lang="en-GB"/>
        </a:p>
      </dgm:t>
    </dgm:pt>
    <dgm:pt modelId="{09F30D84-F313-4525-AA1E-3411FBEE1BBC}" type="sibTrans" cxnId="{96BBB092-7117-4931-90B4-EC568AAF1000}">
      <dgm:prSet/>
      <dgm:spPr/>
      <dgm:t>
        <a:bodyPr/>
        <a:lstStyle/>
        <a:p>
          <a:endParaRPr lang="en-GB"/>
        </a:p>
      </dgm:t>
    </dgm:pt>
    <dgm:pt modelId="{03ECFFBF-2333-49EA-BD94-351B09C9E4A5}">
      <dgm:prSet phldrT="[Text]"/>
      <dgm:spPr/>
      <dgm:t>
        <a:bodyPr/>
        <a:lstStyle/>
        <a:p>
          <a:r>
            <a:rPr lang="en-GB" dirty="0" smtClean="0"/>
            <a:t>Individualised</a:t>
          </a:r>
          <a:endParaRPr lang="en-GB" dirty="0"/>
        </a:p>
      </dgm:t>
    </dgm:pt>
    <dgm:pt modelId="{5F873B64-BE18-4C9C-AD24-A1ECBA6A48A5}" type="parTrans" cxnId="{A765E924-B2CB-4FB8-BD3B-8E7143773389}">
      <dgm:prSet/>
      <dgm:spPr/>
      <dgm:t>
        <a:bodyPr/>
        <a:lstStyle/>
        <a:p>
          <a:endParaRPr lang="en-GB"/>
        </a:p>
      </dgm:t>
    </dgm:pt>
    <dgm:pt modelId="{E2EB9FBD-419F-46FF-BEAA-967167019CBC}" type="sibTrans" cxnId="{A765E924-B2CB-4FB8-BD3B-8E7143773389}">
      <dgm:prSet/>
      <dgm:spPr/>
      <dgm:t>
        <a:bodyPr/>
        <a:lstStyle/>
        <a:p>
          <a:endParaRPr lang="en-GB"/>
        </a:p>
      </dgm:t>
    </dgm:pt>
    <dgm:pt modelId="{BA56DA63-C4F7-4056-8DAA-8C6BF69B0296}">
      <dgm:prSet phldrT="[Text]"/>
      <dgm:spPr/>
      <dgm:t>
        <a:bodyPr/>
        <a:lstStyle/>
        <a:p>
          <a:r>
            <a:rPr lang="en-GB" dirty="0" smtClean="0"/>
            <a:t>Regularly reviewed</a:t>
          </a:r>
          <a:endParaRPr lang="en-GB" dirty="0"/>
        </a:p>
      </dgm:t>
    </dgm:pt>
    <dgm:pt modelId="{F7403FBF-1294-4543-B360-2C34EE4CC58A}" type="parTrans" cxnId="{6863185F-EF0B-4EB9-927F-712512676F9F}">
      <dgm:prSet/>
      <dgm:spPr/>
      <dgm:t>
        <a:bodyPr/>
        <a:lstStyle/>
        <a:p>
          <a:endParaRPr lang="en-GB"/>
        </a:p>
      </dgm:t>
    </dgm:pt>
    <dgm:pt modelId="{46F9E1AF-3757-4EDD-A00A-B73671F49F4B}" type="sibTrans" cxnId="{6863185F-EF0B-4EB9-927F-712512676F9F}">
      <dgm:prSet/>
      <dgm:spPr/>
      <dgm:t>
        <a:bodyPr/>
        <a:lstStyle/>
        <a:p>
          <a:endParaRPr lang="en-GB"/>
        </a:p>
      </dgm:t>
    </dgm:pt>
    <dgm:pt modelId="{2CBE782A-DEFD-48CF-8F6D-34BE50DB8FD6}">
      <dgm:prSet phldrT="[Text]"/>
      <dgm:spPr/>
      <dgm:t>
        <a:bodyPr/>
        <a:lstStyle/>
        <a:p>
          <a:r>
            <a:rPr lang="en-GB" dirty="0" smtClean="0"/>
            <a:t>Accessible for all: geographical scope, reach out, referral, help them come forward</a:t>
          </a:r>
          <a:endParaRPr lang="en-GB" dirty="0"/>
        </a:p>
      </dgm:t>
    </dgm:pt>
    <dgm:pt modelId="{CD96202A-F1F6-44CA-8982-8ED552E5DDAE}" type="parTrans" cxnId="{5DE6C47A-3865-4528-AD91-65CF9BB186B3}">
      <dgm:prSet/>
      <dgm:spPr/>
      <dgm:t>
        <a:bodyPr/>
        <a:lstStyle/>
        <a:p>
          <a:endParaRPr lang="en-GB"/>
        </a:p>
      </dgm:t>
    </dgm:pt>
    <dgm:pt modelId="{604F5FF1-A3AE-4695-A292-4B9ED985E650}" type="sibTrans" cxnId="{5DE6C47A-3865-4528-AD91-65CF9BB186B3}">
      <dgm:prSet/>
      <dgm:spPr/>
      <dgm:t>
        <a:bodyPr/>
        <a:lstStyle/>
        <a:p>
          <a:endParaRPr lang="en-GB"/>
        </a:p>
      </dgm:t>
    </dgm:pt>
    <dgm:pt modelId="{4C5F4622-FACB-48E7-A004-2DA625A681C6}">
      <dgm:prSet phldrT="[Text]"/>
      <dgm:spPr/>
      <dgm:t>
        <a:bodyPr/>
        <a:lstStyle/>
        <a:p>
          <a:endParaRPr lang="en-GB" dirty="0"/>
        </a:p>
      </dgm:t>
    </dgm:pt>
    <dgm:pt modelId="{90F8A04D-7871-4A01-9066-0A80C463A749}" type="parTrans" cxnId="{AD5F8BD5-60A8-475B-8FD4-26857A0FCD69}">
      <dgm:prSet/>
      <dgm:spPr/>
      <dgm:t>
        <a:bodyPr/>
        <a:lstStyle/>
        <a:p>
          <a:endParaRPr lang="en-GB"/>
        </a:p>
      </dgm:t>
    </dgm:pt>
    <dgm:pt modelId="{4565E144-299A-419A-AEB2-B7B56DC1CDEA}" type="sibTrans" cxnId="{AD5F8BD5-60A8-475B-8FD4-26857A0FCD69}">
      <dgm:prSet/>
      <dgm:spPr/>
      <dgm:t>
        <a:bodyPr/>
        <a:lstStyle/>
        <a:p>
          <a:endParaRPr lang="en-GB"/>
        </a:p>
      </dgm:t>
    </dgm:pt>
    <dgm:pt modelId="{A7F2C97D-F92F-4DF2-94C8-5A9A505D5489}">
      <dgm:prSet phldrT="[Text]"/>
      <dgm:spPr/>
      <dgm:t>
        <a:bodyPr/>
        <a:lstStyle/>
        <a:p>
          <a:r>
            <a:rPr lang="en-GB" dirty="0" smtClean="0"/>
            <a:t>Co-ordination of services</a:t>
          </a:r>
          <a:endParaRPr lang="en-GB" dirty="0"/>
        </a:p>
      </dgm:t>
    </dgm:pt>
    <dgm:pt modelId="{E32C48C2-19EF-4A75-A74C-81801532FFEB}" type="parTrans" cxnId="{2EDAC99E-C81E-41CF-84AE-6FD8E8C6BDB8}">
      <dgm:prSet/>
      <dgm:spPr/>
      <dgm:t>
        <a:bodyPr/>
        <a:lstStyle/>
        <a:p>
          <a:endParaRPr lang="en-GB"/>
        </a:p>
      </dgm:t>
    </dgm:pt>
    <dgm:pt modelId="{3787FD7B-FF4B-43A6-A8EF-6431598C1888}" type="sibTrans" cxnId="{2EDAC99E-C81E-41CF-84AE-6FD8E8C6BDB8}">
      <dgm:prSet/>
      <dgm:spPr/>
      <dgm:t>
        <a:bodyPr/>
        <a:lstStyle/>
        <a:p>
          <a:endParaRPr lang="en-GB"/>
        </a:p>
      </dgm:t>
    </dgm:pt>
    <dgm:pt modelId="{657BD4B0-F680-4070-A277-B834C3C4C8F5}">
      <dgm:prSet phldrT="[Text]"/>
      <dgm:spPr/>
      <dgm:t>
        <a:bodyPr/>
        <a:lstStyle/>
        <a:p>
          <a:r>
            <a:rPr lang="en-GB" dirty="0" smtClean="0"/>
            <a:t>At home and abroad</a:t>
          </a:r>
          <a:endParaRPr lang="en-GB" dirty="0"/>
        </a:p>
      </dgm:t>
    </dgm:pt>
    <dgm:pt modelId="{D02E89D0-76A2-4EA5-A439-AA936A752392}" type="parTrans" cxnId="{EAC818A1-72DE-43FB-BE30-E499314E61FC}">
      <dgm:prSet/>
      <dgm:spPr/>
      <dgm:t>
        <a:bodyPr/>
        <a:lstStyle/>
        <a:p>
          <a:endParaRPr lang="en-GB"/>
        </a:p>
      </dgm:t>
    </dgm:pt>
    <dgm:pt modelId="{557F7FEC-D47C-4042-8EC1-BF0BAFDD9420}" type="sibTrans" cxnId="{EAC818A1-72DE-43FB-BE30-E499314E61FC}">
      <dgm:prSet/>
      <dgm:spPr/>
      <dgm:t>
        <a:bodyPr/>
        <a:lstStyle/>
        <a:p>
          <a:endParaRPr lang="en-GB"/>
        </a:p>
      </dgm:t>
    </dgm:pt>
    <dgm:pt modelId="{B556E7AC-94AE-4FAC-A153-3672ADB54BC4}">
      <dgm:prSet phldrT="[Text]" custT="1"/>
      <dgm:spPr/>
      <dgm:t>
        <a:bodyPr/>
        <a:lstStyle/>
        <a:p>
          <a:r>
            <a:rPr lang="en-GB" sz="2800" dirty="0" smtClean="0"/>
            <a:t>Relevant</a:t>
          </a:r>
          <a:endParaRPr lang="en-GB" sz="2800" dirty="0"/>
        </a:p>
      </dgm:t>
    </dgm:pt>
    <dgm:pt modelId="{819BA935-7415-43B0-A790-9F56073A60A0}" type="parTrans" cxnId="{EF60D395-E99F-4998-8E66-7CB9786F5D72}">
      <dgm:prSet/>
      <dgm:spPr/>
      <dgm:t>
        <a:bodyPr/>
        <a:lstStyle/>
        <a:p>
          <a:endParaRPr lang="en-GB"/>
        </a:p>
      </dgm:t>
    </dgm:pt>
    <dgm:pt modelId="{BE90FE5F-7210-4202-9394-92007D5CDD2B}" type="sibTrans" cxnId="{EF60D395-E99F-4998-8E66-7CB9786F5D72}">
      <dgm:prSet/>
      <dgm:spPr/>
      <dgm:t>
        <a:bodyPr/>
        <a:lstStyle/>
        <a:p>
          <a:endParaRPr lang="en-GB"/>
        </a:p>
      </dgm:t>
    </dgm:pt>
    <dgm:pt modelId="{882BDA37-7261-44D4-9655-E77897ED2A3D}">
      <dgm:prSet phldrT="[Text]"/>
      <dgm:spPr/>
      <dgm:t>
        <a:bodyPr/>
        <a:lstStyle/>
        <a:p>
          <a:r>
            <a:rPr lang="en-GB" dirty="0" smtClean="0"/>
            <a:t>Institutionalised in structures</a:t>
          </a:r>
          <a:endParaRPr lang="en-GB" dirty="0"/>
        </a:p>
      </dgm:t>
    </dgm:pt>
    <dgm:pt modelId="{839CB95F-495A-4301-944B-61EE9142A495}" type="parTrans" cxnId="{DE8BEE27-3BD3-4F97-A99F-7197B72B20E3}">
      <dgm:prSet/>
      <dgm:spPr/>
      <dgm:t>
        <a:bodyPr/>
        <a:lstStyle/>
        <a:p>
          <a:endParaRPr lang="en-GB"/>
        </a:p>
      </dgm:t>
    </dgm:pt>
    <dgm:pt modelId="{0973A822-19B1-4F6D-95CB-BB4CF35CF30C}" type="sibTrans" cxnId="{DE8BEE27-3BD3-4F97-A99F-7197B72B20E3}">
      <dgm:prSet/>
      <dgm:spPr/>
      <dgm:t>
        <a:bodyPr/>
        <a:lstStyle/>
        <a:p>
          <a:endParaRPr lang="en-GB"/>
        </a:p>
      </dgm:t>
    </dgm:pt>
    <dgm:pt modelId="{189E642B-135C-4A82-9833-3501E578467F}">
      <dgm:prSet phldrT="[Text]"/>
      <dgm:spPr/>
      <dgm:t>
        <a:bodyPr/>
        <a:lstStyle/>
        <a:p>
          <a:r>
            <a:rPr lang="en-GB" dirty="0" smtClean="0"/>
            <a:t>Listen</a:t>
          </a:r>
          <a:endParaRPr lang="en-GB" dirty="0"/>
        </a:p>
      </dgm:t>
    </dgm:pt>
    <dgm:pt modelId="{24300BA6-7B63-4483-B225-C8190ED38DDE}" type="parTrans" cxnId="{A0127D0E-4E53-4951-A737-86736ABCD852}">
      <dgm:prSet/>
      <dgm:spPr/>
      <dgm:t>
        <a:bodyPr/>
        <a:lstStyle/>
        <a:p>
          <a:endParaRPr lang="en-GB"/>
        </a:p>
      </dgm:t>
    </dgm:pt>
    <dgm:pt modelId="{FDCC9E04-58E7-4D12-ADB3-6AC74A8578D0}" type="sibTrans" cxnId="{A0127D0E-4E53-4951-A737-86736ABCD852}">
      <dgm:prSet/>
      <dgm:spPr/>
      <dgm:t>
        <a:bodyPr/>
        <a:lstStyle/>
        <a:p>
          <a:endParaRPr lang="en-GB"/>
        </a:p>
      </dgm:t>
    </dgm:pt>
    <dgm:pt modelId="{2487CFE2-2F58-4012-9B0E-36E5515E022D}">
      <dgm:prSet phldrT="[Text]"/>
      <dgm:spPr/>
      <dgm:t>
        <a:bodyPr/>
        <a:lstStyle/>
        <a:p>
          <a:endParaRPr lang="en-GB" dirty="0"/>
        </a:p>
      </dgm:t>
    </dgm:pt>
    <dgm:pt modelId="{59DDC496-C2CD-4B53-9B34-7DA02A8A25CE}" type="parTrans" cxnId="{52045B09-17B2-46F3-9FE5-1FD65809A687}">
      <dgm:prSet/>
      <dgm:spPr/>
      <dgm:t>
        <a:bodyPr/>
        <a:lstStyle/>
        <a:p>
          <a:endParaRPr lang="en-GB"/>
        </a:p>
      </dgm:t>
    </dgm:pt>
    <dgm:pt modelId="{7439E4BF-1854-44F1-8E47-BD699ACECB46}" type="sibTrans" cxnId="{52045B09-17B2-46F3-9FE5-1FD65809A687}">
      <dgm:prSet/>
      <dgm:spPr/>
      <dgm:t>
        <a:bodyPr/>
        <a:lstStyle/>
        <a:p>
          <a:endParaRPr lang="en-GB"/>
        </a:p>
      </dgm:t>
    </dgm:pt>
    <dgm:pt modelId="{4F494C6C-E383-4F38-9930-6D6D6959F06D}">
      <dgm:prSet phldrT="[Text]"/>
      <dgm:spPr/>
      <dgm:t>
        <a:bodyPr/>
        <a:lstStyle/>
        <a:p>
          <a:r>
            <a:rPr lang="en-GB" dirty="0" smtClean="0"/>
            <a:t>Consult</a:t>
          </a:r>
          <a:endParaRPr lang="en-GB" dirty="0"/>
        </a:p>
      </dgm:t>
    </dgm:pt>
    <dgm:pt modelId="{FD5E0717-DB85-4FD6-AE9B-01A456C61EAA}" type="parTrans" cxnId="{E6DD4791-40F9-4E04-8811-D7480ED6CCBC}">
      <dgm:prSet/>
      <dgm:spPr/>
      <dgm:t>
        <a:bodyPr/>
        <a:lstStyle/>
        <a:p>
          <a:endParaRPr lang="en-GB"/>
        </a:p>
      </dgm:t>
    </dgm:pt>
    <dgm:pt modelId="{C3C4D7EE-F36E-4041-A8E1-9EFEFE30A772}" type="sibTrans" cxnId="{E6DD4791-40F9-4E04-8811-D7480ED6CCBC}">
      <dgm:prSet/>
      <dgm:spPr/>
      <dgm:t>
        <a:bodyPr/>
        <a:lstStyle/>
        <a:p>
          <a:endParaRPr lang="en-GB"/>
        </a:p>
      </dgm:t>
    </dgm:pt>
    <dgm:pt modelId="{786BFF30-7DD5-4E2B-BDD2-52AD6FE1A06A}">
      <dgm:prSet phldrT="[Text]"/>
      <dgm:spPr/>
      <dgm:t>
        <a:bodyPr/>
        <a:lstStyle/>
        <a:p>
          <a:r>
            <a:rPr lang="en-GB" dirty="0" smtClean="0"/>
            <a:t>Participation</a:t>
          </a:r>
          <a:endParaRPr lang="en-GB" dirty="0"/>
        </a:p>
      </dgm:t>
    </dgm:pt>
    <dgm:pt modelId="{77816A3D-8C17-48D8-9660-21E09C833F78}" type="parTrans" cxnId="{818CFB31-4231-41EF-AA04-8B698228C646}">
      <dgm:prSet/>
      <dgm:spPr/>
      <dgm:t>
        <a:bodyPr/>
        <a:lstStyle/>
        <a:p>
          <a:endParaRPr lang="en-GB"/>
        </a:p>
      </dgm:t>
    </dgm:pt>
    <dgm:pt modelId="{7C086ABA-7B3A-4869-AB88-B10A0D3A1973}" type="sibTrans" cxnId="{818CFB31-4231-41EF-AA04-8B698228C646}">
      <dgm:prSet/>
      <dgm:spPr/>
      <dgm:t>
        <a:bodyPr/>
        <a:lstStyle/>
        <a:p>
          <a:endParaRPr lang="en-GB"/>
        </a:p>
      </dgm:t>
    </dgm:pt>
    <dgm:pt modelId="{351F981A-F3D6-477B-B3CC-147162643CDD}">
      <dgm:prSet phldrT="[Text]"/>
      <dgm:spPr/>
      <dgm:t>
        <a:bodyPr/>
        <a:lstStyle/>
        <a:p>
          <a:r>
            <a:rPr lang="en-GB" dirty="0" smtClean="0"/>
            <a:t>Education and self help</a:t>
          </a:r>
          <a:endParaRPr lang="en-GB" dirty="0"/>
        </a:p>
      </dgm:t>
    </dgm:pt>
    <dgm:pt modelId="{3D59D658-1786-42DA-A176-551D3FDAD838}" type="parTrans" cxnId="{883A2DD5-D41A-4D96-8F00-48B31A671875}">
      <dgm:prSet/>
      <dgm:spPr/>
      <dgm:t>
        <a:bodyPr/>
        <a:lstStyle/>
        <a:p>
          <a:endParaRPr lang="en-GB"/>
        </a:p>
      </dgm:t>
    </dgm:pt>
    <dgm:pt modelId="{077C243F-911C-4B57-8A06-9EE7E680AC2E}" type="sibTrans" cxnId="{883A2DD5-D41A-4D96-8F00-48B31A671875}">
      <dgm:prSet/>
      <dgm:spPr/>
      <dgm:t>
        <a:bodyPr/>
        <a:lstStyle/>
        <a:p>
          <a:endParaRPr lang="en-GB"/>
        </a:p>
      </dgm:t>
    </dgm:pt>
    <dgm:pt modelId="{69CE3A35-9C56-4B4C-B104-012B92135588}">
      <dgm:prSet phldrT="[Text]"/>
      <dgm:spPr/>
      <dgm:t>
        <a:bodyPr/>
        <a:lstStyle/>
        <a:p>
          <a:r>
            <a:rPr lang="en-GB" dirty="0" smtClean="0"/>
            <a:t>Flexible</a:t>
          </a:r>
          <a:endParaRPr lang="en-GB" dirty="0"/>
        </a:p>
      </dgm:t>
    </dgm:pt>
    <dgm:pt modelId="{3AB40E5F-7B98-48C7-BA31-6AAF0A3125F1}" type="parTrans" cxnId="{941A8280-3898-45EC-803E-6DDC844062C0}">
      <dgm:prSet/>
      <dgm:spPr/>
      <dgm:t>
        <a:bodyPr/>
        <a:lstStyle/>
        <a:p>
          <a:endParaRPr lang="en-GB"/>
        </a:p>
      </dgm:t>
    </dgm:pt>
    <dgm:pt modelId="{1986562D-CB2A-45D7-8058-75B44AB4950F}" type="sibTrans" cxnId="{941A8280-3898-45EC-803E-6DDC844062C0}">
      <dgm:prSet/>
      <dgm:spPr/>
      <dgm:t>
        <a:bodyPr/>
        <a:lstStyle/>
        <a:p>
          <a:endParaRPr lang="en-GB"/>
        </a:p>
      </dgm:t>
    </dgm:pt>
    <dgm:pt modelId="{7103838F-37F9-4109-8F7C-B836D1248D9B}">
      <dgm:prSet phldrT="[Text]"/>
      <dgm:spPr/>
      <dgm:t>
        <a:bodyPr/>
        <a:lstStyle/>
        <a:p>
          <a:r>
            <a:rPr lang="en-GB" dirty="0" smtClean="0"/>
            <a:t>Targeted</a:t>
          </a:r>
          <a:endParaRPr lang="en-GB" dirty="0"/>
        </a:p>
      </dgm:t>
    </dgm:pt>
    <dgm:pt modelId="{389A0385-1B27-4F02-BA93-5954FC06ACFF}" type="parTrans" cxnId="{598B88FB-9D19-497E-9B07-BF53BF93B5F5}">
      <dgm:prSet/>
      <dgm:spPr/>
      <dgm:t>
        <a:bodyPr/>
        <a:lstStyle/>
        <a:p>
          <a:endParaRPr lang="en-GB"/>
        </a:p>
      </dgm:t>
    </dgm:pt>
    <dgm:pt modelId="{A8EA979B-4639-4448-A942-E0177D29F8EC}" type="sibTrans" cxnId="{598B88FB-9D19-497E-9B07-BF53BF93B5F5}">
      <dgm:prSet/>
      <dgm:spPr/>
      <dgm:t>
        <a:bodyPr/>
        <a:lstStyle/>
        <a:p>
          <a:endParaRPr lang="en-GB"/>
        </a:p>
      </dgm:t>
    </dgm:pt>
    <dgm:pt modelId="{FF5C983B-74B8-40CA-BEE5-D85FC0FF9F69}">
      <dgm:prSet phldrT="[Text]"/>
      <dgm:spPr/>
      <dgm:t>
        <a:bodyPr/>
        <a:lstStyle/>
        <a:p>
          <a:r>
            <a:rPr lang="en-GB" dirty="0" smtClean="0"/>
            <a:t>Based on need (assessment)</a:t>
          </a:r>
          <a:endParaRPr lang="en-GB" dirty="0"/>
        </a:p>
      </dgm:t>
    </dgm:pt>
    <dgm:pt modelId="{C8344658-96A2-4A9D-BF16-CBF2520A82D4}" type="parTrans" cxnId="{CAC3961E-27C5-4F48-921E-376C34FB9637}">
      <dgm:prSet/>
      <dgm:spPr/>
      <dgm:t>
        <a:bodyPr/>
        <a:lstStyle/>
        <a:p>
          <a:endParaRPr lang="en-GB"/>
        </a:p>
      </dgm:t>
    </dgm:pt>
    <dgm:pt modelId="{178A261E-67AD-43C1-BE75-7B7969D052A7}" type="sibTrans" cxnId="{CAC3961E-27C5-4F48-921E-376C34FB9637}">
      <dgm:prSet/>
      <dgm:spPr/>
      <dgm:t>
        <a:bodyPr/>
        <a:lstStyle/>
        <a:p>
          <a:endParaRPr lang="en-GB"/>
        </a:p>
      </dgm:t>
    </dgm:pt>
    <dgm:pt modelId="{964B42F5-9F82-410D-A681-22DD803C2AE0}">
      <dgm:prSet phldrT="[Text]"/>
      <dgm:spPr/>
      <dgm:t>
        <a:bodyPr/>
        <a:lstStyle/>
        <a:p>
          <a:r>
            <a:rPr lang="en-GB" dirty="0" smtClean="0"/>
            <a:t>Free of charge</a:t>
          </a:r>
          <a:endParaRPr lang="en-GB" dirty="0"/>
        </a:p>
      </dgm:t>
    </dgm:pt>
    <dgm:pt modelId="{D5CB84D2-2017-4311-B76B-D6006DB3204F}" type="parTrans" cxnId="{1E06518D-488D-49F9-B731-D434AA7CE869}">
      <dgm:prSet/>
      <dgm:spPr/>
      <dgm:t>
        <a:bodyPr/>
        <a:lstStyle/>
        <a:p>
          <a:endParaRPr lang="en-GB"/>
        </a:p>
      </dgm:t>
    </dgm:pt>
    <dgm:pt modelId="{D28153BA-444B-4C96-AB03-B939AEC45F0C}" type="sibTrans" cxnId="{1E06518D-488D-49F9-B731-D434AA7CE869}">
      <dgm:prSet/>
      <dgm:spPr/>
      <dgm:t>
        <a:bodyPr/>
        <a:lstStyle/>
        <a:p>
          <a:endParaRPr lang="en-GB"/>
        </a:p>
      </dgm:t>
    </dgm:pt>
    <dgm:pt modelId="{CD9981CD-35B0-4190-A2A3-DCBA819CC0D7}">
      <dgm:prSet phldrT="[Text]"/>
      <dgm:spPr/>
      <dgm:t>
        <a:bodyPr/>
        <a:lstStyle/>
        <a:p>
          <a:r>
            <a:rPr lang="en-GB" dirty="0" smtClean="0"/>
            <a:t>For as long as needed</a:t>
          </a:r>
          <a:endParaRPr lang="en-GB" dirty="0"/>
        </a:p>
      </dgm:t>
    </dgm:pt>
    <dgm:pt modelId="{8239B60D-4ECB-4D05-B7A3-903CE2791C65}" type="parTrans" cxnId="{49AF454A-4815-4BDE-85B4-844DD0F083A6}">
      <dgm:prSet/>
      <dgm:spPr/>
      <dgm:t>
        <a:bodyPr/>
        <a:lstStyle/>
        <a:p>
          <a:endParaRPr lang="en-GB"/>
        </a:p>
      </dgm:t>
    </dgm:pt>
    <dgm:pt modelId="{0D508B75-7B88-43EE-AC4D-6B515D64ECBB}" type="sibTrans" cxnId="{49AF454A-4815-4BDE-85B4-844DD0F083A6}">
      <dgm:prSet/>
      <dgm:spPr/>
      <dgm:t>
        <a:bodyPr/>
        <a:lstStyle/>
        <a:p>
          <a:endParaRPr lang="en-GB"/>
        </a:p>
      </dgm:t>
    </dgm:pt>
    <dgm:pt modelId="{EDE036E1-F642-4C08-91B8-BAAB315AA0E4}">
      <dgm:prSet phldrT="[Text]"/>
      <dgm:spPr/>
      <dgm:t>
        <a:bodyPr/>
        <a:lstStyle/>
        <a:p>
          <a:r>
            <a:rPr lang="en-GB" dirty="0" smtClean="0"/>
            <a:t>High quality, consistent standards</a:t>
          </a:r>
          <a:endParaRPr lang="en-GB" dirty="0"/>
        </a:p>
      </dgm:t>
    </dgm:pt>
    <dgm:pt modelId="{FC5691D5-E041-417F-AFF8-0355FE34735C}" type="parTrans" cxnId="{2E92C922-3088-4A14-97DD-F4366D6A7FD9}">
      <dgm:prSet/>
      <dgm:spPr/>
      <dgm:t>
        <a:bodyPr/>
        <a:lstStyle/>
        <a:p>
          <a:endParaRPr lang="en-GB"/>
        </a:p>
      </dgm:t>
    </dgm:pt>
    <dgm:pt modelId="{3306576B-3A5E-446F-868D-325FE0D1CBBD}" type="sibTrans" cxnId="{2E92C922-3088-4A14-97DD-F4366D6A7FD9}">
      <dgm:prSet/>
      <dgm:spPr/>
      <dgm:t>
        <a:bodyPr/>
        <a:lstStyle/>
        <a:p>
          <a:endParaRPr lang="en-GB"/>
        </a:p>
      </dgm:t>
    </dgm:pt>
    <dgm:pt modelId="{7DCFA8F1-81FC-400E-AEB4-2B42CDC92128}">
      <dgm:prSet phldrT="[Text]"/>
      <dgm:spPr/>
      <dgm:t>
        <a:bodyPr/>
        <a:lstStyle/>
        <a:p>
          <a:r>
            <a:rPr lang="en-GB" dirty="0" smtClean="0"/>
            <a:t>Transparent</a:t>
          </a:r>
          <a:endParaRPr lang="en-GB" dirty="0"/>
        </a:p>
      </dgm:t>
    </dgm:pt>
    <dgm:pt modelId="{072B686D-56F7-4BFF-9B71-18D1C9F613B0}" type="parTrans" cxnId="{0D956454-5CA5-4B9B-965F-257E7E5B75D0}">
      <dgm:prSet/>
      <dgm:spPr/>
      <dgm:t>
        <a:bodyPr/>
        <a:lstStyle/>
        <a:p>
          <a:endParaRPr lang="en-GB"/>
        </a:p>
      </dgm:t>
    </dgm:pt>
    <dgm:pt modelId="{DB59903F-BE37-4556-8DEB-CB06BC4D8D62}" type="sibTrans" cxnId="{0D956454-5CA5-4B9B-965F-257E7E5B75D0}">
      <dgm:prSet/>
      <dgm:spPr/>
      <dgm:t>
        <a:bodyPr/>
        <a:lstStyle/>
        <a:p>
          <a:endParaRPr lang="en-GB"/>
        </a:p>
      </dgm:t>
    </dgm:pt>
    <dgm:pt modelId="{5299DD02-AD21-4C43-9065-0DAE5B70AA15}">
      <dgm:prSet phldrT="[Text]"/>
      <dgm:spPr/>
      <dgm:t>
        <a:bodyPr/>
        <a:lstStyle/>
        <a:p>
          <a:r>
            <a:rPr lang="en-GB" dirty="0" smtClean="0"/>
            <a:t>Communication and information – multi-format, simple and accessible</a:t>
          </a:r>
          <a:endParaRPr lang="en-GB" dirty="0"/>
        </a:p>
      </dgm:t>
    </dgm:pt>
    <dgm:pt modelId="{5AD1769D-5D8C-43A9-9F9C-2A8FE0A6AF78}" type="parTrans" cxnId="{0F612E36-DFFC-445E-8AA6-8FFC903147E6}">
      <dgm:prSet/>
      <dgm:spPr/>
      <dgm:t>
        <a:bodyPr/>
        <a:lstStyle/>
        <a:p>
          <a:endParaRPr lang="en-GB"/>
        </a:p>
      </dgm:t>
    </dgm:pt>
    <dgm:pt modelId="{532767D4-524E-4417-AC10-574D2D05EFA8}" type="sibTrans" cxnId="{0F612E36-DFFC-445E-8AA6-8FFC903147E6}">
      <dgm:prSet/>
      <dgm:spPr/>
      <dgm:t>
        <a:bodyPr/>
        <a:lstStyle/>
        <a:p>
          <a:endParaRPr lang="en-GB"/>
        </a:p>
      </dgm:t>
    </dgm:pt>
    <dgm:pt modelId="{B3D23ED5-1A79-4043-ACA8-EAB5B7D36539}">
      <dgm:prSet phldrT="[Text]"/>
      <dgm:spPr/>
      <dgm:t>
        <a:bodyPr/>
        <a:lstStyle/>
        <a:p>
          <a:r>
            <a:rPr lang="en-GB" dirty="0" smtClean="0"/>
            <a:t>Constant review and improvement</a:t>
          </a:r>
          <a:endParaRPr lang="en-GB" dirty="0"/>
        </a:p>
      </dgm:t>
    </dgm:pt>
    <dgm:pt modelId="{6165F609-65F3-441D-8965-0F18FE105046}" type="parTrans" cxnId="{7E76449C-C595-4FF2-8F1C-8D9FE21837C2}">
      <dgm:prSet/>
      <dgm:spPr/>
      <dgm:t>
        <a:bodyPr/>
        <a:lstStyle/>
        <a:p>
          <a:endParaRPr lang="en-GB"/>
        </a:p>
      </dgm:t>
    </dgm:pt>
    <dgm:pt modelId="{2057526B-41E8-4FA5-BE7E-5EB46C6DAF46}" type="sibTrans" cxnId="{7E76449C-C595-4FF2-8F1C-8D9FE21837C2}">
      <dgm:prSet/>
      <dgm:spPr/>
      <dgm:t>
        <a:bodyPr/>
        <a:lstStyle/>
        <a:p>
          <a:endParaRPr lang="en-GB"/>
        </a:p>
      </dgm:t>
    </dgm:pt>
    <dgm:pt modelId="{6D15DAE0-520B-4754-941F-44C579982451}">
      <dgm:prSet phldrT="[Text]"/>
      <dgm:spPr/>
      <dgm:t>
        <a:bodyPr/>
        <a:lstStyle/>
        <a:p>
          <a:r>
            <a:rPr lang="en-GB" dirty="0" smtClean="0"/>
            <a:t>Self realisation</a:t>
          </a:r>
          <a:endParaRPr lang="en-GB" dirty="0"/>
        </a:p>
      </dgm:t>
    </dgm:pt>
    <dgm:pt modelId="{F0771641-FCE7-4CCF-A954-8D65CDD4EA20}" type="parTrans" cxnId="{F683CEC8-67AC-4CC0-88C2-3E2AD73641B4}">
      <dgm:prSet/>
      <dgm:spPr/>
      <dgm:t>
        <a:bodyPr/>
        <a:lstStyle/>
        <a:p>
          <a:endParaRPr lang="en-GB"/>
        </a:p>
      </dgm:t>
    </dgm:pt>
    <dgm:pt modelId="{B19890FA-CACB-4D22-AA8E-32925D9F2CC3}" type="sibTrans" cxnId="{F683CEC8-67AC-4CC0-88C2-3E2AD73641B4}">
      <dgm:prSet/>
      <dgm:spPr/>
      <dgm:t>
        <a:bodyPr/>
        <a:lstStyle/>
        <a:p>
          <a:endParaRPr lang="en-GB"/>
        </a:p>
      </dgm:t>
    </dgm:pt>
    <dgm:pt modelId="{9F4116BB-B0A3-483D-9B4E-650AEBB8B87A}" type="pres">
      <dgm:prSet presAssocID="{DDB204A3-F9D5-4A65-83AF-50BC530569A3}" presName="Name0" presStyleCnt="0">
        <dgm:presLayoutVars>
          <dgm:dir/>
          <dgm:animLvl val="lvl"/>
          <dgm:resizeHandles val="exact"/>
        </dgm:presLayoutVars>
      </dgm:prSet>
      <dgm:spPr/>
      <dgm:t>
        <a:bodyPr/>
        <a:lstStyle/>
        <a:p>
          <a:endParaRPr lang="en-US"/>
        </a:p>
      </dgm:t>
    </dgm:pt>
    <dgm:pt modelId="{5070EBDD-3A81-4412-B46A-A430F7E17C77}" type="pres">
      <dgm:prSet presAssocID="{532CA064-2F98-457F-87ED-8A66B6C87EBF}" presName="composite" presStyleCnt="0"/>
      <dgm:spPr/>
    </dgm:pt>
    <dgm:pt modelId="{4E8C61F4-512C-4EA0-8A1B-FEF26C9D1CFA}" type="pres">
      <dgm:prSet presAssocID="{532CA064-2F98-457F-87ED-8A66B6C87EBF}" presName="parTx" presStyleLbl="alignNode1" presStyleIdx="0" presStyleCnt="4">
        <dgm:presLayoutVars>
          <dgm:chMax val="0"/>
          <dgm:chPref val="0"/>
          <dgm:bulletEnabled val="1"/>
        </dgm:presLayoutVars>
      </dgm:prSet>
      <dgm:spPr/>
      <dgm:t>
        <a:bodyPr/>
        <a:lstStyle/>
        <a:p>
          <a:endParaRPr lang="en-GB"/>
        </a:p>
      </dgm:t>
    </dgm:pt>
    <dgm:pt modelId="{FFECD4B0-F61A-45B0-810C-F91BD6E99FDA}" type="pres">
      <dgm:prSet presAssocID="{532CA064-2F98-457F-87ED-8A66B6C87EBF}" presName="desTx" presStyleLbl="alignAccFollowNode1" presStyleIdx="0" presStyleCnt="4">
        <dgm:presLayoutVars>
          <dgm:bulletEnabled val="1"/>
        </dgm:presLayoutVars>
      </dgm:prSet>
      <dgm:spPr/>
      <dgm:t>
        <a:bodyPr/>
        <a:lstStyle/>
        <a:p>
          <a:endParaRPr lang="en-GB"/>
        </a:p>
      </dgm:t>
    </dgm:pt>
    <dgm:pt modelId="{AAD59D6E-D744-4FBD-9416-278F3DF7453D}" type="pres">
      <dgm:prSet presAssocID="{DAFD030E-3B95-4434-A8EC-33A577BA7E40}" presName="space" presStyleCnt="0"/>
      <dgm:spPr/>
    </dgm:pt>
    <dgm:pt modelId="{6CA47EAB-77E0-482A-985F-166997FA31B7}" type="pres">
      <dgm:prSet presAssocID="{79BDFC6A-B004-40B9-AF73-331C7B42AEDD}" presName="composite" presStyleCnt="0"/>
      <dgm:spPr/>
    </dgm:pt>
    <dgm:pt modelId="{10C4BB3A-A3A0-4202-A17C-36DB035FD9F4}" type="pres">
      <dgm:prSet presAssocID="{79BDFC6A-B004-40B9-AF73-331C7B42AEDD}" presName="parTx" presStyleLbl="alignNode1" presStyleIdx="1" presStyleCnt="4">
        <dgm:presLayoutVars>
          <dgm:chMax val="0"/>
          <dgm:chPref val="0"/>
          <dgm:bulletEnabled val="1"/>
        </dgm:presLayoutVars>
      </dgm:prSet>
      <dgm:spPr/>
      <dgm:t>
        <a:bodyPr/>
        <a:lstStyle/>
        <a:p>
          <a:endParaRPr lang="en-GB"/>
        </a:p>
      </dgm:t>
    </dgm:pt>
    <dgm:pt modelId="{05E6D4D2-210D-478D-ADFF-CD7632FBAFB5}" type="pres">
      <dgm:prSet presAssocID="{79BDFC6A-B004-40B9-AF73-331C7B42AEDD}" presName="desTx" presStyleLbl="alignAccFollowNode1" presStyleIdx="1" presStyleCnt="4">
        <dgm:presLayoutVars>
          <dgm:bulletEnabled val="1"/>
        </dgm:presLayoutVars>
      </dgm:prSet>
      <dgm:spPr/>
      <dgm:t>
        <a:bodyPr/>
        <a:lstStyle/>
        <a:p>
          <a:endParaRPr lang="en-GB"/>
        </a:p>
      </dgm:t>
    </dgm:pt>
    <dgm:pt modelId="{C531CFF2-B957-491A-8ED8-1E29578B0689}" type="pres">
      <dgm:prSet presAssocID="{DD4D6675-11C3-4209-A60A-4F8B37107355}" presName="space" presStyleCnt="0"/>
      <dgm:spPr/>
    </dgm:pt>
    <dgm:pt modelId="{6A591F3E-D396-46EB-AFC1-AA5D96727DEC}" type="pres">
      <dgm:prSet presAssocID="{9DCB1966-30D6-4CC2-AAE6-E19964940975}" presName="composite" presStyleCnt="0"/>
      <dgm:spPr/>
    </dgm:pt>
    <dgm:pt modelId="{4290E7BB-4F37-4286-B409-AAF211715B51}" type="pres">
      <dgm:prSet presAssocID="{9DCB1966-30D6-4CC2-AAE6-E19964940975}" presName="parTx" presStyleLbl="alignNode1" presStyleIdx="2" presStyleCnt="4">
        <dgm:presLayoutVars>
          <dgm:chMax val="0"/>
          <dgm:chPref val="0"/>
          <dgm:bulletEnabled val="1"/>
        </dgm:presLayoutVars>
      </dgm:prSet>
      <dgm:spPr/>
      <dgm:t>
        <a:bodyPr/>
        <a:lstStyle/>
        <a:p>
          <a:endParaRPr lang="en-US"/>
        </a:p>
      </dgm:t>
    </dgm:pt>
    <dgm:pt modelId="{111C7C52-C8F4-4ABB-BC4C-5FC4B9A2C78B}" type="pres">
      <dgm:prSet presAssocID="{9DCB1966-30D6-4CC2-AAE6-E19964940975}" presName="desTx" presStyleLbl="alignAccFollowNode1" presStyleIdx="2" presStyleCnt="4">
        <dgm:presLayoutVars>
          <dgm:bulletEnabled val="1"/>
        </dgm:presLayoutVars>
      </dgm:prSet>
      <dgm:spPr/>
      <dgm:t>
        <a:bodyPr/>
        <a:lstStyle/>
        <a:p>
          <a:endParaRPr lang="en-GB"/>
        </a:p>
      </dgm:t>
    </dgm:pt>
    <dgm:pt modelId="{6ED36BFD-EC9E-4E05-BA72-9C7B87F9CE06}" type="pres">
      <dgm:prSet presAssocID="{09F30D84-F313-4525-AA1E-3411FBEE1BBC}" presName="space" presStyleCnt="0"/>
      <dgm:spPr/>
    </dgm:pt>
    <dgm:pt modelId="{E599BB72-EB33-412A-AE50-CE67F8FE7E63}" type="pres">
      <dgm:prSet presAssocID="{B556E7AC-94AE-4FAC-A153-3672ADB54BC4}" presName="composite" presStyleCnt="0"/>
      <dgm:spPr/>
    </dgm:pt>
    <dgm:pt modelId="{8DC45ED7-8D5E-48A7-8511-C81948B12DD0}" type="pres">
      <dgm:prSet presAssocID="{B556E7AC-94AE-4FAC-A153-3672ADB54BC4}" presName="parTx" presStyleLbl="alignNode1" presStyleIdx="3" presStyleCnt="4" custLinFactNeighborX="-1499">
        <dgm:presLayoutVars>
          <dgm:chMax val="0"/>
          <dgm:chPref val="0"/>
          <dgm:bulletEnabled val="1"/>
        </dgm:presLayoutVars>
      </dgm:prSet>
      <dgm:spPr/>
      <dgm:t>
        <a:bodyPr/>
        <a:lstStyle/>
        <a:p>
          <a:endParaRPr lang="en-US"/>
        </a:p>
      </dgm:t>
    </dgm:pt>
    <dgm:pt modelId="{55E198FD-7FB9-456C-BDB8-907E2DA28D04}" type="pres">
      <dgm:prSet presAssocID="{B556E7AC-94AE-4FAC-A153-3672ADB54BC4}" presName="desTx" presStyleLbl="alignAccFollowNode1" presStyleIdx="3" presStyleCnt="4" custLinFactNeighborX="-1499">
        <dgm:presLayoutVars>
          <dgm:bulletEnabled val="1"/>
        </dgm:presLayoutVars>
      </dgm:prSet>
      <dgm:spPr/>
      <dgm:t>
        <a:bodyPr/>
        <a:lstStyle/>
        <a:p>
          <a:endParaRPr lang="en-GB"/>
        </a:p>
      </dgm:t>
    </dgm:pt>
  </dgm:ptLst>
  <dgm:cxnLst>
    <dgm:cxn modelId="{52045B09-17B2-46F3-9FE5-1FD65809A687}" srcId="{9DCB1966-30D6-4CC2-AAE6-E19964940975}" destId="{2487CFE2-2F58-4012-9B0E-36E5515E022D}" srcOrd="5" destOrd="0" parTransId="{59DDC496-C2CD-4B53-9B34-7DA02A8A25CE}" sibTransId="{7439E4BF-1854-44F1-8E47-BD699ACECB46}"/>
    <dgm:cxn modelId="{E6DD4791-40F9-4E04-8811-D7480ED6CCBC}" srcId="{9DCB1966-30D6-4CC2-AAE6-E19964940975}" destId="{4F494C6C-E383-4F38-9930-6D6D6959F06D}" srcOrd="1" destOrd="0" parTransId="{FD5E0717-DB85-4FD6-AE9B-01A456C61EAA}" sibTransId="{C3C4D7EE-F36E-4041-A8E1-9EFEFE30A772}"/>
    <dgm:cxn modelId="{E8DDD472-F0DF-4E92-8B93-BC95A48BDE0F}" type="presOf" srcId="{BA56DA63-C4F7-4056-8DAA-8C6BF69B0296}" destId="{55E198FD-7FB9-456C-BDB8-907E2DA28D04}" srcOrd="0" destOrd="4" presId="urn:microsoft.com/office/officeart/2005/8/layout/hList1"/>
    <dgm:cxn modelId="{96BBB092-7117-4931-90B4-EC568AAF1000}" srcId="{DDB204A3-F9D5-4A65-83AF-50BC530569A3}" destId="{9DCB1966-30D6-4CC2-AAE6-E19964940975}" srcOrd="2" destOrd="0" parTransId="{A62A6312-C87A-4852-B19D-ECA6A74FDC4F}" sibTransId="{09F30D84-F313-4525-AA1E-3411FBEE1BBC}"/>
    <dgm:cxn modelId="{9440FBD9-EF82-450D-9619-23C1A0C58285}" type="presOf" srcId="{B3D23ED5-1A79-4043-ACA8-EAB5B7D36539}" destId="{05E6D4D2-210D-478D-ADFF-CD7632FBAFB5}" srcOrd="0" destOrd="5" presId="urn:microsoft.com/office/officeart/2005/8/layout/hList1"/>
    <dgm:cxn modelId="{818CFB31-4231-41EF-AA04-8B698228C646}" srcId="{9DCB1966-30D6-4CC2-AAE6-E19964940975}" destId="{786BFF30-7DD5-4E2B-BDD2-52AD6FE1A06A}" srcOrd="2" destOrd="0" parTransId="{77816A3D-8C17-48D8-9660-21E09C833F78}" sibTransId="{7C086ABA-7B3A-4869-AB88-B10A0D3A1973}"/>
    <dgm:cxn modelId="{EF60D395-E99F-4998-8E66-7CB9786F5D72}" srcId="{DDB204A3-F9D5-4A65-83AF-50BC530569A3}" destId="{B556E7AC-94AE-4FAC-A153-3672ADB54BC4}" srcOrd="3" destOrd="0" parTransId="{819BA935-7415-43B0-A790-9F56073A60A0}" sibTransId="{BE90FE5F-7210-4202-9394-92007D5CDD2B}"/>
    <dgm:cxn modelId="{B724B31B-BC6B-45E8-82C6-CD9DF6A33168}" type="presOf" srcId="{786BFF30-7DD5-4E2B-BDD2-52AD6FE1A06A}" destId="{111C7C52-C8F4-4ABB-BC4C-5FC4B9A2C78B}" srcOrd="0" destOrd="2" presId="urn:microsoft.com/office/officeart/2005/8/layout/hList1"/>
    <dgm:cxn modelId="{CB64AE0D-8BEF-4EF4-8107-1DDB36D2BFBC}" type="presOf" srcId="{351F981A-F3D6-477B-B3CC-147162643CDD}" destId="{111C7C52-C8F4-4ABB-BC4C-5FC4B9A2C78B}" srcOrd="0" destOrd="4" presId="urn:microsoft.com/office/officeart/2005/8/layout/hList1"/>
    <dgm:cxn modelId="{2EDAC99E-C81E-41CF-84AE-6FD8E8C6BDB8}" srcId="{532CA064-2F98-457F-87ED-8A66B6C87EBF}" destId="{A7F2C97D-F92F-4DF2-94C8-5A9A505D5489}" srcOrd="3" destOrd="0" parTransId="{E32C48C2-19EF-4A75-A74C-81801532FFEB}" sibTransId="{3787FD7B-FF4B-43A6-A8EF-6431598C1888}"/>
    <dgm:cxn modelId="{BA24BB28-EB8C-43B1-A613-79D465DC2D83}" type="presOf" srcId="{FF5C983B-74B8-40CA-BEE5-D85FC0FF9F69}" destId="{55E198FD-7FB9-456C-BDB8-907E2DA28D04}" srcOrd="0" destOrd="3" presId="urn:microsoft.com/office/officeart/2005/8/layout/hList1"/>
    <dgm:cxn modelId="{5DE6C47A-3865-4528-AD91-65CF9BB186B3}" srcId="{532CA064-2F98-457F-87ED-8A66B6C87EBF}" destId="{2CBE782A-DEFD-48CF-8F6D-34BE50DB8FD6}" srcOrd="2" destOrd="0" parTransId="{CD96202A-F1F6-44CA-8982-8ED552E5DDAE}" sibTransId="{604F5FF1-A3AE-4695-A292-4B9ED985E650}"/>
    <dgm:cxn modelId="{0D956454-5CA5-4B9B-965F-257E7E5B75D0}" srcId="{79BDFC6A-B004-40B9-AF73-331C7B42AEDD}" destId="{7DCFA8F1-81FC-400E-AEB4-2B42CDC92128}" srcOrd="2" destOrd="0" parTransId="{072B686D-56F7-4BFF-9B71-18D1C9F613B0}" sibTransId="{DB59903F-BE37-4556-8DEB-CB06BC4D8D62}"/>
    <dgm:cxn modelId="{EAC818A1-72DE-43FB-BE30-E499314E61FC}" srcId="{532CA064-2F98-457F-87ED-8A66B6C87EBF}" destId="{657BD4B0-F680-4070-A277-B834C3C4C8F5}" srcOrd="4" destOrd="0" parTransId="{D02E89D0-76A2-4EA5-A439-AA936A752392}" sibTransId="{557F7FEC-D47C-4042-8EC1-BF0BAFDD9420}"/>
    <dgm:cxn modelId="{C481B8EF-D38C-4479-8514-364A472CAD65}" type="presOf" srcId="{2CBE782A-DEFD-48CF-8F6D-34BE50DB8FD6}" destId="{FFECD4B0-F61A-45B0-810C-F91BD6E99FDA}" srcOrd="0" destOrd="2" presId="urn:microsoft.com/office/officeart/2005/8/layout/hList1"/>
    <dgm:cxn modelId="{A765E924-B2CB-4FB8-BD3B-8E7143773389}" srcId="{B556E7AC-94AE-4FAC-A153-3672ADB54BC4}" destId="{03ECFFBF-2333-49EA-BD94-351B09C9E4A5}" srcOrd="0" destOrd="0" parTransId="{5F873B64-BE18-4C9C-AD24-A1ECBA6A48A5}" sibTransId="{E2EB9FBD-419F-46FF-BEAA-967167019CBC}"/>
    <dgm:cxn modelId="{49AF454A-4815-4BDE-85B4-844DD0F083A6}" srcId="{B556E7AC-94AE-4FAC-A153-3672ADB54BC4}" destId="{CD9981CD-35B0-4190-A2A3-DCBA819CC0D7}" srcOrd="5" destOrd="0" parTransId="{8239B60D-4ECB-4D05-B7A3-903CE2791C65}" sibTransId="{0D508B75-7B88-43EE-AC4D-6B515D64ECBB}"/>
    <dgm:cxn modelId="{6863185F-EF0B-4EB9-927F-712512676F9F}" srcId="{B556E7AC-94AE-4FAC-A153-3672ADB54BC4}" destId="{BA56DA63-C4F7-4056-8DAA-8C6BF69B0296}" srcOrd="4" destOrd="0" parTransId="{F7403FBF-1294-4543-B360-2C34EE4CC58A}" sibTransId="{46F9E1AF-3757-4EDD-A00A-B73671F49F4B}"/>
    <dgm:cxn modelId="{1BC52A5B-AD80-49C2-8240-0F72E2E575BF}" type="presOf" srcId="{D530AFC9-104E-42A4-AC4D-9C9629DE8B2B}" destId="{05E6D4D2-210D-478D-ADFF-CD7632FBAFB5}" srcOrd="0" destOrd="4" presId="urn:microsoft.com/office/officeart/2005/8/layout/hList1"/>
    <dgm:cxn modelId="{0F612E36-DFFC-445E-8AA6-8FFC903147E6}" srcId="{79BDFC6A-B004-40B9-AF73-331C7B42AEDD}" destId="{5299DD02-AD21-4C43-9065-0DAE5B70AA15}" srcOrd="3" destOrd="0" parTransId="{5AD1769D-5D8C-43A9-9F9C-2A8FE0A6AF78}" sibTransId="{532767D4-524E-4417-AC10-574D2D05EFA8}"/>
    <dgm:cxn modelId="{AE8DA522-1600-4C9B-B089-CC87C7926A09}" srcId="{DDB204A3-F9D5-4A65-83AF-50BC530569A3}" destId="{79BDFC6A-B004-40B9-AF73-331C7B42AEDD}" srcOrd="1" destOrd="0" parTransId="{E59ABFC2-C29D-449A-AEDF-5D461E1E2715}" sibTransId="{DD4D6675-11C3-4209-A60A-4F8B37107355}"/>
    <dgm:cxn modelId="{D1C23DDE-87A2-4294-B828-3770F948F314}" type="presOf" srcId="{850B8261-0E5A-460D-B78A-FFCD4FFC5E84}" destId="{FFECD4B0-F61A-45B0-810C-F91BD6E99FDA}" srcOrd="0" destOrd="0" presId="urn:microsoft.com/office/officeart/2005/8/layout/hList1"/>
    <dgm:cxn modelId="{883A2DD5-D41A-4D96-8F00-48B31A671875}" srcId="{9DCB1966-30D6-4CC2-AAE6-E19964940975}" destId="{351F981A-F3D6-477B-B3CC-147162643CDD}" srcOrd="4" destOrd="0" parTransId="{3D59D658-1786-42DA-A176-551D3FDAD838}" sibTransId="{077C243F-911C-4B57-8A06-9EE7E680AC2E}"/>
    <dgm:cxn modelId="{10416F87-C8C9-42B2-98C6-33371CDAB1EA}" type="presOf" srcId="{DDB204A3-F9D5-4A65-83AF-50BC530569A3}" destId="{9F4116BB-B0A3-483D-9B4E-650AEBB8B87A}" srcOrd="0" destOrd="0" presId="urn:microsoft.com/office/officeart/2005/8/layout/hList1"/>
    <dgm:cxn modelId="{B98A9F39-A7D3-4852-8EFD-746338F501D2}" srcId="{532CA064-2F98-457F-87ED-8A66B6C87EBF}" destId="{850B8261-0E5A-460D-B78A-FFCD4FFC5E84}" srcOrd="0" destOrd="0" parTransId="{E6A4D9B8-FA1C-4AE7-ADCF-8C06E7137EA4}" sibTransId="{2ADE8961-CF8D-4066-B3EF-635229C5FA83}"/>
    <dgm:cxn modelId="{73FA0D6C-D1C3-4E78-9A84-E106B5F20AA2}" type="presOf" srcId="{B556E7AC-94AE-4FAC-A153-3672ADB54BC4}" destId="{8DC45ED7-8D5E-48A7-8511-C81948B12DD0}" srcOrd="0" destOrd="0" presId="urn:microsoft.com/office/officeart/2005/8/layout/hList1"/>
    <dgm:cxn modelId="{7E76449C-C595-4FF2-8F1C-8D9FE21837C2}" srcId="{79BDFC6A-B004-40B9-AF73-331C7B42AEDD}" destId="{B3D23ED5-1A79-4043-ACA8-EAB5B7D36539}" srcOrd="5" destOrd="0" parTransId="{6165F609-65F3-441D-8965-0F18FE105046}" sibTransId="{2057526B-41E8-4FA5-BE7E-5EB46C6DAF46}"/>
    <dgm:cxn modelId="{5BEE8E5E-1E25-453A-9743-25498A3F9573}" type="presOf" srcId="{A7F2C97D-F92F-4DF2-94C8-5A9A505D5489}" destId="{FFECD4B0-F61A-45B0-810C-F91BD6E99FDA}" srcOrd="0" destOrd="3" presId="urn:microsoft.com/office/officeart/2005/8/layout/hList1"/>
    <dgm:cxn modelId="{0B24490E-75CF-4E41-8B9B-A86E38661E8F}" type="presOf" srcId="{4C5F4622-FACB-48E7-A004-2DA625A681C6}" destId="{FFECD4B0-F61A-45B0-810C-F91BD6E99FDA}" srcOrd="0" destOrd="6" presId="urn:microsoft.com/office/officeart/2005/8/layout/hList1"/>
    <dgm:cxn modelId="{89C18939-70F4-4777-AB60-19AFE5068B52}" type="presOf" srcId="{532CA064-2F98-457F-87ED-8A66B6C87EBF}" destId="{4E8C61F4-512C-4EA0-8A1B-FEF26C9D1CFA}" srcOrd="0" destOrd="0" presId="urn:microsoft.com/office/officeart/2005/8/layout/hList1"/>
    <dgm:cxn modelId="{7EFC5786-A957-4D03-806F-5B7904C3FC29}" type="presOf" srcId="{CD9981CD-35B0-4190-A2A3-DCBA819CC0D7}" destId="{55E198FD-7FB9-456C-BDB8-907E2DA28D04}" srcOrd="0" destOrd="5" presId="urn:microsoft.com/office/officeart/2005/8/layout/hList1"/>
    <dgm:cxn modelId="{941A8280-3898-45EC-803E-6DDC844062C0}" srcId="{B556E7AC-94AE-4FAC-A153-3672ADB54BC4}" destId="{69CE3A35-9C56-4B4C-B104-012B92135588}" srcOrd="1" destOrd="0" parTransId="{3AB40E5F-7B98-48C7-BA31-6AAF0A3125F1}" sibTransId="{1986562D-CB2A-45D7-8058-75B44AB4950F}"/>
    <dgm:cxn modelId="{F683CEC8-67AC-4CC0-88C2-3E2AD73641B4}" srcId="{9DCB1966-30D6-4CC2-AAE6-E19964940975}" destId="{6D15DAE0-520B-4754-941F-44C579982451}" srcOrd="3" destOrd="0" parTransId="{F0771641-FCE7-4CCF-A954-8D65CDD4EA20}" sibTransId="{B19890FA-CACB-4D22-AA8E-32925D9F2CC3}"/>
    <dgm:cxn modelId="{D76F5D11-4826-4CEC-A30E-41CF815723CE}" type="presOf" srcId="{657BD4B0-F680-4070-A277-B834C3C4C8F5}" destId="{FFECD4B0-F61A-45B0-810C-F91BD6E99FDA}" srcOrd="0" destOrd="4" presId="urn:microsoft.com/office/officeart/2005/8/layout/hList1"/>
    <dgm:cxn modelId="{9634ECEC-31D5-4AF4-991B-87A64DA6DBE5}" type="presOf" srcId="{7DCFA8F1-81FC-400E-AEB4-2B42CDC92128}" destId="{05E6D4D2-210D-478D-ADFF-CD7632FBAFB5}" srcOrd="0" destOrd="2" presId="urn:microsoft.com/office/officeart/2005/8/layout/hList1"/>
    <dgm:cxn modelId="{D61DE823-BECF-4A0E-B382-36502F390CB4}" type="presOf" srcId="{9DCB1966-30D6-4CC2-AAE6-E19964940975}" destId="{4290E7BB-4F37-4286-B409-AAF211715B51}" srcOrd="0" destOrd="0" presId="urn:microsoft.com/office/officeart/2005/8/layout/hList1"/>
    <dgm:cxn modelId="{D465488B-B0DF-464E-8B8F-BF5993BD168C}" type="presOf" srcId="{7103838F-37F9-4109-8F7C-B836D1248D9B}" destId="{55E198FD-7FB9-456C-BDB8-907E2DA28D04}" srcOrd="0" destOrd="2" presId="urn:microsoft.com/office/officeart/2005/8/layout/hList1"/>
    <dgm:cxn modelId="{2E92C922-3088-4A14-97DD-F4366D6A7FD9}" srcId="{B556E7AC-94AE-4FAC-A153-3672ADB54BC4}" destId="{EDE036E1-F642-4C08-91B8-BAAB315AA0E4}" srcOrd="6" destOrd="0" parTransId="{FC5691D5-E041-417F-AFF8-0355FE34735C}" sibTransId="{3306576B-3A5E-446F-868D-325FE0D1CBBD}"/>
    <dgm:cxn modelId="{CAC3961E-27C5-4F48-921E-376C34FB9637}" srcId="{B556E7AC-94AE-4FAC-A153-3672ADB54BC4}" destId="{FF5C983B-74B8-40CA-BEE5-D85FC0FF9F69}" srcOrd="3" destOrd="0" parTransId="{C8344658-96A2-4A9D-BF16-CBF2520A82D4}" sibTransId="{178A261E-67AD-43C1-BE75-7B7969D052A7}"/>
    <dgm:cxn modelId="{1E06518D-488D-49F9-B731-D434AA7CE869}" srcId="{532CA064-2F98-457F-87ED-8A66B6C87EBF}" destId="{964B42F5-9F82-410D-A681-22DD803C2AE0}" srcOrd="5" destOrd="0" parTransId="{D5CB84D2-2017-4311-B76B-D6006DB3204F}" sibTransId="{D28153BA-444B-4C96-AB03-B939AEC45F0C}"/>
    <dgm:cxn modelId="{129D6E83-D66A-4E86-A59D-57B1C738E14B}" type="presOf" srcId="{69CE3A35-9C56-4B4C-B104-012B92135588}" destId="{55E198FD-7FB9-456C-BDB8-907E2DA28D04}" srcOrd="0" destOrd="1" presId="urn:microsoft.com/office/officeart/2005/8/layout/hList1"/>
    <dgm:cxn modelId="{98E6ABD1-6BD4-4355-B940-E4834D7F20F3}" srcId="{DDB204A3-F9D5-4A65-83AF-50BC530569A3}" destId="{532CA064-2F98-457F-87ED-8A66B6C87EBF}" srcOrd="0" destOrd="0" parTransId="{F92421E4-4307-4295-9ADA-196005822519}" sibTransId="{DAFD030E-3B95-4434-A8EC-33A577BA7E40}"/>
    <dgm:cxn modelId="{761F8D4B-726D-4D26-B03D-6DBD0BD5A0F6}" type="presOf" srcId="{882BDA37-7261-44D4-9655-E77897ED2A3D}" destId="{05E6D4D2-210D-478D-ADFF-CD7632FBAFB5}" srcOrd="0" destOrd="1" presId="urn:microsoft.com/office/officeart/2005/8/layout/hList1"/>
    <dgm:cxn modelId="{AD5F8BD5-60A8-475B-8FD4-26857A0FCD69}" srcId="{532CA064-2F98-457F-87ED-8A66B6C87EBF}" destId="{4C5F4622-FACB-48E7-A004-2DA625A681C6}" srcOrd="6" destOrd="0" parTransId="{90F8A04D-7871-4A01-9066-0A80C463A749}" sibTransId="{4565E144-299A-419A-AEB2-B7B56DC1CDEA}"/>
    <dgm:cxn modelId="{8D1F313D-3990-43CB-B813-2F55CB56A372}" type="presOf" srcId="{79BDFC6A-B004-40B9-AF73-331C7B42AEDD}" destId="{10C4BB3A-A3A0-4202-A17C-36DB035FD9F4}" srcOrd="0" destOrd="0" presId="urn:microsoft.com/office/officeart/2005/8/layout/hList1"/>
    <dgm:cxn modelId="{F1DB8AC8-AAD1-4390-909B-BD36224BC76F}" srcId="{79BDFC6A-B004-40B9-AF73-331C7B42AEDD}" destId="{8EA4B520-BF12-41C2-BE7A-9BDA03226647}" srcOrd="0" destOrd="0" parTransId="{D780C70A-AC0F-4228-9CAE-1EEE08D92D99}" sibTransId="{4AB03FF2-2629-470D-B0A1-C4FBB417C82D}"/>
    <dgm:cxn modelId="{CF23F15E-2140-4CFD-949C-6665D7D0C281}" type="presOf" srcId="{964B42F5-9F82-410D-A681-22DD803C2AE0}" destId="{FFECD4B0-F61A-45B0-810C-F91BD6E99FDA}" srcOrd="0" destOrd="5" presId="urn:microsoft.com/office/officeart/2005/8/layout/hList1"/>
    <dgm:cxn modelId="{5788B1DE-529F-4EE1-B88D-53C0B792031C}" type="presOf" srcId="{189E642B-135C-4A82-9833-3501E578467F}" destId="{111C7C52-C8F4-4ABB-BC4C-5FC4B9A2C78B}" srcOrd="0" destOrd="0" presId="urn:microsoft.com/office/officeart/2005/8/layout/hList1"/>
    <dgm:cxn modelId="{A0127D0E-4E53-4951-A737-86736ABCD852}" srcId="{9DCB1966-30D6-4CC2-AAE6-E19964940975}" destId="{189E642B-135C-4A82-9833-3501E578467F}" srcOrd="0" destOrd="0" parTransId="{24300BA6-7B63-4483-B225-C8190ED38DDE}" sibTransId="{FDCC9E04-58E7-4D12-ADB3-6AC74A8578D0}"/>
    <dgm:cxn modelId="{3398645D-3E6F-422A-93DE-870141496E70}" type="presOf" srcId="{F87E25E1-1F76-4C54-A67D-F636510C6F64}" destId="{FFECD4B0-F61A-45B0-810C-F91BD6E99FDA}" srcOrd="0" destOrd="1" presId="urn:microsoft.com/office/officeart/2005/8/layout/hList1"/>
    <dgm:cxn modelId="{74ED4D6F-B401-4FF7-8641-27C47E5559A8}" type="presOf" srcId="{EDE036E1-F642-4C08-91B8-BAAB315AA0E4}" destId="{55E198FD-7FB9-456C-BDB8-907E2DA28D04}" srcOrd="0" destOrd="6" presId="urn:microsoft.com/office/officeart/2005/8/layout/hList1"/>
    <dgm:cxn modelId="{29019879-BB8C-4316-A7D8-4A6CF2A438EB}" srcId="{79BDFC6A-B004-40B9-AF73-331C7B42AEDD}" destId="{D530AFC9-104E-42A4-AC4D-9C9629DE8B2B}" srcOrd="4" destOrd="0" parTransId="{9CBDC21C-0013-429D-93BF-6913C2B3B9E5}" sibTransId="{03EE44CF-E651-4D41-BE63-6E27F40A15D0}"/>
    <dgm:cxn modelId="{DE8BEE27-3BD3-4F97-A99F-7197B72B20E3}" srcId="{79BDFC6A-B004-40B9-AF73-331C7B42AEDD}" destId="{882BDA37-7261-44D4-9655-E77897ED2A3D}" srcOrd="1" destOrd="0" parTransId="{839CB95F-495A-4301-944B-61EE9142A495}" sibTransId="{0973A822-19B1-4F6D-95CB-BB4CF35CF30C}"/>
    <dgm:cxn modelId="{598B88FB-9D19-497E-9B07-BF53BF93B5F5}" srcId="{B556E7AC-94AE-4FAC-A153-3672ADB54BC4}" destId="{7103838F-37F9-4109-8F7C-B836D1248D9B}" srcOrd="2" destOrd="0" parTransId="{389A0385-1B27-4F02-BA93-5954FC06ACFF}" sibTransId="{A8EA979B-4639-4448-A942-E0177D29F8EC}"/>
    <dgm:cxn modelId="{98C1CA3D-6D24-4B8C-9C9C-1FC9096A89BB}" type="presOf" srcId="{03ECFFBF-2333-49EA-BD94-351B09C9E4A5}" destId="{55E198FD-7FB9-456C-BDB8-907E2DA28D04}" srcOrd="0" destOrd="0" presId="urn:microsoft.com/office/officeart/2005/8/layout/hList1"/>
    <dgm:cxn modelId="{A0A9EE49-38A3-4FCC-B114-903892E4C4A9}" type="presOf" srcId="{2487CFE2-2F58-4012-9B0E-36E5515E022D}" destId="{111C7C52-C8F4-4ABB-BC4C-5FC4B9A2C78B}" srcOrd="0" destOrd="5" presId="urn:microsoft.com/office/officeart/2005/8/layout/hList1"/>
    <dgm:cxn modelId="{B92E7C7D-938A-4817-ABA5-E0E4F888B4AB}" srcId="{532CA064-2F98-457F-87ED-8A66B6C87EBF}" destId="{F87E25E1-1F76-4C54-A67D-F636510C6F64}" srcOrd="1" destOrd="0" parTransId="{A624310A-8B4A-4517-BF70-662FFA061138}" sibTransId="{E8A47CFA-0110-4FE2-BAF3-902E408A2438}"/>
    <dgm:cxn modelId="{6BF99FF7-662E-4CAD-A85D-3ECA8EC19A11}" type="presOf" srcId="{6D15DAE0-520B-4754-941F-44C579982451}" destId="{111C7C52-C8F4-4ABB-BC4C-5FC4B9A2C78B}" srcOrd="0" destOrd="3" presId="urn:microsoft.com/office/officeart/2005/8/layout/hList1"/>
    <dgm:cxn modelId="{9A972BA4-6FBD-421C-8900-34170E901F93}" type="presOf" srcId="{5299DD02-AD21-4C43-9065-0DAE5B70AA15}" destId="{05E6D4D2-210D-478D-ADFF-CD7632FBAFB5}" srcOrd="0" destOrd="3" presId="urn:microsoft.com/office/officeart/2005/8/layout/hList1"/>
    <dgm:cxn modelId="{F36E8546-0248-40BD-B345-9B651D8437CC}" type="presOf" srcId="{4F494C6C-E383-4F38-9930-6D6D6959F06D}" destId="{111C7C52-C8F4-4ABB-BC4C-5FC4B9A2C78B}" srcOrd="0" destOrd="1" presId="urn:microsoft.com/office/officeart/2005/8/layout/hList1"/>
    <dgm:cxn modelId="{52006D7F-949C-40B9-A9CE-FD263FA5C8F5}" type="presOf" srcId="{8EA4B520-BF12-41C2-BE7A-9BDA03226647}" destId="{05E6D4D2-210D-478D-ADFF-CD7632FBAFB5}" srcOrd="0" destOrd="0" presId="urn:microsoft.com/office/officeart/2005/8/layout/hList1"/>
    <dgm:cxn modelId="{B1426B44-FBB9-41B7-A3CD-B58077616B3E}" type="presParOf" srcId="{9F4116BB-B0A3-483D-9B4E-650AEBB8B87A}" destId="{5070EBDD-3A81-4412-B46A-A430F7E17C77}" srcOrd="0" destOrd="0" presId="urn:microsoft.com/office/officeart/2005/8/layout/hList1"/>
    <dgm:cxn modelId="{D06C3F79-6552-436C-AF18-5E389FF66AC3}" type="presParOf" srcId="{5070EBDD-3A81-4412-B46A-A430F7E17C77}" destId="{4E8C61F4-512C-4EA0-8A1B-FEF26C9D1CFA}" srcOrd="0" destOrd="0" presId="urn:microsoft.com/office/officeart/2005/8/layout/hList1"/>
    <dgm:cxn modelId="{9905AFDA-8A7A-4CF6-B418-A70DE1D15BD0}" type="presParOf" srcId="{5070EBDD-3A81-4412-B46A-A430F7E17C77}" destId="{FFECD4B0-F61A-45B0-810C-F91BD6E99FDA}" srcOrd="1" destOrd="0" presId="urn:microsoft.com/office/officeart/2005/8/layout/hList1"/>
    <dgm:cxn modelId="{6A661FF0-DFBD-44ED-AB26-C31511D1834F}" type="presParOf" srcId="{9F4116BB-B0A3-483D-9B4E-650AEBB8B87A}" destId="{AAD59D6E-D744-4FBD-9416-278F3DF7453D}" srcOrd="1" destOrd="0" presId="urn:microsoft.com/office/officeart/2005/8/layout/hList1"/>
    <dgm:cxn modelId="{00575450-A37F-4AE5-A565-F752E4CCF619}" type="presParOf" srcId="{9F4116BB-B0A3-483D-9B4E-650AEBB8B87A}" destId="{6CA47EAB-77E0-482A-985F-166997FA31B7}" srcOrd="2" destOrd="0" presId="urn:microsoft.com/office/officeart/2005/8/layout/hList1"/>
    <dgm:cxn modelId="{45BCBCC1-CC15-45DC-9E20-1CCF180830D9}" type="presParOf" srcId="{6CA47EAB-77E0-482A-985F-166997FA31B7}" destId="{10C4BB3A-A3A0-4202-A17C-36DB035FD9F4}" srcOrd="0" destOrd="0" presId="urn:microsoft.com/office/officeart/2005/8/layout/hList1"/>
    <dgm:cxn modelId="{08DEF5B0-2552-4CC6-846D-B75EE86516D7}" type="presParOf" srcId="{6CA47EAB-77E0-482A-985F-166997FA31B7}" destId="{05E6D4D2-210D-478D-ADFF-CD7632FBAFB5}" srcOrd="1" destOrd="0" presId="urn:microsoft.com/office/officeart/2005/8/layout/hList1"/>
    <dgm:cxn modelId="{D13F66A8-3F84-4C94-B7E0-9D2505E5F2F6}" type="presParOf" srcId="{9F4116BB-B0A3-483D-9B4E-650AEBB8B87A}" destId="{C531CFF2-B957-491A-8ED8-1E29578B0689}" srcOrd="3" destOrd="0" presId="urn:microsoft.com/office/officeart/2005/8/layout/hList1"/>
    <dgm:cxn modelId="{C6354126-281A-4C77-ABE5-5414B356441B}" type="presParOf" srcId="{9F4116BB-B0A3-483D-9B4E-650AEBB8B87A}" destId="{6A591F3E-D396-46EB-AFC1-AA5D96727DEC}" srcOrd="4" destOrd="0" presId="urn:microsoft.com/office/officeart/2005/8/layout/hList1"/>
    <dgm:cxn modelId="{34149173-0C76-40B4-B76D-AD4C866C213B}" type="presParOf" srcId="{6A591F3E-D396-46EB-AFC1-AA5D96727DEC}" destId="{4290E7BB-4F37-4286-B409-AAF211715B51}" srcOrd="0" destOrd="0" presId="urn:microsoft.com/office/officeart/2005/8/layout/hList1"/>
    <dgm:cxn modelId="{844CEDF5-CF14-4AF7-9196-2DCB40FD2BCD}" type="presParOf" srcId="{6A591F3E-D396-46EB-AFC1-AA5D96727DEC}" destId="{111C7C52-C8F4-4ABB-BC4C-5FC4B9A2C78B}" srcOrd="1" destOrd="0" presId="urn:microsoft.com/office/officeart/2005/8/layout/hList1"/>
    <dgm:cxn modelId="{E7EBE90A-F28D-4649-97BA-12C2644EB8E7}" type="presParOf" srcId="{9F4116BB-B0A3-483D-9B4E-650AEBB8B87A}" destId="{6ED36BFD-EC9E-4E05-BA72-9C7B87F9CE06}" srcOrd="5" destOrd="0" presId="urn:microsoft.com/office/officeart/2005/8/layout/hList1"/>
    <dgm:cxn modelId="{ECB0D91C-3CFA-4DB6-A69B-B6A1C3225468}" type="presParOf" srcId="{9F4116BB-B0A3-483D-9B4E-650AEBB8B87A}" destId="{E599BB72-EB33-412A-AE50-CE67F8FE7E63}" srcOrd="6" destOrd="0" presId="urn:microsoft.com/office/officeart/2005/8/layout/hList1"/>
    <dgm:cxn modelId="{E357B44E-B124-43C3-A17A-A4862498A3DB}" type="presParOf" srcId="{E599BB72-EB33-412A-AE50-CE67F8FE7E63}" destId="{8DC45ED7-8D5E-48A7-8511-C81948B12DD0}" srcOrd="0" destOrd="0" presId="urn:microsoft.com/office/officeart/2005/8/layout/hList1"/>
    <dgm:cxn modelId="{9284DE14-DFBB-4AD4-B573-2E9825656555}" type="presParOf" srcId="{E599BB72-EB33-412A-AE50-CE67F8FE7E63}" destId="{55E198FD-7FB9-456C-BDB8-907E2DA28D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37D8CC-CCB2-4D09-9D1A-DBBB31DF2B58}"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GB"/>
        </a:p>
      </dgm:t>
    </dgm:pt>
    <dgm:pt modelId="{79AF8CB3-A9D7-47CE-8A60-2A042F45A2A7}">
      <dgm:prSet phldrT="[Texte]"/>
      <dgm:spPr/>
      <dgm:t>
        <a:bodyPr/>
        <a:lstStyle/>
        <a:p>
          <a:r>
            <a:rPr lang="en-GB" dirty="0"/>
            <a:t>Single, national State funded NGO victim support organisation delivering for all victims of crime </a:t>
          </a:r>
        </a:p>
      </dgm:t>
    </dgm:pt>
    <dgm:pt modelId="{E3CA239C-43F8-4EDF-A25F-1B380EFB2D31}" type="parTrans" cxnId="{7627EF91-66C8-4A6E-9C18-3A471ADCE51C}">
      <dgm:prSet/>
      <dgm:spPr/>
      <dgm:t>
        <a:bodyPr/>
        <a:lstStyle/>
        <a:p>
          <a:endParaRPr lang="en-GB"/>
        </a:p>
      </dgm:t>
    </dgm:pt>
    <dgm:pt modelId="{79AF02FD-7611-4B6A-A16E-E3445F54CF35}" type="sibTrans" cxnId="{7627EF91-66C8-4A6E-9C18-3A471ADCE51C}">
      <dgm:prSet/>
      <dgm:spPr/>
      <dgm:t>
        <a:bodyPr/>
        <a:lstStyle/>
        <a:p>
          <a:endParaRPr lang="en-GB"/>
        </a:p>
      </dgm:t>
    </dgm:pt>
    <dgm:pt modelId="{5F0A77DC-DCA8-464C-9353-8D0E34CAEA2F}">
      <dgm:prSet phldrT="[Texte]"/>
      <dgm:spPr/>
      <dgm:t>
        <a:bodyPr/>
        <a:lstStyle/>
        <a:p>
          <a:r>
            <a:rPr lang="en-GB" dirty="0"/>
            <a:t>Single State run victim support service (either an entity in its own right or an through an organisation which delivers other services)</a:t>
          </a:r>
        </a:p>
      </dgm:t>
    </dgm:pt>
    <dgm:pt modelId="{D90A9894-3252-4A57-9BFA-C39C1C3A25D3}" type="parTrans" cxnId="{FF7AD878-1766-4AA5-80B3-A12375A1554E}">
      <dgm:prSet/>
      <dgm:spPr/>
      <dgm:t>
        <a:bodyPr/>
        <a:lstStyle/>
        <a:p>
          <a:endParaRPr lang="en-GB"/>
        </a:p>
      </dgm:t>
    </dgm:pt>
    <dgm:pt modelId="{20D60349-FF49-4F44-97EC-181487E85646}" type="sibTrans" cxnId="{FF7AD878-1766-4AA5-80B3-A12375A1554E}">
      <dgm:prSet/>
      <dgm:spPr/>
      <dgm:t>
        <a:bodyPr/>
        <a:lstStyle/>
        <a:p>
          <a:endParaRPr lang="en-GB"/>
        </a:p>
      </dgm:t>
    </dgm:pt>
    <dgm:pt modelId="{85C527F7-B347-4E35-9B84-6C801B2F9E24}">
      <dgm:prSet phldrT="[Texte]"/>
      <dgm:spPr/>
      <dgm:t>
        <a:bodyPr/>
        <a:lstStyle/>
        <a:p>
          <a:r>
            <a:rPr lang="en-GB" dirty="0"/>
            <a:t>A network of NGOs co-ordinated by a single body receiving funding through the State</a:t>
          </a:r>
        </a:p>
      </dgm:t>
    </dgm:pt>
    <dgm:pt modelId="{1631FE95-BF88-41FF-8B4F-42175380EAB0}" type="parTrans" cxnId="{4AE587D0-54C2-48EB-A9B2-F9B4E6E19E93}">
      <dgm:prSet/>
      <dgm:spPr/>
      <dgm:t>
        <a:bodyPr/>
        <a:lstStyle/>
        <a:p>
          <a:endParaRPr lang="en-GB"/>
        </a:p>
      </dgm:t>
    </dgm:pt>
    <dgm:pt modelId="{BA003382-16AF-4A98-9B7C-425350DF3DCB}" type="sibTrans" cxnId="{4AE587D0-54C2-48EB-A9B2-F9B4E6E19E93}">
      <dgm:prSet/>
      <dgm:spPr/>
      <dgm:t>
        <a:bodyPr/>
        <a:lstStyle/>
        <a:p>
          <a:endParaRPr lang="en-GB"/>
        </a:p>
      </dgm:t>
    </dgm:pt>
    <dgm:pt modelId="{819CEB75-071F-4E0C-A1F5-66EE8B1C7D48}">
      <dgm:prSet phldrT="[Texte]"/>
      <dgm:spPr/>
      <dgm:t>
        <a:bodyPr/>
        <a:lstStyle/>
        <a:p>
          <a:r>
            <a:rPr lang="en-GB" dirty="0"/>
            <a:t>A network of NGOs, co-ordinated by a Steering committee of the NGOs, funded through the State</a:t>
          </a:r>
        </a:p>
      </dgm:t>
    </dgm:pt>
    <dgm:pt modelId="{B2AB1F31-5DD9-4BB7-ACB5-595F2142770D}" type="parTrans" cxnId="{337FD9B4-C6CA-4E81-BE86-F77727463074}">
      <dgm:prSet/>
      <dgm:spPr/>
      <dgm:t>
        <a:bodyPr/>
        <a:lstStyle/>
        <a:p>
          <a:endParaRPr lang="en-GB"/>
        </a:p>
      </dgm:t>
    </dgm:pt>
    <dgm:pt modelId="{B27885F9-74AD-46A6-8FDF-7AE4AF6433F8}" type="sibTrans" cxnId="{337FD9B4-C6CA-4E81-BE86-F77727463074}">
      <dgm:prSet/>
      <dgm:spPr/>
      <dgm:t>
        <a:bodyPr/>
        <a:lstStyle/>
        <a:p>
          <a:endParaRPr lang="en-GB"/>
        </a:p>
      </dgm:t>
    </dgm:pt>
    <dgm:pt modelId="{79C4B6B5-AEBF-4CCA-B77C-CB78906254F3}">
      <dgm:prSet phldrT="[Texte]"/>
      <dgm:spPr/>
      <dgm:t>
        <a:bodyPr/>
        <a:lstStyle/>
        <a:p>
          <a:r>
            <a:rPr lang="en-GB" dirty="0"/>
            <a:t>A single NGO delivers national services but funds itself entirely</a:t>
          </a:r>
        </a:p>
      </dgm:t>
    </dgm:pt>
    <dgm:pt modelId="{CA481862-8D0A-40D5-BBF5-E27EF18530B9}" type="parTrans" cxnId="{B42357E1-77A9-467E-8EE1-5BB3AD4FC9EB}">
      <dgm:prSet/>
      <dgm:spPr/>
      <dgm:t>
        <a:bodyPr/>
        <a:lstStyle/>
        <a:p>
          <a:endParaRPr lang="en-GB"/>
        </a:p>
      </dgm:t>
    </dgm:pt>
    <dgm:pt modelId="{B73DD1A0-3737-43EA-8B11-F754CAC6869C}" type="sibTrans" cxnId="{B42357E1-77A9-467E-8EE1-5BB3AD4FC9EB}">
      <dgm:prSet/>
      <dgm:spPr/>
      <dgm:t>
        <a:bodyPr/>
        <a:lstStyle/>
        <a:p>
          <a:endParaRPr lang="en-GB"/>
        </a:p>
      </dgm:t>
    </dgm:pt>
    <dgm:pt modelId="{2E993BD5-712C-43DB-8618-F5B0B16AFB87}">
      <dgm:prSet phldrT="[Texte]"/>
      <dgm:spPr/>
      <dgm:t>
        <a:bodyPr/>
        <a:lstStyle/>
        <a:p>
          <a:r>
            <a:rPr lang="en-GB" dirty="0"/>
            <a:t>England </a:t>
          </a:r>
        </a:p>
      </dgm:t>
    </dgm:pt>
    <dgm:pt modelId="{D35939DF-EC1C-42E1-A53A-4D8325A88CD5}" type="parTrans" cxnId="{E1BF4031-960A-4562-996D-E8F23AAA0E18}">
      <dgm:prSet/>
      <dgm:spPr/>
      <dgm:t>
        <a:bodyPr/>
        <a:lstStyle/>
        <a:p>
          <a:endParaRPr lang="en-US"/>
        </a:p>
      </dgm:t>
    </dgm:pt>
    <dgm:pt modelId="{454ABD08-13A2-4FA9-BF14-60B1E49608CA}" type="sibTrans" cxnId="{E1BF4031-960A-4562-996D-E8F23AAA0E18}">
      <dgm:prSet/>
      <dgm:spPr/>
      <dgm:t>
        <a:bodyPr/>
        <a:lstStyle/>
        <a:p>
          <a:endParaRPr lang="en-US"/>
        </a:p>
      </dgm:t>
    </dgm:pt>
    <dgm:pt modelId="{EB72652E-020E-43DE-805E-3AEB3E457898}">
      <dgm:prSet phldrT="[Texte]"/>
      <dgm:spPr/>
      <dgm:t>
        <a:bodyPr/>
        <a:lstStyle/>
        <a:p>
          <a:r>
            <a:rPr lang="en-GB" dirty="0"/>
            <a:t>Netherlands</a:t>
          </a:r>
        </a:p>
      </dgm:t>
    </dgm:pt>
    <dgm:pt modelId="{332962ED-FF1A-4108-8619-127A7FD21D5F}" type="parTrans" cxnId="{51BFB736-4412-452B-A2F8-3FC183F639FA}">
      <dgm:prSet/>
      <dgm:spPr/>
      <dgm:t>
        <a:bodyPr/>
        <a:lstStyle/>
        <a:p>
          <a:endParaRPr lang="en-US"/>
        </a:p>
      </dgm:t>
    </dgm:pt>
    <dgm:pt modelId="{EB6DA81F-FBAA-4525-875A-7F2E80501DFC}" type="sibTrans" cxnId="{51BFB736-4412-452B-A2F8-3FC183F639FA}">
      <dgm:prSet/>
      <dgm:spPr/>
      <dgm:t>
        <a:bodyPr/>
        <a:lstStyle/>
        <a:p>
          <a:endParaRPr lang="en-US"/>
        </a:p>
      </dgm:t>
    </dgm:pt>
    <dgm:pt modelId="{C58701F8-A456-4178-8816-C3E023493210}">
      <dgm:prSet phldrT="[Texte]"/>
      <dgm:spPr/>
      <dgm:t>
        <a:bodyPr/>
        <a:lstStyle/>
        <a:p>
          <a:r>
            <a:rPr lang="en-GB" dirty="0"/>
            <a:t>Croatia</a:t>
          </a:r>
        </a:p>
      </dgm:t>
    </dgm:pt>
    <dgm:pt modelId="{3703E163-8C29-4452-BFC3-4CBA9823E03E}" type="parTrans" cxnId="{3C95F89B-08B0-4764-94AA-D52A94C8704A}">
      <dgm:prSet/>
      <dgm:spPr/>
      <dgm:t>
        <a:bodyPr/>
        <a:lstStyle/>
        <a:p>
          <a:endParaRPr lang="en-US"/>
        </a:p>
      </dgm:t>
    </dgm:pt>
    <dgm:pt modelId="{2433FDC1-7E53-4B7B-A733-A2A06A7AB63D}" type="sibTrans" cxnId="{3C95F89B-08B0-4764-94AA-D52A94C8704A}">
      <dgm:prSet/>
      <dgm:spPr/>
      <dgm:t>
        <a:bodyPr/>
        <a:lstStyle/>
        <a:p>
          <a:endParaRPr lang="en-US"/>
        </a:p>
      </dgm:t>
    </dgm:pt>
    <dgm:pt modelId="{92C9DCEB-994D-40FB-B288-DD9A3EFB8DDE}">
      <dgm:prSet phldrT="[Texte]"/>
      <dgm:spPr/>
      <dgm:t>
        <a:bodyPr/>
        <a:lstStyle/>
        <a:p>
          <a:r>
            <a:rPr lang="en-GB" dirty="0"/>
            <a:t>Estonia</a:t>
          </a:r>
        </a:p>
      </dgm:t>
    </dgm:pt>
    <dgm:pt modelId="{E9A2AD82-656A-49AC-90B6-0A82C3BF58CD}" type="parTrans" cxnId="{FEEB40E6-3FF0-4E6D-A265-1F072DC52A79}">
      <dgm:prSet/>
      <dgm:spPr/>
      <dgm:t>
        <a:bodyPr/>
        <a:lstStyle/>
        <a:p>
          <a:endParaRPr lang="en-US"/>
        </a:p>
      </dgm:t>
    </dgm:pt>
    <dgm:pt modelId="{A5803D62-19F2-4AD8-9A08-6EA161568D44}" type="sibTrans" cxnId="{FEEB40E6-3FF0-4E6D-A265-1F072DC52A79}">
      <dgm:prSet/>
      <dgm:spPr/>
      <dgm:t>
        <a:bodyPr/>
        <a:lstStyle/>
        <a:p>
          <a:endParaRPr lang="en-US"/>
        </a:p>
      </dgm:t>
    </dgm:pt>
    <dgm:pt modelId="{F066D928-FDDE-422E-8496-115427FABE81}">
      <dgm:prSet phldrT="[Texte]"/>
      <dgm:spPr/>
      <dgm:t>
        <a:bodyPr/>
        <a:lstStyle/>
        <a:p>
          <a:r>
            <a:rPr lang="en-GB" dirty="0"/>
            <a:t>France</a:t>
          </a:r>
        </a:p>
      </dgm:t>
    </dgm:pt>
    <dgm:pt modelId="{6D9B7D8D-CBF5-42E6-81DA-5A3A2817EC9B}" type="parTrans" cxnId="{D953962B-DCAA-4427-BDC2-B80422910058}">
      <dgm:prSet/>
      <dgm:spPr/>
      <dgm:t>
        <a:bodyPr/>
        <a:lstStyle/>
        <a:p>
          <a:endParaRPr lang="en-US"/>
        </a:p>
      </dgm:t>
    </dgm:pt>
    <dgm:pt modelId="{66095A2C-465C-4F8D-9B2E-15B584EB6292}" type="sibTrans" cxnId="{D953962B-DCAA-4427-BDC2-B80422910058}">
      <dgm:prSet/>
      <dgm:spPr/>
      <dgm:t>
        <a:bodyPr/>
        <a:lstStyle/>
        <a:p>
          <a:endParaRPr lang="en-US"/>
        </a:p>
      </dgm:t>
    </dgm:pt>
    <dgm:pt modelId="{A2091B7A-AE43-4B69-92A7-3ACE8B041307}">
      <dgm:prSet phldrT="[Texte]"/>
      <dgm:spPr/>
      <dgm:t>
        <a:bodyPr/>
        <a:lstStyle/>
        <a:p>
          <a:r>
            <a:rPr lang="en-GB" dirty="0"/>
            <a:t>Finland</a:t>
          </a:r>
        </a:p>
      </dgm:t>
    </dgm:pt>
    <dgm:pt modelId="{475FB618-8BC9-4C2C-936C-7A7218255DD0}" type="parTrans" cxnId="{0A999A6E-EDBF-43D3-AD36-FBB8ED16B8A7}">
      <dgm:prSet/>
      <dgm:spPr/>
      <dgm:t>
        <a:bodyPr/>
        <a:lstStyle/>
        <a:p>
          <a:endParaRPr lang="en-US"/>
        </a:p>
      </dgm:t>
    </dgm:pt>
    <dgm:pt modelId="{BC4B33A4-ADBC-4040-B529-1E311030C71C}" type="sibTrans" cxnId="{0A999A6E-EDBF-43D3-AD36-FBB8ED16B8A7}">
      <dgm:prSet/>
      <dgm:spPr/>
      <dgm:t>
        <a:bodyPr/>
        <a:lstStyle/>
        <a:p>
          <a:endParaRPr lang="en-US"/>
        </a:p>
      </dgm:t>
    </dgm:pt>
    <dgm:pt modelId="{38089C01-66CB-4750-A107-CE5E44A5D77D}">
      <dgm:prSet phldrT="[Texte]"/>
      <dgm:spPr/>
      <dgm:t>
        <a:bodyPr/>
        <a:lstStyle/>
        <a:p>
          <a:r>
            <a:rPr lang="en-GB" dirty="0"/>
            <a:t>Germany</a:t>
          </a:r>
        </a:p>
      </dgm:t>
    </dgm:pt>
    <dgm:pt modelId="{D9E69694-000B-45C8-8D28-2E47251A0D2F}" type="parTrans" cxnId="{07E1367A-01B3-4A56-A3EA-35DBB904C86F}">
      <dgm:prSet/>
      <dgm:spPr/>
      <dgm:t>
        <a:bodyPr/>
        <a:lstStyle/>
        <a:p>
          <a:endParaRPr lang="en-US"/>
        </a:p>
      </dgm:t>
    </dgm:pt>
    <dgm:pt modelId="{45C78FE2-B23F-4AAD-BFAC-68B253BB7D8B}" type="sibTrans" cxnId="{07E1367A-01B3-4A56-A3EA-35DBB904C86F}">
      <dgm:prSet/>
      <dgm:spPr/>
      <dgm:t>
        <a:bodyPr/>
        <a:lstStyle/>
        <a:p>
          <a:endParaRPr lang="en-US"/>
        </a:p>
      </dgm:t>
    </dgm:pt>
    <dgm:pt modelId="{5A669867-8342-4DB2-876F-0BBF589F6AAB}" type="pres">
      <dgm:prSet presAssocID="{1437D8CC-CCB2-4D09-9D1A-DBBB31DF2B58}" presName="Name0" presStyleCnt="0">
        <dgm:presLayoutVars>
          <dgm:dir/>
          <dgm:resizeHandles val="exact"/>
        </dgm:presLayoutVars>
      </dgm:prSet>
      <dgm:spPr/>
      <dgm:t>
        <a:bodyPr/>
        <a:lstStyle/>
        <a:p>
          <a:endParaRPr lang="en-GB"/>
        </a:p>
      </dgm:t>
    </dgm:pt>
    <dgm:pt modelId="{6B505D4E-8D51-4FB5-BBBF-E801D761E547}" type="pres">
      <dgm:prSet presAssocID="{79AF8CB3-A9D7-47CE-8A60-2A042F45A2A7}" presName="node" presStyleLbl="node1" presStyleIdx="0" presStyleCnt="5">
        <dgm:presLayoutVars>
          <dgm:bulletEnabled val="1"/>
        </dgm:presLayoutVars>
      </dgm:prSet>
      <dgm:spPr/>
      <dgm:t>
        <a:bodyPr/>
        <a:lstStyle/>
        <a:p>
          <a:endParaRPr lang="en-GB"/>
        </a:p>
      </dgm:t>
    </dgm:pt>
    <dgm:pt modelId="{FE67AEEE-442F-407D-BC07-1201069193C0}" type="pres">
      <dgm:prSet presAssocID="{79AF02FD-7611-4B6A-A16E-E3445F54CF35}" presName="sibTrans" presStyleCnt="0"/>
      <dgm:spPr/>
    </dgm:pt>
    <dgm:pt modelId="{C80FD391-CF5C-4893-B54B-1CD9E41A8AC6}" type="pres">
      <dgm:prSet presAssocID="{5F0A77DC-DCA8-464C-9353-8D0E34CAEA2F}" presName="node" presStyleLbl="node1" presStyleIdx="1" presStyleCnt="5">
        <dgm:presLayoutVars>
          <dgm:bulletEnabled val="1"/>
        </dgm:presLayoutVars>
      </dgm:prSet>
      <dgm:spPr/>
      <dgm:t>
        <a:bodyPr/>
        <a:lstStyle/>
        <a:p>
          <a:endParaRPr lang="en-GB"/>
        </a:p>
      </dgm:t>
    </dgm:pt>
    <dgm:pt modelId="{6EA0CE6D-864F-4106-8FBC-CEF76E6A8645}" type="pres">
      <dgm:prSet presAssocID="{20D60349-FF49-4F44-97EC-181487E85646}" presName="sibTrans" presStyleCnt="0"/>
      <dgm:spPr/>
    </dgm:pt>
    <dgm:pt modelId="{30E913C3-88F5-468C-9E4D-BC22DF30406B}" type="pres">
      <dgm:prSet presAssocID="{85C527F7-B347-4E35-9B84-6C801B2F9E24}" presName="node" presStyleLbl="node1" presStyleIdx="2" presStyleCnt="5">
        <dgm:presLayoutVars>
          <dgm:bulletEnabled val="1"/>
        </dgm:presLayoutVars>
      </dgm:prSet>
      <dgm:spPr/>
      <dgm:t>
        <a:bodyPr/>
        <a:lstStyle/>
        <a:p>
          <a:endParaRPr lang="en-GB"/>
        </a:p>
      </dgm:t>
    </dgm:pt>
    <dgm:pt modelId="{8A06E8E1-C2D7-4F16-90DB-8046E87AB96C}" type="pres">
      <dgm:prSet presAssocID="{BA003382-16AF-4A98-9B7C-425350DF3DCB}" presName="sibTrans" presStyleCnt="0"/>
      <dgm:spPr/>
    </dgm:pt>
    <dgm:pt modelId="{20B7EBB0-D46C-4D4C-BA57-7C406BB6AEA3}" type="pres">
      <dgm:prSet presAssocID="{819CEB75-071F-4E0C-A1F5-66EE8B1C7D48}" presName="node" presStyleLbl="node1" presStyleIdx="3" presStyleCnt="5">
        <dgm:presLayoutVars>
          <dgm:bulletEnabled val="1"/>
        </dgm:presLayoutVars>
      </dgm:prSet>
      <dgm:spPr/>
      <dgm:t>
        <a:bodyPr/>
        <a:lstStyle/>
        <a:p>
          <a:endParaRPr lang="en-GB"/>
        </a:p>
      </dgm:t>
    </dgm:pt>
    <dgm:pt modelId="{70D5FBB6-381C-4C17-ABE8-A8E0A170198C}" type="pres">
      <dgm:prSet presAssocID="{B27885F9-74AD-46A6-8FDF-7AE4AF6433F8}" presName="sibTrans" presStyleCnt="0"/>
      <dgm:spPr/>
    </dgm:pt>
    <dgm:pt modelId="{E5FB5B3B-1490-412B-A3F1-08141D1C7A63}" type="pres">
      <dgm:prSet presAssocID="{79C4B6B5-AEBF-4CCA-B77C-CB78906254F3}" presName="node" presStyleLbl="node1" presStyleIdx="4" presStyleCnt="5">
        <dgm:presLayoutVars>
          <dgm:bulletEnabled val="1"/>
        </dgm:presLayoutVars>
      </dgm:prSet>
      <dgm:spPr/>
      <dgm:t>
        <a:bodyPr/>
        <a:lstStyle/>
        <a:p>
          <a:endParaRPr lang="en-GB"/>
        </a:p>
      </dgm:t>
    </dgm:pt>
  </dgm:ptLst>
  <dgm:cxnLst>
    <dgm:cxn modelId="{E3F53A5F-C4EC-E74F-9CCF-D73A76BECFCE}" type="presOf" srcId="{79AF8CB3-A9D7-47CE-8A60-2A042F45A2A7}" destId="{6B505D4E-8D51-4FB5-BBBF-E801D761E547}" srcOrd="0" destOrd="0" presId="urn:microsoft.com/office/officeart/2005/8/layout/hList6"/>
    <dgm:cxn modelId="{E1BF4031-960A-4562-996D-E8F23AAA0E18}" srcId="{79AF8CB3-A9D7-47CE-8A60-2A042F45A2A7}" destId="{2E993BD5-712C-43DB-8618-F5B0B16AFB87}" srcOrd="0" destOrd="0" parTransId="{D35939DF-EC1C-42E1-A53A-4D8325A88CD5}" sibTransId="{454ABD08-13A2-4FA9-BF14-60B1E49608CA}"/>
    <dgm:cxn modelId="{4AE587D0-54C2-48EB-A9B2-F9B4E6E19E93}" srcId="{1437D8CC-CCB2-4D09-9D1A-DBBB31DF2B58}" destId="{85C527F7-B347-4E35-9B84-6C801B2F9E24}" srcOrd="2" destOrd="0" parTransId="{1631FE95-BF88-41FF-8B4F-42175380EAB0}" sibTransId="{BA003382-16AF-4A98-9B7C-425350DF3DCB}"/>
    <dgm:cxn modelId="{BE898C62-6A66-514A-AD19-BBA984FB2CAD}" type="presOf" srcId="{819CEB75-071F-4E0C-A1F5-66EE8B1C7D48}" destId="{20B7EBB0-D46C-4D4C-BA57-7C406BB6AEA3}" srcOrd="0" destOrd="0" presId="urn:microsoft.com/office/officeart/2005/8/layout/hList6"/>
    <dgm:cxn modelId="{199ED32B-7FDD-9A40-BA00-EE413FFDA956}" type="presOf" srcId="{2E993BD5-712C-43DB-8618-F5B0B16AFB87}" destId="{6B505D4E-8D51-4FB5-BBBF-E801D761E547}" srcOrd="0" destOrd="1" presId="urn:microsoft.com/office/officeart/2005/8/layout/hList6"/>
    <dgm:cxn modelId="{872A8EAE-9BCD-5D49-AA90-229AFF63804C}" type="presOf" srcId="{38089C01-66CB-4750-A107-CE5E44A5D77D}" destId="{E5FB5B3B-1490-412B-A3F1-08141D1C7A63}" srcOrd="0" destOrd="1" presId="urn:microsoft.com/office/officeart/2005/8/layout/hList6"/>
    <dgm:cxn modelId="{222730E0-21A6-B346-9FC0-46184DC913CE}" type="presOf" srcId="{EB72652E-020E-43DE-805E-3AEB3E457898}" destId="{6B505D4E-8D51-4FB5-BBBF-E801D761E547}" srcOrd="0" destOrd="2" presId="urn:microsoft.com/office/officeart/2005/8/layout/hList6"/>
    <dgm:cxn modelId="{5FDEB420-94B2-6144-8D05-DB4748E80A19}" type="presOf" srcId="{C58701F8-A456-4178-8816-C3E023493210}" destId="{C80FD391-CF5C-4893-B54B-1CD9E41A8AC6}" srcOrd="0" destOrd="1" presId="urn:microsoft.com/office/officeart/2005/8/layout/hList6"/>
    <dgm:cxn modelId="{D953962B-DCAA-4427-BDC2-B80422910058}" srcId="{85C527F7-B347-4E35-9B84-6C801B2F9E24}" destId="{F066D928-FDDE-422E-8496-115427FABE81}" srcOrd="0" destOrd="0" parTransId="{6D9B7D8D-CBF5-42E6-81DA-5A3A2817EC9B}" sibTransId="{66095A2C-465C-4F8D-9B2E-15B584EB6292}"/>
    <dgm:cxn modelId="{794B00D4-0957-184C-AF32-38FB0F9CA019}" type="presOf" srcId="{A2091B7A-AE43-4B69-92A7-3ACE8B041307}" destId="{20B7EBB0-D46C-4D4C-BA57-7C406BB6AEA3}" srcOrd="0" destOrd="1" presId="urn:microsoft.com/office/officeart/2005/8/layout/hList6"/>
    <dgm:cxn modelId="{337FD9B4-C6CA-4E81-BE86-F77727463074}" srcId="{1437D8CC-CCB2-4D09-9D1A-DBBB31DF2B58}" destId="{819CEB75-071F-4E0C-A1F5-66EE8B1C7D48}" srcOrd="3" destOrd="0" parTransId="{B2AB1F31-5DD9-4BB7-ACB5-595F2142770D}" sibTransId="{B27885F9-74AD-46A6-8FDF-7AE4AF6433F8}"/>
    <dgm:cxn modelId="{51BFB736-4412-452B-A2F8-3FC183F639FA}" srcId="{79AF8CB3-A9D7-47CE-8A60-2A042F45A2A7}" destId="{EB72652E-020E-43DE-805E-3AEB3E457898}" srcOrd="1" destOrd="0" parTransId="{332962ED-FF1A-4108-8619-127A7FD21D5F}" sibTransId="{EB6DA81F-FBAA-4525-875A-7F2E80501DFC}"/>
    <dgm:cxn modelId="{FF7AD878-1766-4AA5-80B3-A12375A1554E}" srcId="{1437D8CC-CCB2-4D09-9D1A-DBBB31DF2B58}" destId="{5F0A77DC-DCA8-464C-9353-8D0E34CAEA2F}" srcOrd="1" destOrd="0" parTransId="{D90A9894-3252-4A57-9BFA-C39C1C3A25D3}" sibTransId="{20D60349-FF49-4F44-97EC-181487E85646}"/>
    <dgm:cxn modelId="{0A999A6E-EDBF-43D3-AD36-FBB8ED16B8A7}" srcId="{819CEB75-071F-4E0C-A1F5-66EE8B1C7D48}" destId="{A2091B7A-AE43-4B69-92A7-3ACE8B041307}" srcOrd="0" destOrd="0" parTransId="{475FB618-8BC9-4C2C-936C-7A7218255DD0}" sibTransId="{BC4B33A4-ADBC-4040-B529-1E311030C71C}"/>
    <dgm:cxn modelId="{3C95F89B-08B0-4764-94AA-D52A94C8704A}" srcId="{5F0A77DC-DCA8-464C-9353-8D0E34CAEA2F}" destId="{C58701F8-A456-4178-8816-C3E023493210}" srcOrd="0" destOrd="0" parTransId="{3703E163-8C29-4452-BFC3-4CBA9823E03E}" sibTransId="{2433FDC1-7E53-4B7B-A733-A2A06A7AB63D}"/>
    <dgm:cxn modelId="{ADA343D4-B782-BA44-93C6-A9FCBB2BB46B}" type="presOf" srcId="{79C4B6B5-AEBF-4CCA-B77C-CB78906254F3}" destId="{E5FB5B3B-1490-412B-A3F1-08141D1C7A63}" srcOrd="0" destOrd="0" presId="urn:microsoft.com/office/officeart/2005/8/layout/hList6"/>
    <dgm:cxn modelId="{0846770F-3011-4C4E-91CC-0F642E1C2C42}" type="presOf" srcId="{92C9DCEB-994D-40FB-B288-DD9A3EFB8DDE}" destId="{C80FD391-CF5C-4893-B54B-1CD9E41A8AC6}" srcOrd="0" destOrd="2" presId="urn:microsoft.com/office/officeart/2005/8/layout/hList6"/>
    <dgm:cxn modelId="{FE6CC22F-CACE-2543-B046-F73B17637551}" type="presOf" srcId="{85C527F7-B347-4E35-9B84-6C801B2F9E24}" destId="{30E913C3-88F5-468C-9E4D-BC22DF30406B}" srcOrd="0" destOrd="0" presId="urn:microsoft.com/office/officeart/2005/8/layout/hList6"/>
    <dgm:cxn modelId="{D302D753-B154-F74C-87B3-36766931608A}" type="presOf" srcId="{F066D928-FDDE-422E-8496-115427FABE81}" destId="{30E913C3-88F5-468C-9E4D-BC22DF30406B}" srcOrd="0" destOrd="1" presId="urn:microsoft.com/office/officeart/2005/8/layout/hList6"/>
    <dgm:cxn modelId="{8863E470-D0F5-1D4C-A83B-5B029CA6226A}" type="presOf" srcId="{1437D8CC-CCB2-4D09-9D1A-DBBB31DF2B58}" destId="{5A669867-8342-4DB2-876F-0BBF589F6AAB}" srcOrd="0" destOrd="0" presId="urn:microsoft.com/office/officeart/2005/8/layout/hList6"/>
    <dgm:cxn modelId="{7627EF91-66C8-4A6E-9C18-3A471ADCE51C}" srcId="{1437D8CC-CCB2-4D09-9D1A-DBBB31DF2B58}" destId="{79AF8CB3-A9D7-47CE-8A60-2A042F45A2A7}" srcOrd="0" destOrd="0" parTransId="{E3CA239C-43F8-4EDF-A25F-1B380EFB2D31}" sibTransId="{79AF02FD-7611-4B6A-A16E-E3445F54CF35}"/>
    <dgm:cxn modelId="{B42357E1-77A9-467E-8EE1-5BB3AD4FC9EB}" srcId="{1437D8CC-CCB2-4D09-9D1A-DBBB31DF2B58}" destId="{79C4B6B5-AEBF-4CCA-B77C-CB78906254F3}" srcOrd="4" destOrd="0" parTransId="{CA481862-8D0A-40D5-BBF5-E27EF18530B9}" sibTransId="{B73DD1A0-3737-43EA-8B11-F754CAC6869C}"/>
    <dgm:cxn modelId="{07E1367A-01B3-4A56-A3EA-35DBB904C86F}" srcId="{79C4B6B5-AEBF-4CCA-B77C-CB78906254F3}" destId="{38089C01-66CB-4750-A107-CE5E44A5D77D}" srcOrd="0" destOrd="0" parTransId="{D9E69694-000B-45C8-8D28-2E47251A0D2F}" sibTransId="{45C78FE2-B23F-4AAD-BFAC-68B253BB7D8B}"/>
    <dgm:cxn modelId="{32ED2680-A66C-5F43-9F9B-AD64FA45A466}" type="presOf" srcId="{5F0A77DC-DCA8-464C-9353-8D0E34CAEA2F}" destId="{C80FD391-CF5C-4893-B54B-1CD9E41A8AC6}" srcOrd="0" destOrd="0" presId="urn:microsoft.com/office/officeart/2005/8/layout/hList6"/>
    <dgm:cxn modelId="{FEEB40E6-3FF0-4E6D-A265-1F072DC52A79}" srcId="{5F0A77DC-DCA8-464C-9353-8D0E34CAEA2F}" destId="{92C9DCEB-994D-40FB-B288-DD9A3EFB8DDE}" srcOrd="1" destOrd="0" parTransId="{E9A2AD82-656A-49AC-90B6-0A82C3BF58CD}" sibTransId="{A5803D62-19F2-4AD8-9A08-6EA161568D44}"/>
    <dgm:cxn modelId="{CBC5CC48-67E5-A54B-BF3F-91F213BE594B}" type="presParOf" srcId="{5A669867-8342-4DB2-876F-0BBF589F6AAB}" destId="{6B505D4E-8D51-4FB5-BBBF-E801D761E547}" srcOrd="0" destOrd="0" presId="urn:microsoft.com/office/officeart/2005/8/layout/hList6"/>
    <dgm:cxn modelId="{B3D924FC-B014-3E4A-8CA1-3976EFC2FA90}" type="presParOf" srcId="{5A669867-8342-4DB2-876F-0BBF589F6AAB}" destId="{FE67AEEE-442F-407D-BC07-1201069193C0}" srcOrd="1" destOrd="0" presId="urn:microsoft.com/office/officeart/2005/8/layout/hList6"/>
    <dgm:cxn modelId="{EB858B14-6BDE-C744-B755-4E93C10912BF}" type="presParOf" srcId="{5A669867-8342-4DB2-876F-0BBF589F6AAB}" destId="{C80FD391-CF5C-4893-B54B-1CD9E41A8AC6}" srcOrd="2" destOrd="0" presId="urn:microsoft.com/office/officeart/2005/8/layout/hList6"/>
    <dgm:cxn modelId="{4CB4013C-720F-054C-A446-3E1D886BB54E}" type="presParOf" srcId="{5A669867-8342-4DB2-876F-0BBF589F6AAB}" destId="{6EA0CE6D-864F-4106-8FBC-CEF76E6A8645}" srcOrd="3" destOrd="0" presId="urn:microsoft.com/office/officeart/2005/8/layout/hList6"/>
    <dgm:cxn modelId="{EB383D8F-DAA7-234C-A3DA-8B066AA68A38}" type="presParOf" srcId="{5A669867-8342-4DB2-876F-0BBF589F6AAB}" destId="{30E913C3-88F5-468C-9E4D-BC22DF30406B}" srcOrd="4" destOrd="0" presId="urn:microsoft.com/office/officeart/2005/8/layout/hList6"/>
    <dgm:cxn modelId="{92F1F86E-25E5-484B-B5B7-58C3E56142AA}" type="presParOf" srcId="{5A669867-8342-4DB2-876F-0BBF589F6AAB}" destId="{8A06E8E1-C2D7-4F16-90DB-8046E87AB96C}" srcOrd="5" destOrd="0" presId="urn:microsoft.com/office/officeart/2005/8/layout/hList6"/>
    <dgm:cxn modelId="{D523DF5D-80FE-664A-87D1-4BA97895C9A8}" type="presParOf" srcId="{5A669867-8342-4DB2-876F-0BBF589F6AAB}" destId="{20B7EBB0-D46C-4D4C-BA57-7C406BB6AEA3}" srcOrd="6" destOrd="0" presId="urn:microsoft.com/office/officeart/2005/8/layout/hList6"/>
    <dgm:cxn modelId="{4A291921-264F-2644-8954-ECB32696C5D7}" type="presParOf" srcId="{5A669867-8342-4DB2-876F-0BBF589F6AAB}" destId="{70D5FBB6-381C-4C17-ABE8-A8E0A170198C}" srcOrd="7" destOrd="0" presId="urn:microsoft.com/office/officeart/2005/8/layout/hList6"/>
    <dgm:cxn modelId="{681C0C22-48AC-7B40-97EF-91EE1C08DF02}" type="presParOf" srcId="{5A669867-8342-4DB2-876F-0BBF589F6AAB}" destId="{E5FB5B3B-1490-412B-A3F1-08141D1C7A63}"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69D9B-B853-45E2-AD17-B6599B76841A}">
      <dsp:nvSpPr>
        <dsp:cNvPr id="0" name=""/>
        <dsp:cNvSpPr/>
      </dsp:nvSpPr>
      <dsp:spPr>
        <a:xfrm>
          <a:off x="1114332" y="583391"/>
          <a:ext cx="4004986" cy="4004986"/>
        </a:xfrm>
        <a:prstGeom prst="blockArc">
          <a:avLst>
            <a:gd name="adj1" fmla="val 12600000"/>
            <a:gd name="adj2" fmla="val 162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232668-7079-4D7A-B0EB-E9985F05B3F5}">
      <dsp:nvSpPr>
        <dsp:cNvPr id="0" name=""/>
        <dsp:cNvSpPr/>
      </dsp:nvSpPr>
      <dsp:spPr>
        <a:xfrm>
          <a:off x="1114332" y="583391"/>
          <a:ext cx="4004986" cy="4004986"/>
        </a:xfrm>
        <a:prstGeom prst="blockArc">
          <a:avLst>
            <a:gd name="adj1" fmla="val 9000000"/>
            <a:gd name="adj2" fmla="val 126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B5626-2176-4346-9BF8-AA8D09F280D1}">
      <dsp:nvSpPr>
        <dsp:cNvPr id="0" name=""/>
        <dsp:cNvSpPr/>
      </dsp:nvSpPr>
      <dsp:spPr>
        <a:xfrm>
          <a:off x="1114332" y="583391"/>
          <a:ext cx="4004986" cy="4004986"/>
        </a:xfrm>
        <a:prstGeom prst="blockArc">
          <a:avLst>
            <a:gd name="adj1" fmla="val 5400000"/>
            <a:gd name="adj2" fmla="val 90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A912D6-E020-4364-91CF-61C1FB0C5907}">
      <dsp:nvSpPr>
        <dsp:cNvPr id="0" name=""/>
        <dsp:cNvSpPr/>
      </dsp:nvSpPr>
      <dsp:spPr>
        <a:xfrm>
          <a:off x="1114332" y="583391"/>
          <a:ext cx="4004986" cy="4004986"/>
        </a:xfrm>
        <a:prstGeom prst="blockArc">
          <a:avLst>
            <a:gd name="adj1" fmla="val 1800000"/>
            <a:gd name="adj2" fmla="val 54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574F3-0EDD-4692-93C6-41F18166259F}">
      <dsp:nvSpPr>
        <dsp:cNvPr id="0" name=""/>
        <dsp:cNvSpPr/>
      </dsp:nvSpPr>
      <dsp:spPr>
        <a:xfrm>
          <a:off x="1105682" y="548988"/>
          <a:ext cx="4004986" cy="4004986"/>
        </a:xfrm>
        <a:prstGeom prst="blockArc">
          <a:avLst>
            <a:gd name="adj1" fmla="val 19800000"/>
            <a:gd name="adj2" fmla="val 18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67BED9-7527-48DD-8F58-AD42756EA8FD}">
      <dsp:nvSpPr>
        <dsp:cNvPr id="0" name=""/>
        <dsp:cNvSpPr/>
      </dsp:nvSpPr>
      <dsp:spPr>
        <a:xfrm>
          <a:off x="1114332" y="583391"/>
          <a:ext cx="4004986" cy="4004986"/>
        </a:xfrm>
        <a:prstGeom prst="blockArc">
          <a:avLst>
            <a:gd name="adj1" fmla="val 16200000"/>
            <a:gd name="adj2" fmla="val 19800000"/>
            <a:gd name="adj3" fmla="val 452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6B9319-CD42-411D-9086-816AFC5BFCD4}">
      <dsp:nvSpPr>
        <dsp:cNvPr id="0" name=""/>
        <dsp:cNvSpPr/>
      </dsp:nvSpPr>
      <dsp:spPr>
        <a:xfrm>
          <a:off x="2218912" y="1687970"/>
          <a:ext cx="1795827" cy="1795827"/>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481905" y="1950963"/>
        <a:ext cx="1269841" cy="1269841"/>
      </dsp:txXfrm>
    </dsp:sp>
    <dsp:sp modelId="{D8403A85-5718-4CD0-BF24-C443EBBFE0A5}">
      <dsp:nvSpPr>
        <dsp:cNvPr id="0" name=""/>
        <dsp:cNvSpPr/>
      </dsp:nvSpPr>
      <dsp:spPr>
        <a:xfrm>
          <a:off x="2488286" y="106"/>
          <a:ext cx="1257079" cy="12570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Emotional and psychological impact</a:t>
          </a:r>
          <a:endParaRPr lang="en-US" sz="1100" kern="1200" dirty="0"/>
        </a:p>
      </dsp:txBody>
      <dsp:txXfrm>
        <a:off x="2672381" y="184201"/>
        <a:ext cx="888889" cy="888889"/>
      </dsp:txXfrm>
    </dsp:sp>
    <dsp:sp modelId="{7E446E7A-ABB9-4B9A-8AA9-9BAB6DC6B855}">
      <dsp:nvSpPr>
        <dsp:cNvPr id="0" name=""/>
        <dsp:cNvSpPr/>
      </dsp:nvSpPr>
      <dsp:spPr>
        <a:xfrm>
          <a:off x="4183304" y="978725"/>
          <a:ext cx="1257079" cy="12570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Practical difficulties</a:t>
          </a:r>
          <a:endParaRPr lang="en-US" sz="1100" kern="1200" dirty="0"/>
        </a:p>
      </dsp:txBody>
      <dsp:txXfrm>
        <a:off x="4367399" y="1162820"/>
        <a:ext cx="888889" cy="888889"/>
      </dsp:txXfrm>
    </dsp:sp>
    <dsp:sp modelId="{B8CFF161-BF66-423A-A851-1C8AE55F50BC}">
      <dsp:nvSpPr>
        <dsp:cNvPr id="0" name=""/>
        <dsp:cNvSpPr/>
      </dsp:nvSpPr>
      <dsp:spPr>
        <a:xfrm>
          <a:off x="4183304" y="2935964"/>
          <a:ext cx="1257079" cy="12570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Financial impact</a:t>
          </a:r>
          <a:endParaRPr lang="en-US" sz="1100" kern="1200" dirty="0"/>
        </a:p>
      </dsp:txBody>
      <dsp:txXfrm>
        <a:off x="4367399" y="3120059"/>
        <a:ext cx="888889" cy="888889"/>
      </dsp:txXfrm>
    </dsp:sp>
    <dsp:sp modelId="{1ED22372-B9A7-4149-B22C-17C9C6D5A8A2}">
      <dsp:nvSpPr>
        <dsp:cNvPr id="0" name=""/>
        <dsp:cNvSpPr/>
      </dsp:nvSpPr>
      <dsp:spPr>
        <a:xfrm>
          <a:off x="2488286" y="3914583"/>
          <a:ext cx="1257079" cy="12570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Help in accessing justice</a:t>
          </a:r>
          <a:endParaRPr lang="en-US" sz="1100" kern="1200" dirty="0"/>
        </a:p>
      </dsp:txBody>
      <dsp:txXfrm>
        <a:off x="2672381" y="4098678"/>
        <a:ext cx="888889" cy="888889"/>
      </dsp:txXfrm>
    </dsp:sp>
    <dsp:sp modelId="{E9986062-8758-444F-B976-6FE0D79E001B}">
      <dsp:nvSpPr>
        <dsp:cNvPr id="0" name=""/>
        <dsp:cNvSpPr/>
      </dsp:nvSpPr>
      <dsp:spPr>
        <a:xfrm>
          <a:off x="793268" y="2935964"/>
          <a:ext cx="1257079" cy="12570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Problems at work/school/ family life</a:t>
          </a:r>
          <a:endParaRPr lang="en-US" sz="1100" kern="1200" dirty="0"/>
        </a:p>
      </dsp:txBody>
      <dsp:txXfrm>
        <a:off x="977363" y="3120059"/>
        <a:ext cx="888889" cy="888889"/>
      </dsp:txXfrm>
    </dsp:sp>
    <dsp:sp modelId="{4A53FF1E-40EA-4F65-A2F2-3DA603BDB45B}">
      <dsp:nvSpPr>
        <dsp:cNvPr id="0" name=""/>
        <dsp:cNvSpPr/>
      </dsp:nvSpPr>
      <dsp:spPr>
        <a:xfrm>
          <a:off x="793268" y="978725"/>
          <a:ext cx="1257079" cy="12570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Physical Consequences</a:t>
          </a:r>
          <a:endParaRPr lang="en-US" sz="1100" kern="1200" dirty="0"/>
        </a:p>
      </dsp:txBody>
      <dsp:txXfrm>
        <a:off x="977363" y="1162820"/>
        <a:ext cx="888889" cy="888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E8BB6-E949-4C42-83D6-B26878D51056}">
      <dsp:nvSpPr>
        <dsp:cNvPr id="0" name=""/>
        <dsp:cNvSpPr/>
      </dsp:nvSpPr>
      <dsp:spPr>
        <a:xfrm>
          <a:off x="0" y="0"/>
          <a:ext cx="1493699" cy="1908465"/>
        </a:xfrm>
        <a:prstGeom prst="roundRect">
          <a:avLst>
            <a:gd name="adj" fmla="val 10000"/>
          </a:avLst>
        </a:prstGeom>
        <a:solidFill>
          <a:srgbClr val="438086">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a:solidFill>
                <a:sysClr val="window" lastClr="FFFFFF"/>
              </a:solidFill>
              <a:latin typeface="Calibri Light" panose="020F0302020204030204"/>
              <a:ea typeface="+mn-ea"/>
              <a:cs typeface="+mn-cs"/>
            </a:rPr>
            <a:t>Respect and Recognition</a:t>
          </a:r>
        </a:p>
      </dsp:txBody>
      <dsp:txXfrm>
        <a:off x="0" y="763386"/>
        <a:ext cx="1493699" cy="763386"/>
      </dsp:txXfrm>
    </dsp:sp>
    <dsp:sp modelId="{88E6CD71-7B87-407D-8EBD-8E7A19FF26EB}">
      <dsp:nvSpPr>
        <dsp:cNvPr id="0" name=""/>
        <dsp:cNvSpPr/>
      </dsp:nvSpPr>
      <dsp:spPr>
        <a:xfrm>
          <a:off x="429090" y="114507"/>
          <a:ext cx="635518" cy="635518"/>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4486" t="10622" r="-51216" b="6008"/>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84018DB-E705-41BB-8141-A7E107DB97DB}">
      <dsp:nvSpPr>
        <dsp:cNvPr id="0" name=""/>
        <dsp:cNvSpPr/>
      </dsp:nvSpPr>
      <dsp:spPr>
        <a:xfrm>
          <a:off x="1538510" y="0"/>
          <a:ext cx="1493699" cy="1908465"/>
        </a:xfrm>
        <a:prstGeom prst="roundRect">
          <a:avLst>
            <a:gd name="adj" fmla="val 10000"/>
          </a:avLst>
        </a:prstGeom>
        <a:solidFill>
          <a:srgbClr val="438086">
            <a:hueOff val="1350398"/>
            <a:satOff val="500"/>
            <a:lumOff val="152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a:solidFill>
                <a:sysClr val="window" lastClr="FFFFFF"/>
              </a:solidFill>
              <a:latin typeface="Calibri Light" panose="020F0302020204030204"/>
              <a:ea typeface="+mn-ea"/>
              <a:cs typeface="+mn-cs"/>
            </a:rPr>
            <a:t>Support and Information</a:t>
          </a:r>
        </a:p>
      </dsp:txBody>
      <dsp:txXfrm>
        <a:off x="1538510" y="763386"/>
        <a:ext cx="1493699" cy="763386"/>
      </dsp:txXfrm>
    </dsp:sp>
    <dsp:sp modelId="{916231D7-8EC7-4DBB-9897-7EF3D73C7045}">
      <dsp:nvSpPr>
        <dsp:cNvPr id="0" name=""/>
        <dsp:cNvSpPr/>
      </dsp:nvSpPr>
      <dsp:spPr>
        <a:xfrm>
          <a:off x="1967600" y="114507"/>
          <a:ext cx="635518" cy="635518"/>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A5C0A9F-4491-4EB4-9597-77068D28CB45}">
      <dsp:nvSpPr>
        <dsp:cNvPr id="0" name=""/>
        <dsp:cNvSpPr/>
      </dsp:nvSpPr>
      <dsp:spPr>
        <a:xfrm>
          <a:off x="3077020" y="0"/>
          <a:ext cx="1493699" cy="1908465"/>
        </a:xfrm>
        <a:prstGeom prst="roundRect">
          <a:avLst>
            <a:gd name="adj" fmla="val 10000"/>
          </a:avLst>
        </a:prstGeom>
        <a:solidFill>
          <a:srgbClr val="438086">
            <a:hueOff val="2700796"/>
            <a:satOff val="1000"/>
            <a:lumOff val="305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a:solidFill>
                <a:sysClr val="window" lastClr="FFFFFF"/>
              </a:solidFill>
              <a:latin typeface="Calibri Light" panose="020F0302020204030204"/>
              <a:ea typeface="+mn-ea"/>
              <a:cs typeface="+mn-cs"/>
            </a:rPr>
            <a:t>Access to Justice</a:t>
          </a:r>
        </a:p>
      </dsp:txBody>
      <dsp:txXfrm>
        <a:off x="3077020" y="763386"/>
        <a:ext cx="1493699" cy="763386"/>
      </dsp:txXfrm>
    </dsp:sp>
    <dsp:sp modelId="{BE780436-D79E-41BF-8C82-49002B5AE7CF}">
      <dsp:nvSpPr>
        <dsp:cNvPr id="0" name=""/>
        <dsp:cNvSpPr/>
      </dsp:nvSpPr>
      <dsp:spPr>
        <a:xfrm>
          <a:off x="3506111" y="114507"/>
          <a:ext cx="635518" cy="635518"/>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3314" t="15583" r="-13962" b="14483"/>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30641FAA-F24C-4553-AD3E-4FD02B4BFADD}">
      <dsp:nvSpPr>
        <dsp:cNvPr id="0" name=""/>
        <dsp:cNvSpPr/>
      </dsp:nvSpPr>
      <dsp:spPr>
        <a:xfrm>
          <a:off x="4615531" y="0"/>
          <a:ext cx="1493699" cy="1908465"/>
        </a:xfrm>
        <a:prstGeom prst="roundRect">
          <a:avLst>
            <a:gd name="adj" fmla="val 10000"/>
          </a:avLst>
        </a:prstGeom>
        <a:solidFill>
          <a:srgbClr val="438086">
            <a:hueOff val="5401592"/>
            <a:satOff val="2001"/>
            <a:lumOff val="611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a:solidFill>
                <a:sysClr val="window" lastClr="FFFFFF"/>
              </a:solidFill>
              <a:latin typeface="Calibri Light" panose="020F0302020204030204"/>
              <a:ea typeface="+mn-ea"/>
              <a:cs typeface="+mn-cs"/>
            </a:rPr>
            <a:t>Protection</a:t>
          </a:r>
        </a:p>
      </dsp:txBody>
      <dsp:txXfrm>
        <a:off x="4615531" y="763386"/>
        <a:ext cx="1493699" cy="763386"/>
      </dsp:txXfrm>
    </dsp:sp>
    <dsp:sp modelId="{473AA88E-AB8F-4124-BC48-72193494CE7D}">
      <dsp:nvSpPr>
        <dsp:cNvPr id="0" name=""/>
        <dsp:cNvSpPr/>
      </dsp:nvSpPr>
      <dsp:spPr>
        <a:xfrm>
          <a:off x="5044621" y="114507"/>
          <a:ext cx="635518" cy="635518"/>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8859" t="6122" r="14485" b="-731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A7E493A-68DE-48BA-B5FD-6459F291FDF8}">
      <dsp:nvSpPr>
        <dsp:cNvPr id="0" name=""/>
        <dsp:cNvSpPr/>
      </dsp:nvSpPr>
      <dsp:spPr>
        <a:xfrm>
          <a:off x="6154041" y="0"/>
          <a:ext cx="1493699" cy="1908465"/>
        </a:xfrm>
        <a:prstGeom prst="roundRect">
          <a:avLst>
            <a:gd name="adj" fmla="val 10000"/>
          </a:avLst>
        </a:prstGeom>
        <a:solidFill>
          <a:srgbClr val="438086">
            <a:hueOff val="6751989"/>
            <a:satOff val="2501"/>
            <a:lumOff val="764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a:solidFill>
                <a:sysClr val="window" lastClr="FFFFFF"/>
              </a:solidFill>
              <a:latin typeface="Calibri Light" panose="020F0302020204030204"/>
              <a:ea typeface="+mn-ea"/>
              <a:cs typeface="+mn-cs"/>
            </a:rPr>
            <a:t>Compensation and Restoration</a:t>
          </a:r>
        </a:p>
      </dsp:txBody>
      <dsp:txXfrm>
        <a:off x="6154041" y="763386"/>
        <a:ext cx="1493699" cy="763386"/>
      </dsp:txXfrm>
    </dsp:sp>
    <dsp:sp modelId="{59C25B7F-2D34-4AD3-ABAB-E37ED8F1AEE5}">
      <dsp:nvSpPr>
        <dsp:cNvPr id="0" name=""/>
        <dsp:cNvSpPr/>
      </dsp:nvSpPr>
      <dsp:spPr>
        <a:xfrm>
          <a:off x="6583131" y="114507"/>
          <a:ext cx="635518" cy="63551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 r="-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1F4E8FB-7B5C-4524-ACFC-740D92380C09}">
      <dsp:nvSpPr>
        <dsp:cNvPr id="0" name=""/>
        <dsp:cNvSpPr/>
      </dsp:nvSpPr>
      <dsp:spPr>
        <a:xfrm>
          <a:off x="305909" y="1526772"/>
          <a:ext cx="7035921" cy="286269"/>
        </a:xfrm>
        <a:prstGeom prst="leftRightArrow">
          <a:avLst/>
        </a:prstGeom>
        <a:solidFill>
          <a:srgbClr val="438086">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53FA9-0711-4139-A26E-269653D14EDD}">
      <dsp:nvSpPr>
        <dsp:cNvPr id="0" name=""/>
        <dsp:cNvSpPr/>
      </dsp:nvSpPr>
      <dsp:spPr>
        <a:xfrm>
          <a:off x="2592" y="0"/>
          <a:ext cx="2544033" cy="37671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dirty="0">
              <a:solidFill>
                <a:srgbClr val="FF9933"/>
              </a:solidFill>
            </a:rPr>
            <a:t>Information</a:t>
          </a:r>
        </a:p>
      </dsp:txBody>
      <dsp:txXfrm>
        <a:off x="2592" y="0"/>
        <a:ext cx="2544033" cy="1130141"/>
      </dsp:txXfrm>
    </dsp:sp>
    <dsp:sp modelId="{B2B9E1B4-919E-4F3B-9702-84B44FACBD5B}">
      <dsp:nvSpPr>
        <dsp:cNvPr id="0" name=""/>
        <dsp:cNvSpPr/>
      </dsp:nvSpPr>
      <dsp:spPr>
        <a:xfrm>
          <a:off x="256995" y="1130233"/>
          <a:ext cx="2035226" cy="5487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dirty="0">
              <a:solidFill>
                <a:schemeClr val="tx1"/>
              </a:solidFill>
            </a:rPr>
            <a:t>Information on victims’ rights</a:t>
          </a:r>
        </a:p>
      </dsp:txBody>
      <dsp:txXfrm>
        <a:off x="273069" y="1146307"/>
        <a:ext cx="2003078" cy="516643"/>
      </dsp:txXfrm>
    </dsp:sp>
    <dsp:sp modelId="{C1CA2D16-7061-4CE7-84AF-DFE4842F41A7}">
      <dsp:nvSpPr>
        <dsp:cNvPr id="0" name=""/>
        <dsp:cNvSpPr/>
      </dsp:nvSpPr>
      <dsp:spPr>
        <a:xfrm>
          <a:off x="256995" y="1763454"/>
          <a:ext cx="2035226" cy="548791"/>
        </a:xfrm>
        <a:prstGeom prst="roundRect">
          <a:avLst>
            <a:gd name="adj" fmla="val 10000"/>
          </a:avLst>
        </a:prstGeom>
        <a:solidFill>
          <a:schemeClr val="accent2">
            <a:hueOff val="613817"/>
            <a:satOff val="227"/>
            <a:lumOff val="6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dirty="0">
              <a:solidFill>
                <a:schemeClr val="tx1"/>
              </a:solidFill>
            </a:rPr>
            <a:t>Information on Compensation</a:t>
          </a:r>
        </a:p>
      </dsp:txBody>
      <dsp:txXfrm>
        <a:off x="273069" y="1779528"/>
        <a:ext cx="2003078" cy="516643"/>
      </dsp:txXfrm>
    </dsp:sp>
    <dsp:sp modelId="{3CF6EC41-AA46-4552-95F1-B5EB29924379}">
      <dsp:nvSpPr>
        <dsp:cNvPr id="0" name=""/>
        <dsp:cNvSpPr/>
      </dsp:nvSpPr>
      <dsp:spPr>
        <a:xfrm>
          <a:off x="256995" y="2396675"/>
          <a:ext cx="2035226" cy="548791"/>
        </a:xfrm>
        <a:prstGeom prst="roundRect">
          <a:avLst>
            <a:gd name="adj" fmla="val 10000"/>
          </a:avLst>
        </a:prstGeom>
        <a:solidFill>
          <a:schemeClr val="accent2">
            <a:hueOff val="1227635"/>
            <a:satOff val="455"/>
            <a:lumOff val="139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dirty="0">
              <a:solidFill>
                <a:schemeClr val="tx1"/>
              </a:solidFill>
            </a:rPr>
            <a:t>Information on role in criminal proceedings</a:t>
          </a:r>
        </a:p>
      </dsp:txBody>
      <dsp:txXfrm>
        <a:off x="273069" y="2412749"/>
        <a:ext cx="2003078" cy="516643"/>
      </dsp:txXfrm>
    </dsp:sp>
    <dsp:sp modelId="{0DF4AE16-7F7E-40F6-AA7D-C5A831ED6CB6}">
      <dsp:nvSpPr>
        <dsp:cNvPr id="0" name=""/>
        <dsp:cNvSpPr/>
      </dsp:nvSpPr>
      <dsp:spPr>
        <a:xfrm>
          <a:off x="256995" y="3029896"/>
          <a:ext cx="2035226" cy="548791"/>
        </a:xfrm>
        <a:prstGeom prst="roundRect">
          <a:avLst>
            <a:gd name="adj" fmla="val 10000"/>
          </a:avLst>
        </a:prstGeom>
        <a:solidFill>
          <a:schemeClr val="accent2">
            <a:hueOff val="1841452"/>
            <a:satOff val="682"/>
            <a:lumOff val="20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dirty="0">
              <a:solidFill>
                <a:schemeClr val="tx1"/>
              </a:solidFill>
            </a:rPr>
            <a:t>Preparation for attendance of the trial</a:t>
          </a:r>
        </a:p>
      </dsp:txBody>
      <dsp:txXfrm>
        <a:off x="273069" y="3045970"/>
        <a:ext cx="2003078" cy="516643"/>
      </dsp:txXfrm>
    </dsp:sp>
    <dsp:sp modelId="{3B9E2009-1C8E-46CC-9CD3-63BE13484090}">
      <dsp:nvSpPr>
        <dsp:cNvPr id="0" name=""/>
        <dsp:cNvSpPr/>
      </dsp:nvSpPr>
      <dsp:spPr>
        <a:xfrm>
          <a:off x="2737428" y="0"/>
          <a:ext cx="2544033" cy="37671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dirty="0">
              <a:solidFill>
                <a:srgbClr val="FF9933"/>
              </a:solidFill>
            </a:rPr>
            <a:t>Referral</a:t>
          </a:r>
        </a:p>
      </dsp:txBody>
      <dsp:txXfrm>
        <a:off x="2737428" y="0"/>
        <a:ext cx="2544033" cy="1130141"/>
      </dsp:txXfrm>
    </dsp:sp>
    <dsp:sp modelId="{601DB8CC-A997-4EAC-A4CB-BCD03F957659}">
      <dsp:nvSpPr>
        <dsp:cNvPr id="0" name=""/>
        <dsp:cNvSpPr/>
      </dsp:nvSpPr>
      <dsp:spPr>
        <a:xfrm>
          <a:off x="2991831" y="1131244"/>
          <a:ext cx="2035226" cy="1135843"/>
        </a:xfrm>
        <a:prstGeom prst="roundRect">
          <a:avLst>
            <a:gd name="adj" fmla="val 10000"/>
          </a:avLst>
        </a:prstGeom>
        <a:solidFill>
          <a:schemeClr val="accent2">
            <a:hueOff val="2455269"/>
            <a:satOff val="909"/>
            <a:lumOff val="27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dirty="0">
              <a:solidFill>
                <a:schemeClr val="tx1"/>
              </a:solidFill>
            </a:rPr>
            <a:t>Information on specialised services</a:t>
          </a:r>
        </a:p>
      </dsp:txBody>
      <dsp:txXfrm>
        <a:off x="3025099" y="1164512"/>
        <a:ext cx="1968690" cy="1069307"/>
      </dsp:txXfrm>
    </dsp:sp>
    <dsp:sp modelId="{7263ED3F-1E42-4431-BEE2-E7C89EA57CD0}">
      <dsp:nvSpPr>
        <dsp:cNvPr id="0" name=""/>
        <dsp:cNvSpPr/>
      </dsp:nvSpPr>
      <dsp:spPr>
        <a:xfrm>
          <a:off x="2991831" y="2441833"/>
          <a:ext cx="2035226" cy="1135843"/>
        </a:xfrm>
        <a:prstGeom prst="roundRect">
          <a:avLst>
            <a:gd name="adj" fmla="val 10000"/>
          </a:avLst>
        </a:prstGeom>
        <a:solidFill>
          <a:schemeClr val="accent2">
            <a:hueOff val="3069086"/>
            <a:satOff val="1137"/>
            <a:lumOff val="34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dirty="0">
              <a:solidFill>
                <a:schemeClr val="tx1"/>
              </a:solidFill>
            </a:rPr>
            <a:t>Direct referral</a:t>
          </a:r>
        </a:p>
      </dsp:txBody>
      <dsp:txXfrm>
        <a:off x="3025099" y="2475101"/>
        <a:ext cx="1968690" cy="1069307"/>
      </dsp:txXfrm>
    </dsp:sp>
    <dsp:sp modelId="{A88F02B3-768C-4F62-96AE-3ABFE10EB74B}">
      <dsp:nvSpPr>
        <dsp:cNvPr id="0" name=""/>
        <dsp:cNvSpPr/>
      </dsp:nvSpPr>
      <dsp:spPr>
        <a:xfrm>
          <a:off x="5472263" y="0"/>
          <a:ext cx="2544033" cy="37671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dirty="0">
              <a:solidFill>
                <a:srgbClr val="FF9933"/>
              </a:solidFill>
            </a:rPr>
            <a:t>Emotional support</a:t>
          </a:r>
        </a:p>
      </dsp:txBody>
      <dsp:txXfrm>
        <a:off x="5472263" y="0"/>
        <a:ext cx="2544033" cy="1130141"/>
      </dsp:txXfrm>
    </dsp:sp>
    <dsp:sp modelId="{FC796CE9-82F5-4732-860B-9227D2E2252F}">
      <dsp:nvSpPr>
        <dsp:cNvPr id="0" name=""/>
        <dsp:cNvSpPr/>
      </dsp:nvSpPr>
      <dsp:spPr>
        <a:xfrm>
          <a:off x="5726667" y="1131244"/>
          <a:ext cx="2035226" cy="1135843"/>
        </a:xfrm>
        <a:prstGeom prst="roundRect">
          <a:avLst>
            <a:gd name="adj" fmla="val 10000"/>
          </a:avLst>
        </a:prstGeom>
        <a:solidFill>
          <a:schemeClr val="accent2">
            <a:hueOff val="3682904"/>
            <a:satOff val="1364"/>
            <a:lumOff val="41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dirty="0">
              <a:solidFill>
                <a:schemeClr val="tx1"/>
              </a:solidFill>
            </a:rPr>
            <a:t>Emotional support</a:t>
          </a:r>
        </a:p>
      </dsp:txBody>
      <dsp:txXfrm>
        <a:off x="5759935" y="1164512"/>
        <a:ext cx="1968690" cy="1069307"/>
      </dsp:txXfrm>
    </dsp:sp>
    <dsp:sp modelId="{B19A5FCC-1F1E-42DF-98B1-ED5D630F377E}">
      <dsp:nvSpPr>
        <dsp:cNvPr id="0" name=""/>
        <dsp:cNvSpPr/>
      </dsp:nvSpPr>
      <dsp:spPr>
        <a:xfrm>
          <a:off x="5726667" y="2441833"/>
          <a:ext cx="2035226" cy="1135843"/>
        </a:xfrm>
        <a:prstGeom prst="roundRect">
          <a:avLst>
            <a:gd name="adj" fmla="val 10000"/>
          </a:avLst>
        </a:prstGeom>
        <a:solidFill>
          <a:schemeClr val="accent2">
            <a:hueOff val="4296720"/>
            <a:satOff val="1592"/>
            <a:lumOff val="48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dirty="0">
              <a:solidFill>
                <a:schemeClr val="tx1"/>
              </a:solidFill>
            </a:rPr>
            <a:t>If needed psychological support</a:t>
          </a:r>
        </a:p>
      </dsp:txBody>
      <dsp:txXfrm>
        <a:off x="5759935" y="2475101"/>
        <a:ext cx="1968690" cy="1069307"/>
      </dsp:txXfrm>
    </dsp:sp>
    <dsp:sp modelId="{8DAD96B1-4C64-4BC9-8B86-383B55F04D21}">
      <dsp:nvSpPr>
        <dsp:cNvPr id="0" name=""/>
        <dsp:cNvSpPr/>
      </dsp:nvSpPr>
      <dsp:spPr>
        <a:xfrm>
          <a:off x="8207099" y="0"/>
          <a:ext cx="2544033" cy="37671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b="1" kern="1200" dirty="0">
              <a:solidFill>
                <a:srgbClr val="FF9933"/>
              </a:solidFill>
            </a:rPr>
            <a:t>Advice</a:t>
          </a:r>
        </a:p>
      </dsp:txBody>
      <dsp:txXfrm>
        <a:off x="8207099" y="0"/>
        <a:ext cx="2544033" cy="1130141"/>
      </dsp:txXfrm>
    </dsp:sp>
    <dsp:sp modelId="{2B7C8F3E-6670-43F1-88B2-92A8092204EA}">
      <dsp:nvSpPr>
        <dsp:cNvPr id="0" name=""/>
        <dsp:cNvSpPr/>
      </dsp:nvSpPr>
      <dsp:spPr>
        <a:xfrm>
          <a:off x="8461502" y="1130233"/>
          <a:ext cx="2035226" cy="548791"/>
        </a:xfrm>
        <a:prstGeom prst="roundRect">
          <a:avLst>
            <a:gd name="adj" fmla="val 10000"/>
          </a:avLst>
        </a:prstGeom>
        <a:solidFill>
          <a:schemeClr val="accent2">
            <a:hueOff val="4910538"/>
            <a:satOff val="1819"/>
            <a:lumOff val="55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dirty="0">
              <a:solidFill>
                <a:schemeClr val="tx1"/>
              </a:solidFill>
            </a:rPr>
            <a:t>Advice </a:t>
          </a:r>
          <a:r>
            <a:rPr lang="en-GB" sz="1500" b="0" kern="1200" dirty="0" smtClean="0">
              <a:solidFill>
                <a:schemeClr val="tx1"/>
              </a:solidFill>
            </a:rPr>
            <a:t>on </a:t>
          </a:r>
          <a:r>
            <a:rPr lang="en-GB" sz="1500" b="0" kern="1200" dirty="0">
              <a:solidFill>
                <a:schemeClr val="tx1"/>
              </a:solidFill>
            </a:rPr>
            <a:t>practical issues</a:t>
          </a:r>
        </a:p>
      </dsp:txBody>
      <dsp:txXfrm>
        <a:off x="8477576" y="1146307"/>
        <a:ext cx="2003078" cy="516643"/>
      </dsp:txXfrm>
    </dsp:sp>
    <dsp:sp modelId="{E57348A6-535F-4C5F-BD1F-B98E35A42DD5}">
      <dsp:nvSpPr>
        <dsp:cNvPr id="0" name=""/>
        <dsp:cNvSpPr/>
      </dsp:nvSpPr>
      <dsp:spPr>
        <a:xfrm>
          <a:off x="8461502" y="1763454"/>
          <a:ext cx="2035226" cy="548791"/>
        </a:xfrm>
        <a:prstGeom prst="roundRect">
          <a:avLst>
            <a:gd name="adj" fmla="val 10000"/>
          </a:avLst>
        </a:prstGeom>
        <a:solidFill>
          <a:schemeClr val="accent2">
            <a:hueOff val="5524355"/>
            <a:satOff val="2046"/>
            <a:lumOff val="6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dirty="0">
              <a:solidFill>
                <a:schemeClr val="tx1"/>
              </a:solidFill>
            </a:rPr>
            <a:t>Advice </a:t>
          </a:r>
          <a:r>
            <a:rPr lang="en-GB" sz="1500" b="0" kern="1200" dirty="0" smtClean="0">
              <a:solidFill>
                <a:schemeClr val="tx1"/>
              </a:solidFill>
            </a:rPr>
            <a:t>on </a:t>
          </a:r>
          <a:r>
            <a:rPr lang="en-GB" sz="1500" b="0" kern="1200" dirty="0">
              <a:solidFill>
                <a:schemeClr val="tx1"/>
              </a:solidFill>
            </a:rPr>
            <a:t>financial issues</a:t>
          </a:r>
        </a:p>
      </dsp:txBody>
      <dsp:txXfrm>
        <a:off x="8477576" y="1779528"/>
        <a:ext cx="2003078" cy="516643"/>
      </dsp:txXfrm>
    </dsp:sp>
    <dsp:sp modelId="{A70647DA-E7AD-4A0A-B394-B66BFF84A665}">
      <dsp:nvSpPr>
        <dsp:cNvPr id="0" name=""/>
        <dsp:cNvSpPr/>
      </dsp:nvSpPr>
      <dsp:spPr>
        <a:xfrm>
          <a:off x="8461502" y="2396675"/>
          <a:ext cx="2035226" cy="548791"/>
        </a:xfrm>
        <a:prstGeom prst="roundRect">
          <a:avLst>
            <a:gd name="adj" fmla="val 10000"/>
          </a:avLst>
        </a:prstGeom>
        <a:solidFill>
          <a:schemeClr val="accent2">
            <a:hueOff val="6138172"/>
            <a:satOff val="2274"/>
            <a:lumOff val="69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dirty="0">
              <a:solidFill>
                <a:schemeClr val="tx1"/>
              </a:solidFill>
            </a:rPr>
            <a:t>Advice </a:t>
          </a:r>
          <a:r>
            <a:rPr lang="en-GB" sz="1500" b="0" kern="1200" dirty="0" smtClean="0">
              <a:solidFill>
                <a:schemeClr val="tx1"/>
              </a:solidFill>
            </a:rPr>
            <a:t>on </a:t>
          </a:r>
          <a:r>
            <a:rPr lang="en-GB" sz="1500" b="0" kern="1200" dirty="0">
              <a:solidFill>
                <a:schemeClr val="tx1"/>
              </a:solidFill>
            </a:rPr>
            <a:t>prevention</a:t>
          </a:r>
        </a:p>
      </dsp:txBody>
      <dsp:txXfrm>
        <a:off x="8477576" y="2412749"/>
        <a:ext cx="2003078" cy="516643"/>
      </dsp:txXfrm>
    </dsp:sp>
    <dsp:sp modelId="{95498BED-5D4F-483D-835D-C69CE7377A34}">
      <dsp:nvSpPr>
        <dsp:cNvPr id="0" name=""/>
        <dsp:cNvSpPr/>
      </dsp:nvSpPr>
      <dsp:spPr>
        <a:xfrm>
          <a:off x="8461502" y="3029896"/>
          <a:ext cx="2035226" cy="548791"/>
        </a:xfrm>
        <a:prstGeom prst="roundRect">
          <a:avLst>
            <a:gd name="adj" fmla="val 10000"/>
          </a:avLst>
        </a:prstGeom>
        <a:solidFill>
          <a:schemeClr val="accent2">
            <a:hueOff val="6751989"/>
            <a:satOff val="2501"/>
            <a:lumOff val="76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b="0" kern="1200">
              <a:solidFill>
                <a:schemeClr val="tx1"/>
              </a:solidFill>
            </a:rPr>
            <a:t>Advice </a:t>
          </a:r>
          <a:r>
            <a:rPr lang="en-GB" sz="1500" b="0" kern="1200" smtClean="0">
              <a:solidFill>
                <a:schemeClr val="tx1"/>
              </a:solidFill>
            </a:rPr>
            <a:t>on </a:t>
          </a:r>
          <a:r>
            <a:rPr lang="en-GB" sz="1500" b="0" kern="1200" dirty="0">
              <a:solidFill>
                <a:schemeClr val="tx1"/>
              </a:solidFill>
            </a:rPr>
            <a:t>secondary and repeat victimisation</a:t>
          </a:r>
        </a:p>
      </dsp:txBody>
      <dsp:txXfrm>
        <a:off x="8477576" y="3045970"/>
        <a:ext cx="2003078" cy="5166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C61F4-512C-4EA0-8A1B-FEF26C9D1CFA}">
      <dsp:nvSpPr>
        <dsp:cNvPr id="0" name=""/>
        <dsp:cNvSpPr/>
      </dsp:nvSpPr>
      <dsp:spPr>
        <a:xfrm>
          <a:off x="4346" y="157266"/>
          <a:ext cx="2613559" cy="61856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GB" sz="2800" kern="1200" dirty="0" smtClean="0"/>
            <a:t>All victims</a:t>
          </a:r>
          <a:endParaRPr lang="en-GB" sz="2800" kern="1200" dirty="0"/>
        </a:p>
      </dsp:txBody>
      <dsp:txXfrm>
        <a:off x="4346" y="157266"/>
        <a:ext cx="2613559" cy="618569"/>
      </dsp:txXfrm>
    </dsp:sp>
    <dsp:sp modelId="{FFECD4B0-F61A-45B0-810C-F91BD6E99FDA}">
      <dsp:nvSpPr>
        <dsp:cNvPr id="0" name=""/>
        <dsp:cNvSpPr/>
      </dsp:nvSpPr>
      <dsp:spPr>
        <a:xfrm>
          <a:off x="4346" y="775836"/>
          <a:ext cx="2613559" cy="507276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smtClean="0"/>
            <a:t>Universal/ generic and specialist services</a:t>
          </a:r>
          <a:endParaRPr lang="en-GB" sz="2100" kern="1200" dirty="0"/>
        </a:p>
        <a:p>
          <a:pPr marL="228600" lvl="1" indent="-228600" algn="l" defTabSz="933450">
            <a:lnSpc>
              <a:spcPct val="90000"/>
            </a:lnSpc>
            <a:spcBef>
              <a:spcPct val="0"/>
            </a:spcBef>
            <a:spcAft>
              <a:spcPct val="15000"/>
            </a:spcAft>
            <a:buChar char="••"/>
          </a:pPr>
          <a:r>
            <a:rPr lang="en-GB" sz="2100" kern="1200" dirty="0" smtClean="0"/>
            <a:t>Foundation for all</a:t>
          </a:r>
          <a:endParaRPr lang="en-GB" sz="2100" kern="1200" dirty="0"/>
        </a:p>
        <a:p>
          <a:pPr marL="228600" lvl="1" indent="-228600" algn="l" defTabSz="933450">
            <a:lnSpc>
              <a:spcPct val="90000"/>
            </a:lnSpc>
            <a:spcBef>
              <a:spcPct val="0"/>
            </a:spcBef>
            <a:spcAft>
              <a:spcPct val="15000"/>
            </a:spcAft>
            <a:buChar char="••"/>
          </a:pPr>
          <a:r>
            <a:rPr lang="en-GB" sz="2100" kern="1200" dirty="0" smtClean="0"/>
            <a:t>Accessible for all: geographical scope, reach out, referral, help them come forward</a:t>
          </a:r>
          <a:endParaRPr lang="en-GB" sz="2100" kern="1200" dirty="0"/>
        </a:p>
        <a:p>
          <a:pPr marL="228600" lvl="1" indent="-228600" algn="l" defTabSz="933450">
            <a:lnSpc>
              <a:spcPct val="90000"/>
            </a:lnSpc>
            <a:spcBef>
              <a:spcPct val="0"/>
            </a:spcBef>
            <a:spcAft>
              <a:spcPct val="15000"/>
            </a:spcAft>
            <a:buChar char="••"/>
          </a:pPr>
          <a:r>
            <a:rPr lang="en-GB" sz="2100" kern="1200" dirty="0" smtClean="0"/>
            <a:t>Co-ordination of services</a:t>
          </a:r>
          <a:endParaRPr lang="en-GB" sz="2100" kern="1200" dirty="0"/>
        </a:p>
        <a:p>
          <a:pPr marL="228600" lvl="1" indent="-228600" algn="l" defTabSz="933450">
            <a:lnSpc>
              <a:spcPct val="90000"/>
            </a:lnSpc>
            <a:spcBef>
              <a:spcPct val="0"/>
            </a:spcBef>
            <a:spcAft>
              <a:spcPct val="15000"/>
            </a:spcAft>
            <a:buChar char="••"/>
          </a:pPr>
          <a:r>
            <a:rPr lang="en-GB" sz="2100" kern="1200" dirty="0" smtClean="0"/>
            <a:t>At home and abroad</a:t>
          </a:r>
          <a:endParaRPr lang="en-GB" sz="2100" kern="1200" dirty="0"/>
        </a:p>
        <a:p>
          <a:pPr marL="228600" lvl="1" indent="-228600" algn="l" defTabSz="933450">
            <a:lnSpc>
              <a:spcPct val="90000"/>
            </a:lnSpc>
            <a:spcBef>
              <a:spcPct val="0"/>
            </a:spcBef>
            <a:spcAft>
              <a:spcPct val="15000"/>
            </a:spcAft>
            <a:buChar char="••"/>
          </a:pPr>
          <a:r>
            <a:rPr lang="en-GB" sz="2100" kern="1200" dirty="0" smtClean="0"/>
            <a:t>Free of charge</a:t>
          </a:r>
          <a:endParaRPr lang="en-GB" sz="2100" kern="1200" dirty="0"/>
        </a:p>
        <a:p>
          <a:pPr marL="228600" lvl="1" indent="-228600" algn="l" defTabSz="933450">
            <a:lnSpc>
              <a:spcPct val="90000"/>
            </a:lnSpc>
            <a:spcBef>
              <a:spcPct val="0"/>
            </a:spcBef>
            <a:spcAft>
              <a:spcPct val="15000"/>
            </a:spcAft>
            <a:buChar char="••"/>
          </a:pPr>
          <a:endParaRPr lang="en-GB" sz="2100" kern="1200" dirty="0"/>
        </a:p>
      </dsp:txBody>
      <dsp:txXfrm>
        <a:off x="4346" y="775836"/>
        <a:ext cx="2613559" cy="5072760"/>
      </dsp:txXfrm>
    </dsp:sp>
    <dsp:sp modelId="{10C4BB3A-A3A0-4202-A17C-36DB035FD9F4}">
      <dsp:nvSpPr>
        <dsp:cNvPr id="0" name=""/>
        <dsp:cNvSpPr/>
      </dsp:nvSpPr>
      <dsp:spPr>
        <a:xfrm>
          <a:off x="2983804" y="157266"/>
          <a:ext cx="2613559" cy="618569"/>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GB" sz="2800" kern="1200" dirty="0" smtClean="0"/>
            <a:t>Respect</a:t>
          </a:r>
          <a:endParaRPr lang="en-GB" sz="2800" kern="1200" dirty="0"/>
        </a:p>
      </dsp:txBody>
      <dsp:txXfrm>
        <a:off x="2983804" y="157266"/>
        <a:ext cx="2613559" cy="618569"/>
      </dsp:txXfrm>
    </dsp:sp>
    <dsp:sp modelId="{05E6D4D2-210D-478D-ADFF-CD7632FBAFB5}">
      <dsp:nvSpPr>
        <dsp:cNvPr id="0" name=""/>
        <dsp:cNvSpPr/>
      </dsp:nvSpPr>
      <dsp:spPr>
        <a:xfrm>
          <a:off x="2983804" y="775836"/>
          <a:ext cx="2613559" cy="507276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smtClean="0"/>
            <a:t>Direct interactions</a:t>
          </a:r>
          <a:endParaRPr lang="en-GB" sz="2100" kern="1200" dirty="0"/>
        </a:p>
        <a:p>
          <a:pPr marL="228600" lvl="1" indent="-228600" algn="l" defTabSz="933450">
            <a:lnSpc>
              <a:spcPct val="90000"/>
            </a:lnSpc>
            <a:spcBef>
              <a:spcPct val="0"/>
            </a:spcBef>
            <a:spcAft>
              <a:spcPct val="15000"/>
            </a:spcAft>
            <a:buChar char="••"/>
          </a:pPr>
          <a:r>
            <a:rPr lang="en-GB" sz="2100" kern="1200" dirty="0" smtClean="0"/>
            <a:t>Institutionalised in structures</a:t>
          </a:r>
          <a:endParaRPr lang="en-GB" sz="2100" kern="1200" dirty="0"/>
        </a:p>
        <a:p>
          <a:pPr marL="228600" lvl="1" indent="-228600" algn="l" defTabSz="933450">
            <a:lnSpc>
              <a:spcPct val="90000"/>
            </a:lnSpc>
            <a:spcBef>
              <a:spcPct val="0"/>
            </a:spcBef>
            <a:spcAft>
              <a:spcPct val="15000"/>
            </a:spcAft>
            <a:buChar char="••"/>
          </a:pPr>
          <a:r>
            <a:rPr lang="en-GB" sz="2100" kern="1200" dirty="0" smtClean="0"/>
            <a:t>Transparent</a:t>
          </a:r>
          <a:endParaRPr lang="en-GB" sz="2100" kern="1200" dirty="0"/>
        </a:p>
        <a:p>
          <a:pPr marL="228600" lvl="1" indent="-228600" algn="l" defTabSz="933450">
            <a:lnSpc>
              <a:spcPct val="90000"/>
            </a:lnSpc>
            <a:spcBef>
              <a:spcPct val="0"/>
            </a:spcBef>
            <a:spcAft>
              <a:spcPct val="15000"/>
            </a:spcAft>
            <a:buChar char="••"/>
          </a:pPr>
          <a:r>
            <a:rPr lang="en-GB" sz="2100" kern="1200" dirty="0" smtClean="0"/>
            <a:t>Communication and information – multi-format, simple and accessible</a:t>
          </a:r>
          <a:endParaRPr lang="en-GB" sz="2100" kern="1200" dirty="0"/>
        </a:p>
        <a:p>
          <a:pPr marL="228600" lvl="1" indent="-228600" algn="l" defTabSz="933450">
            <a:lnSpc>
              <a:spcPct val="90000"/>
            </a:lnSpc>
            <a:spcBef>
              <a:spcPct val="0"/>
            </a:spcBef>
            <a:spcAft>
              <a:spcPct val="15000"/>
            </a:spcAft>
            <a:buChar char="••"/>
          </a:pPr>
          <a:r>
            <a:rPr lang="en-GB" sz="2100" kern="1200" dirty="0" smtClean="0"/>
            <a:t>Non-discriminatory</a:t>
          </a:r>
          <a:endParaRPr lang="en-GB" sz="2100" kern="1200" dirty="0"/>
        </a:p>
        <a:p>
          <a:pPr marL="228600" lvl="1" indent="-228600" algn="l" defTabSz="933450">
            <a:lnSpc>
              <a:spcPct val="90000"/>
            </a:lnSpc>
            <a:spcBef>
              <a:spcPct val="0"/>
            </a:spcBef>
            <a:spcAft>
              <a:spcPct val="15000"/>
            </a:spcAft>
            <a:buChar char="••"/>
          </a:pPr>
          <a:r>
            <a:rPr lang="en-GB" sz="2100" kern="1200" dirty="0" smtClean="0"/>
            <a:t>Constant review and improvement</a:t>
          </a:r>
          <a:endParaRPr lang="en-GB" sz="2100" kern="1200" dirty="0"/>
        </a:p>
      </dsp:txBody>
      <dsp:txXfrm>
        <a:off x="2983804" y="775836"/>
        <a:ext cx="2613559" cy="5072760"/>
      </dsp:txXfrm>
    </dsp:sp>
    <dsp:sp modelId="{4290E7BB-4F37-4286-B409-AAF211715B51}">
      <dsp:nvSpPr>
        <dsp:cNvPr id="0" name=""/>
        <dsp:cNvSpPr/>
      </dsp:nvSpPr>
      <dsp:spPr>
        <a:xfrm>
          <a:off x="5963263" y="157266"/>
          <a:ext cx="2613559" cy="618569"/>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GB" sz="2800" kern="1200" dirty="0" smtClean="0"/>
            <a:t>Empower</a:t>
          </a:r>
          <a:endParaRPr lang="en-GB" sz="2800" kern="1200" dirty="0"/>
        </a:p>
      </dsp:txBody>
      <dsp:txXfrm>
        <a:off x="5963263" y="157266"/>
        <a:ext cx="2613559" cy="618569"/>
      </dsp:txXfrm>
    </dsp:sp>
    <dsp:sp modelId="{111C7C52-C8F4-4ABB-BC4C-5FC4B9A2C78B}">
      <dsp:nvSpPr>
        <dsp:cNvPr id="0" name=""/>
        <dsp:cNvSpPr/>
      </dsp:nvSpPr>
      <dsp:spPr>
        <a:xfrm>
          <a:off x="5963263" y="775836"/>
          <a:ext cx="2613559" cy="507276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smtClean="0"/>
            <a:t>Listen</a:t>
          </a:r>
          <a:endParaRPr lang="en-GB" sz="2100" kern="1200" dirty="0"/>
        </a:p>
        <a:p>
          <a:pPr marL="228600" lvl="1" indent="-228600" algn="l" defTabSz="933450">
            <a:lnSpc>
              <a:spcPct val="90000"/>
            </a:lnSpc>
            <a:spcBef>
              <a:spcPct val="0"/>
            </a:spcBef>
            <a:spcAft>
              <a:spcPct val="15000"/>
            </a:spcAft>
            <a:buChar char="••"/>
          </a:pPr>
          <a:r>
            <a:rPr lang="en-GB" sz="2100" kern="1200" dirty="0" smtClean="0"/>
            <a:t>Consult</a:t>
          </a:r>
          <a:endParaRPr lang="en-GB" sz="2100" kern="1200" dirty="0"/>
        </a:p>
        <a:p>
          <a:pPr marL="228600" lvl="1" indent="-228600" algn="l" defTabSz="933450">
            <a:lnSpc>
              <a:spcPct val="90000"/>
            </a:lnSpc>
            <a:spcBef>
              <a:spcPct val="0"/>
            </a:spcBef>
            <a:spcAft>
              <a:spcPct val="15000"/>
            </a:spcAft>
            <a:buChar char="••"/>
          </a:pPr>
          <a:r>
            <a:rPr lang="en-GB" sz="2100" kern="1200" dirty="0" smtClean="0"/>
            <a:t>Participation</a:t>
          </a:r>
          <a:endParaRPr lang="en-GB" sz="2100" kern="1200" dirty="0"/>
        </a:p>
        <a:p>
          <a:pPr marL="228600" lvl="1" indent="-228600" algn="l" defTabSz="933450">
            <a:lnSpc>
              <a:spcPct val="90000"/>
            </a:lnSpc>
            <a:spcBef>
              <a:spcPct val="0"/>
            </a:spcBef>
            <a:spcAft>
              <a:spcPct val="15000"/>
            </a:spcAft>
            <a:buChar char="••"/>
          </a:pPr>
          <a:r>
            <a:rPr lang="en-GB" sz="2100" kern="1200" dirty="0" smtClean="0"/>
            <a:t>Self realisation</a:t>
          </a:r>
          <a:endParaRPr lang="en-GB" sz="2100" kern="1200" dirty="0"/>
        </a:p>
        <a:p>
          <a:pPr marL="228600" lvl="1" indent="-228600" algn="l" defTabSz="933450">
            <a:lnSpc>
              <a:spcPct val="90000"/>
            </a:lnSpc>
            <a:spcBef>
              <a:spcPct val="0"/>
            </a:spcBef>
            <a:spcAft>
              <a:spcPct val="15000"/>
            </a:spcAft>
            <a:buChar char="••"/>
          </a:pPr>
          <a:r>
            <a:rPr lang="en-GB" sz="2100" kern="1200" dirty="0" smtClean="0"/>
            <a:t>Education and self help</a:t>
          </a:r>
          <a:endParaRPr lang="en-GB" sz="2100" kern="1200" dirty="0"/>
        </a:p>
        <a:p>
          <a:pPr marL="228600" lvl="1" indent="-228600" algn="l" defTabSz="933450">
            <a:lnSpc>
              <a:spcPct val="90000"/>
            </a:lnSpc>
            <a:spcBef>
              <a:spcPct val="0"/>
            </a:spcBef>
            <a:spcAft>
              <a:spcPct val="15000"/>
            </a:spcAft>
            <a:buChar char="••"/>
          </a:pPr>
          <a:endParaRPr lang="en-GB" sz="2100" kern="1200" dirty="0"/>
        </a:p>
      </dsp:txBody>
      <dsp:txXfrm>
        <a:off x="5963263" y="775836"/>
        <a:ext cx="2613559" cy="5072760"/>
      </dsp:txXfrm>
    </dsp:sp>
    <dsp:sp modelId="{8DC45ED7-8D5E-48A7-8511-C81948B12DD0}">
      <dsp:nvSpPr>
        <dsp:cNvPr id="0" name=""/>
        <dsp:cNvSpPr/>
      </dsp:nvSpPr>
      <dsp:spPr>
        <a:xfrm>
          <a:off x="8903544" y="157266"/>
          <a:ext cx="2613559" cy="61856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GB" sz="2800" kern="1200" dirty="0" smtClean="0"/>
            <a:t>Relevant</a:t>
          </a:r>
          <a:endParaRPr lang="en-GB" sz="2800" kern="1200" dirty="0"/>
        </a:p>
      </dsp:txBody>
      <dsp:txXfrm>
        <a:off x="8903544" y="157266"/>
        <a:ext cx="2613559" cy="618569"/>
      </dsp:txXfrm>
    </dsp:sp>
    <dsp:sp modelId="{55E198FD-7FB9-456C-BDB8-907E2DA28D04}">
      <dsp:nvSpPr>
        <dsp:cNvPr id="0" name=""/>
        <dsp:cNvSpPr/>
      </dsp:nvSpPr>
      <dsp:spPr>
        <a:xfrm>
          <a:off x="8903544" y="775836"/>
          <a:ext cx="2613559" cy="507276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smtClean="0"/>
            <a:t>Individualised</a:t>
          </a:r>
          <a:endParaRPr lang="en-GB" sz="2100" kern="1200" dirty="0"/>
        </a:p>
        <a:p>
          <a:pPr marL="228600" lvl="1" indent="-228600" algn="l" defTabSz="933450">
            <a:lnSpc>
              <a:spcPct val="90000"/>
            </a:lnSpc>
            <a:spcBef>
              <a:spcPct val="0"/>
            </a:spcBef>
            <a:spcAft>
              <a:spcPct val="15000"/>
            </a:spcAft>
            <a:buChar char="••"/>
          </a:pPr>
          <a:r>
            <a:rPr lang="en-GB" sz="2100" kern="1200" dirty="0" smtClean="0"/>
            <a:t>Flexible</a:t>
          </a:r>
          <a:endParaRPr lang="en-GB" sz="2100" kern="1200" dirty="0"/>
        </a:p>
        <a:p>
          <a:pPr marL="228600" lvl="1" indent="-228600" algn="l" defTabSz="933450">
            <a:lnSpc>
              <a:spcPct val="90000"/>
            </a:lnSpc>
            <a:spcBef>
              <a:spcPct val="0"/>
            </a:spcBef>
            <a:spcAft>
              <a:spcPct val="15000"/>
            </a:spcAft>
            <a:buChar char="••"/>
          </a:pPr>
          <a:r>
            <a:rPr lang="en-GB" sz="2100" kern="1200" dirty="0" smtClean="0"/>
            <a:t>Targeted</a:t>
          </a:r>
          <a:endParaRPr lang="en-GB" sz="2100" kern="1200" dirty="0"/>
        </a:p>
        <a:p>
          <a:pPr marL="228600" lvl="1" indent="-228600" algn="l" defTabSz="933450">
            <a:lnSpc>
              <a:spcPct val="90000"/>
            </a:lnSpc>
            <a:spcBef>
              <a:spcPct val="0"/>
            </a:spcBef>
            <a:spcAft>
              <a:spcPct val="15000"/>
            </a:spcAft>
            <a:buChar char="••"/>
          </a:pPr>
          <a:r>
            <a:rPr lang="en-GB" sz="2100" kern="1200" dirty="0" smtClean="0"/>
            <a:t>Based on need (assessment)</a:t>
          </a:r>
          <a:endParaRPr lang="en-GB" sz="2100" kern="1200" dirty="0"/>
        </a:p>
        <a:p>
          <a:pPr marL="228600" lvl="1" indent="-228600" algn="l" defTabSz="933450">
            <a:lnSpc>
              <a:spcPct val="90000"/>
            </a:lnSpc>
            <a:spcBef>
              <a:spcPct val="0"/>
            </a:spcBef>
            <a:spcAft>
              <a:spcPct val="15000"/>
            </a:spcAft>
            <a:buChar char="••"/>
          </a:pPr>
          <a:r>
            <a:rPr lang="en-GB" sz="2100" kern="1200" dirty="0" smtClean="0"/>
            <a:t>Regularly reviewed</a:t>
          </a:r>
          <a:endParaRPr lang="en-GB" sz="2100" kern="1200" dirty="0"/>
        </a:p>
        <a:p>
          <a:pPr marL="228600" lvl="1" indent="-228600" algn="l" defTabSz="933450">
            <a:lnSpc>
              <a:spcPct val="90000"/>
            </a:lnSpc>
            <a:spcBef>
              <a:spcPct val="0"/>
            </a:spcBef>
            <a:spcAft>
              <a:spcPct val="15000"/>
            </a:spcAft>
            <a:buChar char="••"/>
          </a:pPr>
          <a:r>
            <a:rPr lang="en-GB" sz="2100" kern="1200" dirty="0" smtClean="0"/>
            <a:t>For as long as needed</a:t>
          </a:r>
          <a:endParaRPr lang="en-GB" sz="2100" kern="1200" dirty="0"/>
        </a:p>
        <a:p>
          <a:pPr marL="228600" lvl="1" indent="-228600" algn="l" defTabSz="933450">
            <a:lnSpc>
              <a:spcPct val="90000"/>
            </a:lnSpc>
            <a:spcBef>
              <a:spcPct val="0"/>
            </a:spcBef>
            <a:spcAft>
              <a:spcPct val="15000"/>
            </a:spcAft>
            <a:buChar char="••"/>
          </a:pPr>
          <a:r>
            <a:rPr lang="en-GB" sz="2100" kern="1200" dirty="0" smtClean="0"/>
            <a:t>High quality, consistent standards</a:t>
          </a:r>
          <a:endParaRPr lang="en-GB" sz="2100" kern="1200" dirty="0"/>
        </a:p>
      </dsp:txBody>
      <dsp:txXfrm>
        <a:off x="8903544" y="775836"/>
        <a:ext cx="2613559" cy="5072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05D4E-8D51-4FB5-BBBF-E801D761E547}">
      <dsp:nvSpPr>
        <dsp:cNvPr id="0" name=""/>
        <dsp:cNvSpPr/>
      </dsp:nvSpPr>
      <dsp:spPr>
        <a:xfrm rot="16200000">
          <a:off x="-864380" y="870155"/>
          <a:ext cx="3767137" cy="2026825"/>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t" anchorCtr="0">
          <a:noAutofit/>
        </a:bodyPr>
        <a:lstStyle/>
        <a:p>
          <a:pPr lvl="0" algn="l" defTabSz="711200">
            <a:lnSpc>
              <a:spcPct val="90000"/>
            </a:lnSpc>
            <a:spcBef>
              <a:spcPct val="0"/>
            </a:spcBef>
            <a:spcAft>
              <a:spcPct val="35000"/>
            </a:spcAft>
          </a:pPr>
          <a:r>
            <a:rPr lang="en-GB" sz="1600" kern="1200" dirty="0"/>
            <a:t>Single, national State funded NGO victim support organisation delivering for all victims of crime </a:t>
          </a:r>
        </a:p>
        <a:p>
          <a:pPr marL="114300" lvl="1" indent="-114300" algn="l" defTabSz="533400">
            <a:lnSpc>
              <a:spcPct val="90000"/>
            </a:lnSpc>
            <a:spcBef>
              <a:spcPct val="0"/>
            </a:spcBef>
            <a:spcAft>
              <a:spcPct val="15000"/>
            </a:spcAft>
            <a:buChar char="••"/>
          </a:pPr>
          <a:r>
            <a:rPr lang="en-GB" sz="1200" kern="1200" dirty="0"/>
            <a:t>England </a:t>
          </a:r>
        </a:p>
        <a:p>
          <a:pPr marL="114300" lvl="1" indent="-114300" algn="l" defTabSz="533400">
            <a:lnSpc>
              <a:spcPct val="90000"/>
            </a:lnSpc>
            <a:spcBef>
              <a:spcPct val="0"/>
            </a:spcBef>
            <a:spcAft>
              <a:spcPct val="15000"/>
            </a:spcAft>
            <a:buChar char="••"/>
          </a:pPr>
          <a:r>
            <a:rPr lang="en-GB" sz="1200" kern="1200" dirty="0"/>
            <a:t>Netherlands</a:t>
          </a:r>
        </a:p>
      </dsp:txBody>
      <dsp:txXfrm rot="5400000">
        <a:off x="5776" y="753426"/>
        <a:ext cx="2026825" cy="2260283"/>
      </dsp:txXfrm>
    </dsp:sp>
    <dsp:sp modelId="{C80FD391-CF5C-4893-B54B-1CD9E41A8AC6}">
      <dsp:nvSpPr>
        <dsp:cNvPr id="0" name=""/>
        <dsp:cNvSpPr/>
      </dsp:nvSpPr>
      <dsp:spPr>
        <a:xfrm rot="16200000">
          <a:off x="1314456" y="870155"/>
          <a:ext cx="3767137" cy="2026825"/>
        </a:xfrm>
        <a:prstGeom prst="flowChartManualOperation">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t" anchorCtr="0">
          <a:noAutofit/>
        </a:bodyPr>
        <a:lstStyle/>
        <a:p>
          <a:pPr lvl="0" algn="l" defTabSz="711200">
            <a:lnSpc>
              <a:spcPct val="90000"/>
            </a:lnSpc>
            <a:spcBef>
              <a:spcPct val="0"/>
            </a:spcBef>
            <a:spcAft>
              <a:spcPct val="35000"/>
            </a:spcAft>
          </a:pPr>
          <a:r>
            <a:rPr lang="en-GB" sz="1600" kern="1200" dirty="0"/>
            <a:t>Single State run victim support service (either an entity in its own right or an through an organisation which delivers other services)</a:t>
          </a:r>
        </a:p>
        <a:p>
          <a:pPr marL="114300" lvl="1" indent="-114300" algn="l" defTabSz="533400">
            <a:lnSpc>
              <a:spcPct val="90000"/>
            </a:lnSpc>
            <a:spcBef>
              <a:spcPct val="0"/>
            </a:spcBef>
            <a:spcAft>
              <a:spcPct val="15000"/>
            </a:spcAft>
            <a:buChar char="••"/>
          </a:pPr>
          <a:r>
            <a:rPr lang="en-GB" sz="1200" kern="1200" dirty="0"/>
            <a:t>Croatia</a:t>
          </a:r>
        </a:p>
        <a:p>
          <a:pPr marL="114300" lvl="1" indent="-114300" algn="l" defTabSz="533400">
            <a:lnSpc>
              <a:spcPct val="90000"/>
            </a:lnSpc>
            <a:spcBef>
              <a:spcPct val="0"/>
            </a:spcBef>
            <a:spcAft>
              <a:spcPct val="15000"/>
            </a:spcAft>
            <a:buChar char="••"/>
          </a:pPr>
          <a:r>
            <a:rPr lang="en-GB" sz="1200" kern="1200" dirty="0"/>
            <a:t>Estonia</a:t>
          </a:r>
        </a:p>
      </dsp:txBody>
      <dsp:txXfrm rot="5400000">
        <a:off x="2184612" y="753426"/>
        <a:ext cx="2026825" cy="2260283"/>
      </dsp:txXfrm>
    </dsp:sp>
    <dsp:sp modelId="{30E913C3-88F5-468C-9E4D-BC22DF30406B}">
      <dsp:nvSpPr>
        <dsp:cNvPr id="0" name=""/>
        <dsp:cNvSpPr/>
      </dsp:nvSpPr>
      <dsp:spPr>
        <a:xfrm rot="16200000">
          <a:off x="3493294" y="870155"/>
          <a:ext cx="3767137" cy="2026825"/>
        </a:xfrm>
        <a:prstGeom prst="flowChartManualOperati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t" anchorCtr="0">
          <a:noAutofit/>
        </a:bodyPr>
        <a:lstStyle/>
        <a:p>
          <a:pPr lvl="0" algn="l" defTabSz="711200">
            <a:lnSpc>
              <a:spcPct val="90000"/>
            </a:lnSpc>
            <a:spcBef>
              <a:spcPct val="0"/>
            </a:spcBef>
            <a:spcAft>
              <a:spcPct val="35000"/>
            </a:spcAft>
          </a:pPr>
          <a:r>
            <a:rPr lang="en-GB" sz="1600" kern="1200" dirty="0"/>
            <a:t>A network of NGOs co-ordinated by a single body receiving funding through the State</a:t>
          </a:r>
        </a:p>
        <a:p>
          <a:pPr marL="114300" lvl="1" indent="-114300" algn="l" defTabSz="533400">
            <a:lnSpc>
              <a:spcPct val="90000"/>
            </a:lnSpc>
            <a:spcBef>
              <a:spcPct val="0"/>
            </a:spcBef>
            <a:spcAft>
              <a:spcPct val="15000"/>
            </a:spcAft>
            <a:buChar char="••"/>
          </a:pPr>
          <a:r>
            <a:rPr lang="en-GB" sz="1200" kern="1200" dirty="0"/>
            <a:t>France</a:t>
          </a:r>
        </a:p>
      </dsp:txBody>
      <dsp:txXfrm rot="5400000">
        <a:off x="4363450" y="753426"/>
        <a:ext cx="2026825" cy="2260283"/>
      </dsp:txXfrm>
    </dsp:sp>
    <dsp:sp modelId="{20B7EBB0-D46C-4D4C-BA57-7C406BB6AEA3}">
      <dsp:nvSpPr>
        <dsp:cNvPr id="0" name=""/>
        <dsp:cNvSpPr/>
      </dsp:nvSpPr>
      <dsp:spPr>
        <a:xfrm rot="16200000">
          <a:off x="5672131" y="870155"/>
          <a:ext cx="3767137" cy="2026825"/>
        </a:xfrm>
        <a:prstGeom prst="flowChartManualOperation">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t" anchorCtr="0">
          <a:noAutofit/>
        </a:bodyPr>
        <a:lstStyle/>
        <a:p>
          <a:pPr lvl="0" algn="l" defTabSz="711200">
            <a:lnSpc>
              <a:spcPct val="90000"/>
            </a:lnSpc>
            <a:spcBef>
              <a:spcPct val="0"/>
            </a:spcBef>
            <a:spcAft>
              <a:spcPct val="35000"/>
            </a:spcAft>
          </a:pPr>
          <a:r>
            <a:rPr lang="en-GB" sz="1600" kern="1200" dirty="0"/>
            <a:t>A network of NGOs, co-ordinated by a Steering committee of the NGOs, funded through the State</a:t>
          </a:r>
        </a:p>
        <a:p>
          <a:pPr marL="114300" lvl="1" indent="-114300" algn="l" defTabSz="533400">
            <a:lnSpc>
              <a:spcPct val="90000"/>
            </a:lnSpc>
            <a:spcBef>
              <a:spcPct val="0"/>
            </a:spcBef>
            <a:spcAft>
              <a:spcPct val="15000"/>
            </a:spcAft>
            <a:buChar char="••"/>
          </a:pPr>
          <a:r>
            <a:rPr lang="en-GB" sz="1200" kern="1200" dirty="0"/>
            <a:t>Finland</a:t>
          </a:r>
        </a:p>
      </dsp:txBody>
      <dsp:txXfrm rot="5400000">
        <a:off x="6542287" y="753426"/>
        <a:ext cx="2026825" cy="2260283"/>
      </dsp:txXfrm>
    </dsp:sp>
    <dsp:sp modelId="{E5FB5B3B-1490-412B-A3F1-08141D1C7A63}">
      <dsp:nvSpPr>
        <dsp:cNvPr id="0" name=""/>
        <dsp:cNvSpPr/>
      </dsp:nvSpPr>
      <dsp:spPr>
        <a:xfrm rot="16200000">
          <a:off x="7850968" y="870155"/>
          <a:ext cx="3767137" cy="2026825"/>
        </a:xfrm>
        <a:prstGeom prst="flowChartManualOperati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020" bIns="0" numCol="1" spcCol="1270" anchor="t" anchorCtr="0">
          <a:noAutofit/>
        </a:bodyPr>
        <a:lstStyle/>
        <a:p>
          <a:pPr lvl="0" algn="l" defTabSz="711200">
            <a:lnSpc>
              <a:spcPct val="90000"/>
            </a:lnSpc>
            <a:spcBef>
              <a:spcPct val="0"/>
            </a:spcBef>
            <a:spcAft>
              <a:spcPct val="35000"/>
            </a:spcAft>
          </a:pPr>
          <a:r>
            <a:rPr lang="en-GB" sz="1600" kern="1200" dirty="0"/>
            <a:t>A single NGO delivers national services but funds itself entirely</a:t>
          </a:r>
        </a:p>
        <a:p>
          <a:pPr marL="114300" lvl="1" indent="-114300" algn="l" defTabSz="533400">
            <a:lnSpc>
              <a:spcPct val="90000"/>
            </a:lnSpc>
            <a:spcBef>
              <a:spcPct val="0"/>
            </a:spcBef>
            <a:spcAft>
              <a:spcPct val="15000"/>
            </a:spcAft>
            <a:buChar char="••"/>
          </a:pPr>
          <a:r>
            <a:rPr lang="en-GB" sz="1200" kern="1200" dirty="0"/>
            <a:t>Germany</a:t>
          </a:r>
        </a:p>
      </dsp:txBody>
      <dsp:txXfrm rot="5400000">
        <a:off x="8721124" y="753426"/>
        <a:ext cx="2026825" cy="226028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31D5E8-BC14-2A49-B2CC-864A2880B1F6}" type="datetimeFigureOut">
              <a:rPr lang="en-US" smtClean="0"/>
              <a:t>5/20/2019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2F193-779B-1540-A54C-E8BF9031DECB}" type="slidenum">
              <a:rPr lang="en-US" smtClean="0"/>
              <a:t>‹#›</a:t>
            </a:fld>
            <a:endParaRPr lang="en-US"/>
          </a:p>
        </p:txBody>
      </p:sp>
    </p:spTree>
    <p:extLst>
      <p:ext uri="{BB962C8B-B14F-4D97-AF65-F5344CB8AC3E}">
        <p14:creationId xmlns:p14="http://schemas.microsoft.com/office/powerpoint/2010/main" val="172070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8BDD7-4F37-46AB-9A13-BF4D77EDD71D}" type="datetimeFigureOut">
              <a:rPr lang="en-US" smtClean="0"/>
              <a:t>5/20/2019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8F48A-6110-47DA-8521-A1D1FFD22FEF}" type="slidenum">
              <a:rPr lang="en-US" smtClean="0"/>
              <a:t>‹#›</a:t>
            </a:fld>
            <a:endParaRPr lang="en-US"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 </a:t>
            </a:r>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2</a:t>
            </a:fld>
            <a:endParaRPr lang="en-US" dirty="0"/>
          </a:p>
        </p:txBody>
      </p:sp>
    </p:spTree>
    <p:extLst>
      <p:ext uri="{BB962C8B-B14F-4D97-AF65-F5344CB8AC3E}">
        <p14:creationId xmlns:p14="http://schemas.microsoft.com/office/powerpoint/2010/main" val="204202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11</a:t>
            </a:fld>
            <a:endParaRPr lang="en-US" dirty="0"/>
          </a:p>
        </p:txBody>
      </p:sp>
    </p:spTree>
    <p:extLst>
      <p:ext uri="{BB962C8B-B14F-4D97-AF65-F5344CB8AC3E}">
        <p14:creationId xmlns:p14="http://schemas.microsoft.com/office/powerpoint/2010/main" val="124543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Crimes – thus a victim of gender-based</a:t>
            </a:r>
            <a:r>
              <a:rPr lang="en-GB" baseline="0" dirty="0" smtClean="0"/>
              <a:t> violence is a victim under the Directive only when this violence constitutes a criminal offices under the legal regime of a member state – Not all forms of Gender based violence are criminalised</a:t>
            </a:r>
          </a:p>
          <a:p>
            <a:endParaRPr lang="en-GB" baseline="0" dirty="0" smtClean="0"/>
          </a:p>
          <a:p>
            <a:r>
              <a:rPr lang="en-GB" baseline="0" dirty="0" smtClean="0"/>
              <a:t>Family Members – spouse, person who is living with victim in intimate committed relationship, joint household and stable and continuous basis, relatives in direct line, siblings and dependants of the victim. Family members can be limited by the member state, </a:t>
            </a:r>
          </a:p>
          <a:p>
            <a:r>
              <a:rPr lang="en-GB" baseline="0" dirty="0" smtClean="0"/>
              <a:t>In Article 8 – on victim support – Member states must ensure that family members shall have access to victim support services in accordance with their needs and the degree of harm suffered as a result of the criminal offence committed against the victim.</a:t>
            </a:r>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12</a:t>
            </a:fld>
            <a:endParaRPr lang="en-GB"/>
          </a:p>
        </p:txBody>
      </p:sp>
    </p:spTree>
    <p:extLst>
      <p:ext uri="{BB962C8B-B14F-4D97-AF65-F5344CB8AC3E}">
        <p14:creationId xmlns:p14="http://schemas.microsoft.com/office/powerpoint/2010/main" val="412706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Victims with specific needs – can be linked back</a:t>
            </a:r>
            <a:r>
              <a:rPr lang="en-GB" baseline="0" dirty="0" smtClean="0"/>
              <a:t> to </a:t>
            </a:r>
            <a:r>
              <a:rPr lang="en-GB" baseline="0" dirty="0" err="1" smtClean="0"/>
              <a:t>preambule</a:t>
            </a:r>
            <a:r>
              <a:rPr lang="en-GB" baseline="0" dirty="0" smtClean="0"/>
              <a:t> where Gender Based violence is named</a:t>
            </a:r>
          </a:p>
          <a:p>
            <a:r>
              <a:rPr lang="en-GB" dirty="0" smtClean="0"/>
              <a:t>The first part</a:t>
            </a:r>
            <a:r>
              <a:rPr lang="en-GB" baseline="0" dirty="0" smtClean="0"/>
              <a:t> – of article – victim support organisations can refer – but </a:t>
            </a:r>
            <a:r>
              <a:rPr lang="en-GB" baseline="0" dirty="0" err="1" smtClean="0"/>
              <a:t>othr</a:t>
            </a:r>
            <a:r>
              <a:rPr lang="en-GB" baseline="0" dirty="0" smtClean="0"/>
              <a:t> articles and recitals aim to avoid repeat referral. Also repeat referral needs to be avoided. In the </a:t>
            </a:r>
            <a:r>
              <a:rPr lang="en-GB" baseline="0" dirty="0" err="1" smtClean="0"/>
              <a:t>preambule</a:t>
            </a:r>
            <a:r>
              <a:rPr lang="en-GB" baseline="0" dirty="0" smtClean="0"/>
              <a:t> the directive refers to a one-stop-shop. But there </a:t>
            </a:r>
            <a:endParaRPr lang="en-GB" dirty="0"/>
          </a:p>
        </p:txBody>
      </p:sp>
      <p:sp>
        <p:nvSpPr>
          <p:cNvPr id="4" name="Slide Number Placeholder 3"/>
          <p:cNvSpPr>
            <a:spLocks noGrp="1"/>
          </p:cNvSpPr>
          <p:nvPr>
            <p:ph type="sldNum" sz="quarter" idx="10"/>
          </p:nvPr>
        </p:nvSpPr>
        <p:spPr/>
        <p:txBody>
          <a:bodyPr/>
          <a:lstStyle/>
          <a:p>
            <a:fld id="{7FB667E1-E601-4AAF-B95C-B25720D70A60}" type="slidenum">
              <a:rPr lang="en-GB" smtClean="0"/>
              <a:t>16</a:t>
            </a:fld>
            <a:endParaRPr lang="en-GB"/>
          </a:p>
        </p:txBody>
      </p:sp>
    </p:spTree>
    <p:extLst>
      <p:ext uri="{BB962C8B-B14F-4D97-AF65-F5344CB8AC3E}">
        <p14:creationId xmlns:p14="http://schemas.microsoft.com/office/powerpoint/2010/main" val="178882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Overarching point: of relevance to</a:t>
            </a:r>
            <a:r>
              <a:rPr lang="en-US" baseline="0" dirty="0"/>
              <a:t> Serbian two fundamental approaches – having single entity or network of </a:t>
            </a:r>
            <a:r>
              <a:rPr lang="en-US" baseline="0" dirty="0" err="1"/>
              <a:t>organisations</a:t>
            </a:r>
            <a:endParaRPr lang="en-US" baseline="0" dirty="0"/>
          </a:p>
          <a:p>
            <a:r>
              <a:rPr lang="en-US" baseline="0" dirty="0"/>
              <a:t>You can have the single entity being state or NGO</a:t>
            </a:r>
          </a:p>
          <a:p>
            <a:r>
              <a:rPr lang="en-US" baseline="0" dirty="0"/>
              <a:t>Network can be coordinated by Government body or NGOs</a:t>
            </a:r>
          </a:p>
          <a:p>
            <a:endParaRPr lang="en-US" baseline="0" dirty="0"/>
          </a:p>
          <a:p>
            <a:r>
              <a:rPr lang="en-US" baseline="0" dirty="0"/>
              <a:t>Reason that best performing countries take this route in order to have national delivery, quality, consistency, continuity and awareness amongst the population</a:t>
            </a:r>
          </a:p>
          <a:p>
            <a:endParaRPr lang="en-US" baseline="0" dirty="0"/>
          </a:p>
          <a:p>
            <a:r>
              <a:rPr lang="en-US" baseline="0" dirty="0"/>
              <a:t>Easier to fund, easier to ensure quality</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52042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id="{7245F25D-6082-47DE-9B2C-675944DD1812}"/>
              </a:ext>
            </a:extLst>
          </p:cNvPr>
          <p:cNvSpPr>
            <a:spLocks noGrp="1"/>
          </p:cNvSpPr>
          <p:nvPr>
            <p:ph type="dt" sz="half" idx="10"/>
          </p:nvPr>
        </p:nvSpPr>
        <p:spPr/>
        <p:txBody>
          <a:bodyPr/>
          <a:lstStyle/>
          <a:p>
            <a:fld id="{9294036C-9E7C-4FFC-99FA-414B61E345DD}" type="datetimeFigureOut">
              <a:rPr lang="en-US" smtClean="0"/>
              <a:t>5/20/2019</a:t>
            </a:fld>
            <a:endParaRPr lang="en-US" dirty="0"/>
          </a:p>
        </p:txBody>
      </p:sp>
      <p:sp>
        <p:nvSpPr>
          <p:cNvPr id="5" name="Footer Placeholder 4">
            <a:extLst>
              <a:ext uri="{FF2B5EF4-FFF2-40B4-BE49-F238E27FC236}">
                <a16:creationId xmlns:a16="http://schemas.microsoft.com/office/drawing/2014/main" id="{5E24B0FF-3B25-4E5C-A0A7-4E16363621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1C24-32F4-4208-B651-CDCBFCD0312A}"/>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89B044BD-4FA0-432C-95D7-517D2DE8C4B6}"/>
              </a:ext>
            </a:extLst>
          </p:cNvPr>
          <p:cNvSpPr>
            <a:spLocks noGrp="1"/>
          </p:cNvSpPr>
          <p:nvPr>
            <p:ph type="dt" sz="half" idx="10"/>
          </p:nvPr>
        </p:nvSpPr>
        <p:spPr/>
        <p:txBody>
          <a:bodyPr/>
          <a:lstStyle/>
          <a:p>
            <a:fld id="{9294036C-9E7C-4FFC-99FA-414B61E345DD}" type="datetimeFigureOut">
              <a:rPr lang="en-US" smtClean="0"/>
              <a:t>5/20/2019</a:t>
            </a:fld>
            <a:endParaRPr lang="en-US" dirty="0"/>
          </a:p>
        </p:txBody>
      </p:sp>
      <p:sp>
        <p:nvSpPr>
          <p:cNvPr id="5" name="Footer Placeholder 4">
            <a:extLst>
              <a:ext uri="{FF2B5EF4-FFF2-40B4-BE49-F238E27FC236}">
                <a16:creationId xmlns:a16="http://schemas.microsoft.com/office/drawing/2014/main" id="{AD17F283-FE61-4C9A-9E39-74D429C582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34C92C56-63F3-4246-AAEE-2FBC89E80248}"/>
              </a:ext>
            </a:extLst>
          </p:cNvPr>
          <p:cNvSpPr>
            <a:spLocks noGrp="1"/>
          </p:cNvSpPr>
          <p:nvPr>
            <p:ph type="dt" sz="half" idx="10"/>
          </p:nvPr>
        </p:nvSpPr>
        <p:spPr/>
        <p:txBody>
          <a:bodyPr/>
          <a:lstStyle/>
          <a:p>
            <a:fld id="{9294036C-9E7C-4FFC-99FA-414B61E345DD}" type="datetimeFigureOut">
              <a:rPr lang="en-US" smtClean="0"/>
              <a:t>5/20/2019</a:t>
            </a:fld>
            <a:endParaRPr lang="en-US" dirty="0"/>
          </a:p>
        </p:txBody>
      </p:sp>
      <p:sp>
        <p:nvSpPr>
          <p:cNvPr id="5" name="Footer Placeholder 4">
            <a:extLst>
              <a:ext uri="{FF2B5EF4-FFF2-40B4-BE49-F238E27FC236}">
                <a16:creationId xmlns:a16="http://schemas.microsoft.com/office/drawing/2014/main" id="{35C10319-C816-40EC-B1D0-FD9748E41D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6037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3"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alpha val="80000"/>
                  </a:prstClr>
                </a:solidFill>
              </a:rPr>
              <a:pPr/>
              <a:t>5/20/2019</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alpha val="20000"/>
                  </a:prstClr>
                </a:solidFill>
              </a:rPr>
              <a:pPr/>
              <a:t>‹#›</a:t>
            </a:fld>
            <a:endParaRPr lang="en-US" dirty="0">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7"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1" y="4204209"/>
            <a:ext cx="9226297"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7"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1"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79FD0-C37A-4F50-8F3B-5FA0D9D0B42F}" type="datetimeFigureOut">
              <a:rPr lang="en-US" smtClean="0">
                <a:solidFill>
                  <a:prstClr val="white">
                    <a:alpha val="80000"/>
                  </a:prstClr>
                </a:solidFill>
              </a:rPr>
              <a:pPr/>
              <a:t>5/20/2019</a:t>
            </a:fld>
            <a:endParaRPr lang="en-US">
              <a:solidFill>
                <a:prstClr val="white">
                  <a:alpha val="80000"/>
                </a:prstClr>
              </a:solidFill>
            </a:endParaRPr>
          </a:p>
        </p:txBody>
      </p:sp>
      <p:sp>
        <p:nvSpPr>
          <p:cNvPr id="6" name="Footer Placeholder 5"/>
          <p:cNvSpPr>
            <a:spLocks noGrp="1"/>
          </p:cNvSpPr>
          <p:nvPr>
            <p:ph type="ftr" sz="quarter" idx="11"/>
          </p:nvPr>
        </p:nvSpPr>
        <p:spPr/>
        <p:txBody>
          <a:bodyPr/>
          <a:lstStyle/>
          <a:p>
            <a:endParaRPr lang="en-US">
              <a:solidFill>
                <a:prstClr val="white">
                  <a:alpha val="80000"/>
                </a:prstClr>
              </a:solidFill>
            </a:endParaRPr>
          </a:p>
        </p:txBody>
      </p:sp>
      <p:sp>
        <p:nvSpPr>
          <p:cNvPr id="7" name="Slide Number Placeholder 6"/>
          <p:cNvSpPr>
            <a:spLocks noGrp="1"/>
          </p:cNvSpPr>
          <p:nvPr>
            <p:ph type="sldNum" sz="quarter" idx="12"/>
          </p:nvPr>
        </p:nvSpPr>
        <p:spPr/>
        <p:txBody>
          <a:bodyPr/>
          <a:lstStyle/>
          <a:p>
            <a:fld id="{0D06EF73-9DB8-4763-865F-2F88181A4732}"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7"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7"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9"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9"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8" name="Footer Placeholder 7"/>
          <p:cNvSpPr>
            <a:spLocks noGrp="1"/>
          </p:cNvSpPr>
          <p:nvPr>
            <p:ph type="ftr" sz="quarter" idx="11"/>
          </p:nvPr>
        </p:nvSpPr>
        <p:spPr/>
        <p:txBody>
          <a:bodyPr/>
          <a:lstStyle/>
          <a:p>
            <a:endParaRPr lang="en-US">
              <a:solidFill>
                <a:prstClr val="white">
                  <a:alpha val="80000"/>
                </a:prstClr>
              </a:solidFill>
            </a:endParaRPr>
          </a:p>
        </p:txBody>
      </p:sp>
      <p:sp>
        <p:nvSpPr>
          <p:cNvPr id="9" name="Slide Number Placeholder 8"/>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4" name="Footer Placeholder 3"/>
          <p:cNvSpPr>
            <a:spLocks noGrp="1"/>
          </p:cNvSpPr>
          <p:nvPr>
            <p:ph type="ftr" sz="quarter" idx="11"/>
          </p:nvPr>
        </p:nvSpPr>
        <p:spPr/>
        <p:txBody>
          <a:bodyPr/>
          <a:lstStyle/>
          <a:p>
            <a:endParaRPr lang="en-US">
              <a:solidFill>
                <a:prstClr val="white">
                  <a:alpha val="80000"/>
                </a:prstClr>
              </a:solidFill>
            </a:endParaRP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3" name="Footer Placeholder 2"/>
          <p:cNvSpPr>
            <a:spLocks noGrp="1"/>
          </p:cNvSpPr>
          <p:nvPr>
            <p:ph type="ftr" sz="quarter" idx="11"/>
          </p:nvPr>
        </p:nvSpPr>
        <p:spPr/>
        <p:txBody>
          <a:bodyPr/>
          <a:lstStyle/>
          <a:p>
            <a:endParaRPr lang="en-US">
              <a:solidFill>
                <a:prstClr val="white">
                  <a:alpha val="80000"/>
                </a:prstClr>
              </a:solidFill>
            </a:endParaRP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5"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1" y="2511813"/>
            <a:ext cx="3398521"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6" name="Footer Placeholder 5"/>
          <p:cNvSpPr>
            <a:spLocks noGrp="1"/>
          </p:cNvSpPr>
          <p:nvPr>
            <p:ph type="ftr" sz="quarter" idx="11"/>
          </p:nvPr>
        </p:nvSpPr>
        <p:spPr/>
        <p:txBody>
          <a:bodyPr/>
          <a:lstStyle/>
          <a:p>
            <a:endParaRPr lang="en-US">
              <a:solidFill>
                <a:prstClr val="white">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A8D9AD5-F248-4919-864A-CFD76CC027D6}" type="slidenum">
              <a:rPr lang="en-US" smtClean="0"/>
              <a:pPr/>
              <a:t>‹#›</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DCE2-978E-4923-B0E9-4C966B6798C3}"/>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CEB0BD6-F012-4C6D-BDAD-9E90ED25A38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DEE2F9E5-192C-4E88-9147-D263893B1842}"/>
              </a:ext>
            </a:extLst>
          </p:cNvPr>
          <p:cNvSpPr>
            <a:spLocks noGrp="1"/>
          </p:cNvSpPr>
          <p:nvPr>
            <p:ph type="dt" sz="half" idx="10"/>
          </p:nvPr>
        </p:nvSpPr>
        <p:spPr/>
        <p:txBody>
          <a:bodyPr/>
          <a:lstStyle/>
          <a:p>
            <a:fld id="{9294036C-9E7C-4FFC-99FA-414B61E345DD}" type="datetimeFigureOut">
              <a:rPr lang="en-US" smtClean="0"/>
              <a:t>5/20/2019</a:t>
            </a:fld>
            <a:endParaRPr lang="en-US" dirty="0"/>
          </a:p>
        </p:txBody>
      </p:sp>
      <p:sp>
        <p:nvSpPr>
          <p:cNvPr id="5" name="Footer Placeholder 4">
            <a:extLst>
              <a:ext uri="{FF2B5EF4-FFF2-40B4-BE49-F238E27FC236}">
                <a16:creationId xmlns:a16="http://schemas.microsoft.com/office/drawing/2014/main" id="{794A7138-3EAF-4C9D-903E-55D9BC040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515126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9"/>
            <a:ext cx="10780777"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8"/>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10" name="Footer Placeholder 9"/>
          <p:cNvSpPr>
            <a:spLocks noGrp="1"/>
          </p:cNvSpPr>
          <p:nvPr>
            <p:ph type="ftr" sz="quarter" idx="11"/>
          </p:nvPr>
        </p:nvSpPr>
        <p:spPr/>
        <p:txBody>
          <a:bodyPr/>
          <a:lstStyle/>
          <a:p>
            <a:endParaRPr lang="en-US">
              <a:solidFill>
                <a:prstClr val="white">
                  <a:alpha val="80000"/>
                </a:prstClr>
              </a:solidFill>
            </a:endParaRPr>
          </a:p>
        </p:txBody>
      </p:sp>
      <p:sp>
        <p:nvSpPr>
          <p:cNvPr id="11" name="Slide Number Placeholder 10"/>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6" y="714376"/>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3"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alpha val="80000"/>
                  </a:prstClr>
                </a:solidFill>
              </a:rPr>
              <a:pPr/>
              <a:t>5/20/2019</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alpha val="20000"/>
                  </a:prstClr>
                </a:solidFill>
              </a:rPr>
              <a:pPr/>
              <a:t>‹#›</a:t>
            </a:fld>
            <a:endParaRPr lang="en-US" dirty="0">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7"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1" y="4204209"/>
            <a:ext cx="9226297"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7"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1"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79FD0-C37A-4F50-8F3B-5FA0D9D0B42F}" type="datetimeFigureOut">
              <a:rPr lang="en-US" smtClean="0">
                <a:solidFill>
                  <a:prstClr val="white">
                    <a:alpha val="80000"/>
                  </a:prstClr>
                </a:solidFill>
              </a:rPr>
              <a:pPr/>
              <a:t>5/20/2019</a:t>
            </a:fld>
            <a:endParaRPr lang="en-US">
              <a:solidFill>
                <a:prstClr val="white">
                  <a:alpha val="80000"/>
                </a:prstClr>
              </a:solidFill>
            </a:endParaRPr>
          </a:p>
        </p:txBody>
      </p:sp>
      <p:sp>
        <p:nvSpPr>
          <p:cNvPr id="6" name="Footer Placeholder 5"/>
          <p:cNvSpPr>
            <a:spLocks noGrp="1"/>
          </p:cNvSpPr>
          <p:nvPr>
            <p:ph type="ftr" sz="quarter" idx="11"/>
          </p:nvPr>
        </p:nvSpPr>
        <p:spPr/>
        <p:txBody>
          <a:bodyPr/>
          <a:lstStyle/>
          <a:p>
            <a:endParaRPr lang="en-US">
              <a:solidFill>
                <a:prstClr val="white">
                  <a:alpha val="80000"/>
                </a:prstClr>
              </a:solidFill>
            </a:endParaRPr>
          </a:p>
        </p:txBody>
      </p:sp>
      <p:sp>
        <p:nvSpPr>
          <p:cNvPr id="7" name="Slide Number Placeholder 6"/>
          <p:cNvSpPr>
            <a:spLocks noGrp="1"/>
          </p:cNvSpPr>
          <p:nvPr>
            <p:ph type="sldNum" sz="quarter" idx="12"/>
          </p:nvPr>
        </p:nvSpPr>
        <p:spPr/>
        <p:txBody>
          <a:bodyPr/>
          <a:lstStyle/>
          <a:p>
            <a:fld id="{0D06EF73-9DB8-4763-865F-2F88181A4732}"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7"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7"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9"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9"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8" name="Footer Placeholder 7"/>
          <p:cNvSpPr>
            <a:spLocks noGrp="1"/>
          </p:cNvSpPr>
          <p:nvPr>
            <p:ph type="ftr" sz="quarter" idx="11"/>
          </p:nvPr>
        </p:nvSpPr>
        <p:spPr/>
        <p:txBody>
          <a:bodyPr/>
          <a:lstStyle/>
          <a:p>
            <a:endParaRPr lang="en-US">
              <a:solidFill>
                <a:prstClr val="white">
                  <a:alpha val="80000"/>
                </a:prstClr>
              </a:solidFill>
            </a:endParaRPr>
          </a:p>
        </p:txBody>
      </p:sp>
      <p:sp>
        <p:nvSpPr>
          <p:cNvPr id="9" name="Slide Number Placeholder 8"/>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4" name="Footer Placeholder 3"/>
          <p:cNvSpPr>
            <a:spLocks noGrp="1"/>
          </p:cNvSpPr>
          <p:nvPr>
            <p:ph type="ftr" sz="quarter" idx="11"/>
          </p:nvPr>
        </p:nvSpPr>
        <p:spPr/>
        <p:txBody>
          <a:bodyPr/>
          <a:lstStyle/>
          <a:p>
            <a:endParaRPr lang="en-US">
              <a:solidFill>
                <a:prstClr val="white">
                  <a:alpha val="80000"/>
                </a:prstClr>
              </a:solidFill>
            </a:endParaRPr>
          </a:p>
        </p:txBody>
      </p:sp>
      <p:sp>
        <p:nvSpPr>
          <p:cNvPr id="5" name="Slide Number Placeholder 4"/>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3" name="Footer Placeholder 2"/>
          <p:cNvSpPr>
            <a:spLocks noGrp="1"/>
          </p:cNvSpPr>
          <p:nvPr>
            <p:ph type="ftr" sz="quarter" idx="11"/>
          </p:nvPr>
        </p:nvSpPr>
        <p:spPr/>
        <p:txBody>
          <a:bodyPr/>
          <a:lstStyle/>
          <a:p>
            <a:endParaRPr lang="en-US">
              <a:solidFill>
                <a:prstClr val="white">
                  <a:alpha val="80000"/>
                </a:prstClr>
              </a:solidFill>
            </a:endParaRPr>
          </a:p>
        </p:txBody>
      </p:sp>
      <p:sp>
        <p:nvSpPr>
          <p:cNvPr id="4" name="Slide Number Placeholder 3"/>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C8EFA6E-A768-42A8-B2C3-F100D8260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A2F46640-E89E-47CE-984D-0C0ECF7CF529}"/>
              </a:ext>
            </a:extLst>
          </p:cNvPr>
          <p:cNvSpPr>
            <a:spLocks noGrp="1"/>
          </p:cNvSpPr>
          <p:nvPr>
            <p:ph type="dt" sz="half" idx="10"/>
          </p:nvPr>
        </p:nvSpPr>
        <p:spPr/>
        <p:txBody>
          <a:bodyPr/>
          <a:lstStyle/>
          <a:p>
            <a:fld id="{9294036C-9E7C-4FFC-99FA-414B61E345DD}" type="datetimeFigureOut">
              <a:rPr lang="en-US" smtClean="0"/>
              <a:t>5/20/2019</a:t>
            </a:fld>
            <a:endParaRPr lang="en-US" dirty="0"/>
          </a:p>
        </p:txBody>
      </p:sp>
      <p:sp>
        <p:nvSpPr>
          <p:cNvPr id="5" name="Footer Placeholder 4">
            <a:extLst>
              <a:ext uri="{FF2B5EF4-FFF2-40B4-BE49-F238E27FC236}">
                <a16:creationId xmlns:a16="http://schemas.microsoft.com/office/drawing/2014/main" id="{F4177A8F-F167-4C43-AEE7-4506708014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60087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5"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1" y="2511813"/>
            <a:ext cx="3398521"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6" name="Footer Placeholder 5"/>
          <p:cNvSpPr>
            <a:spLocks noGrp="1"/>
          </p:cNvSpPr>
          <p:nvPr>
            <p:ph type="ftr" sz="quarter" idx="11"/>
          </p:nvPr>
        </p:nvSpPr>
        <p:spPr/>
        <p:txBody>
          <a:bodyPr/>
          <a:lstStyle/>
          <a:p>
            <a:endParaRPr lang="en-US">
              <a:solidFill>
                <a:prstClr val="white">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A8D9AD5-F248-4919-864A-CFD76CC027D6}" type="slidenum">
              <a:rPr lang="en-US" smtClean="0"/>
              <a:pPr/>
              <a:t>‹#›</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9"/>
            <a:ext cx="10780777"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8"/>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10" name="Footer Placeholder 9"/>
          <p:cNvSpPr>
            <a:spLocks noGrp="1"/>
          </p:cNvSpPr>
          <p:nvPr>
            <p:ph type="ftr" sz="quarter" idx="11"/>
          </p:nvPr>
        </p:nvSpPr>
        <p:spPr/>
        <p:txBody>
          <a:bodyPr/>
          <a:lstStyle/>
          <a:p>
            <a:endParaRPr lang="en-US">
              <a:solidFill>
                <a:prstClr val="white">
                  <a:alpha val="80000"/>
                </a:prstClr>
              </a:solidFill>
            </a:endParaRPr>
          </a:p>
        </p:txBody>
      </p:sp>
      <p:sp>
        <p:nvSpPr>
          <p:cNvPr id="11" name="Slide Number Placeholder 10"/>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6" y="714376"/>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solidFill>
                  <a:prstClr val="white">
                    <a:alpha val="80000"/>
                  </a:prstClr>
                </a:solidFill>
              </a:rPr>
              <a:pPr/>
              <a:t>5/20/2019</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CA8D9AD5-F248-4919-864A-CFD76CC027D6}" type="slidenum">
              <a:rPr lang="en-US" smtClean="0">
                <a:solidFill>
                  <a:prstClr val="white">
                    <a:alpha val="20000"/>
                  </a:prstClr>
                </a:solidFill>
              </a:rPr>
              <a:pPr/>
              <a:t>‹#›</a:t>
            </a:fld>
            <a:endParaRPr lang="en-US">
              <a:solidFill>
                <a:prstClr val="white">
                  <a:alpha val="20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1E30CD-C90E-44F7-8429-E880FF516E5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57828095-77D2-4A95-92A9-BBED6684A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8C92C6DC-BE64-49E5-ACD8-15675DC8D69C}"/>
              </a:ext>
            </a:extLst>
          </p:cNvPr>
          <p:cNvSpPr>
            <a:spLocks noGrp="1"/>
          </p:cNvSpPr>
          <p:nvPr>
            <p:ph type="dt" sz="half" idx="10"/>
          </p:nvPr>
        </p:nvSpPr>
        <p:spPr/>
        <p:txBody>
          <a:body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5" name="Segnaposto piè di pagina 4">
            <a:extLst>
              <a:ext uri="{FF2B5EF4-FFF2-40B4-BE49-F238E27FC236}">
                <a16:creationId xmlns:a16="http://schemas.microsoft.com/office/drawing/2014/main" id="{D3B9B490-5C90-4EDD-8B08-E0C9B992C1E2}"/>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egnaposto numero diapositiva 5">
            <a:extLst>
              <a:ext uri="{FF2B5EF4-FFF2-40B4-BE49-F238E27FC236}">
                <a16:creationId xmlns:a16="http://schemas.microsoft.com/office/drawing/2014/main" id="{037940B7-4D97-47D2-9C8D-4723E804DD7A}"/>
              </a:ext>
            </a:extLst>
          </p:cNvPr>
          <p:cNvSpPr>
            <a:spLocks noGrp="1"/>
          </p:cNvSpPr>
          <p:nvPr>
            <p:ph type="sldNum" sz="quarter" idx="12"/>
          </p:nvPr>
        </p:nvSpPr>
        <p:spPr/>
        <p:txBody>
          <a:body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10706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DE7F58-C1E0-44FC-924E-5508CB00FD15}"/>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4EA7AE41-FD67-4799-BCC0-FF0874635A8B}"/>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E6D192DD-717B-42B9-93EF-991A341502DB}"/>
              </a:ext>
            </a:extLst>
          </p:cNvPr>
          <p:cNvSpPr>
            <a:spLocks noGrp="1"/>
          </p:cNvSpPr>
          <p:nvPr>
            <p:ph type="dt" sz="half" idx="10"/>
          </p:nvPr>
        </p:nvSpPr>
        <p:spPr/>
        <p:txBody>
          <a:body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5" name="Segnaposto piè di pagina 4">
            <a:extLst>
              <a:ext uri="{FF2B5EF4-FFF2-40B4-BE49-F238E27FC236}">
                <a16:creationId xmlns:a16="http://schemas.microsoft.com/office/drawing/2014/main" id="{008BE3C3-8F9A-4A0E-85C1-8CAEB2DAE2E0}"/>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egnaposto numero diapositiva 5">
            <a:extLst>
              <a:ext uri="{FF2B5EF4-FFF2-40B4-BE49-F238E27FC236}">
                <a16:creationId xmlns:a16="http://schemas.microsoft.com/office/drawing/2014/main" id="{80564250-8DE3-47C3-990E-5894FF717F95}"/>
              </a:ext>
            </a:extLst>
          </p:cNvPr>
          <p:cNvSpPr>
            <a:spLocks noGrp="1"/>
          </p:cNvSpPr>
          <p:nvPr>
            <p:ph type="sldNum" sz="quarter" idx="12"/>
          </p:nvPr>
        </p:nvSpPr>
        <p:spPr/>
        <p:txBody>
          <a:body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44167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780B27-7FEC-4262-AAB4-4DB37E4AEB4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D2594657-9B1E-4E42-B1B7-9BD73E7E4A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426D2EB7-2ADC-41FE-9DEF-B7513E823AB2}"/>
              </a:ext>
            </a:extLst>
          </p:cNvPr>
          <p:cNvSpPr>
            <a:spLocks noGrp="1"/>
          </p:cNvSpPr>
          <p:nvPr>
            <p:ph type="dt" sz="half" idx="10"/>
          </p:nvPr>
        </p:nvSpPr>
        <p:spPr/>
        <p:txBody>
          <a:body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5" name="Segnaposto piè di pagina 4">
            <a:extLst>
              <a:ext uri="{FF2B5EF4-FFF2-40B4-BE49-F238E27FC236}">
                <a16:creationId xmlns:a16="http://schemas.microsoft.com/office/drawing/2014/main" id="{09875303-13ED-424D-9A91-052D53912F4F}"/>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egnaposto numero diapositiva 5">
            <a:extLst>
              <a:ext uri="{FF2B5EF4-FFF2-40B4-BE49-F238E27FC236}">
                <a16:creationId xmlns:a16="http://schemas.microsoft.com/office/drawing/2014/main" id="{C22BD9D8-E519-424C-ACC0-26D45E075C31}"/>
              </a:ext>
            </a:extLst>
          </p:cNvPr>
          <p:cNvSpPr>
            <a:spLocks noGrp="1"/>
          </p:cNvSpPr>
          <p:nvPr>
            <p:ph type="sldNum" sz="quarter" idx="12"/>
          </p:nvPr>
        </p:nvSpPr>
        <p:spPr/>
        <p:txBody>
          <a:body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7717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56D87C-2CFB-434E-AC22-DF0C14CD77E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D8F8E8D2-6849-42FE-ADA2-9053D88FD8A2}"/>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6A7D0F23-23CF-4EE6-8ED6-589C7AE79AD1}"/>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AF279B96-E1A6-4027-B6FB-ABB11D3EBB4F}"/>
              </a:ext>
            </a:extLst>
          </p:cNvPr>
          <p:cNvSpPr>
            <a:spLocks noGrp="1"/>
          </p:cNvSpPr>
          <p:nvPr>
            <p:ph type="dt" sz="half" idx="10"/>
          </p:nvPr>
        </p:nvSpPr>
        <p:spPr/>
        <p:txBody>
          <a:body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6" name="Segnaposto piè di pagina 5">
            <a:extLst>
              <a:ext uri="{FF2B5EF4-FFF2-40B4-BE49-F238E27FC236}">
                <a16:creationId xmlns:a16="http://schemas.microsoft.com/office/drawing/2014/main" id="{3E22D05A-4BEE-4495-935B-F935DF00AE89}"/>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egnaposto numero diapositiva 6">
            <a:extLst>
              <a:ext uri="{FF2B5EF4-FFF2-40B4-BE49-F238E27FC236}">
                <a16:creationId xmlns:a16="http://schemas.microsoft.com/office/drawing/2014/main" id="{2B75993C-9C19-4391-8FFA-2A390DA312AB}"/>
              </a:ext>
            </a:extLst>
          </p:cNvPr>
          <p:cNvSpPr>
            <a:spLocks noGrp="1"/>
          </p:cNvSpPr>
          <p:nvPr>
            <p:ph type="sldNum" sz="quarter" idx="12"/>
          </p:nvPr>
        </p:nvSpPr>
        <p:spPr/>
        <p:txBody>
          <a:body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9514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D5B1DE-1742-4AD9-AD8D-5AB69836FF44}"/>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DA159AA7-4028-4A00-9269-F6E04E53D0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E779621F-7246-4F31-8E63-FC7595627BA2}"/>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2E17EE4F-C73F-4893-9ABA-395BA324D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7DE6D12-E3B3-48AB-8A76-18ECEDF9C4F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E0AE8393-CB07-464A-A68E-B63F65F7D133}"/>
              </a:ext>
            </a:extLst>
          </p:cNvPr>
          <p:cNvSpPr>
            <a:spLocks noGrp="1"/>
          </p:cNvSpPr>
          <p:nvPr>
            <p:ph type="dt" sz="half" idx="10"/>
          </p:nvPr>
        </p:nvSpPr>
        <p:spPr/>
        <p:txBody>
          <a:body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8" name="Segnaposto piè di pagina 7">
            <a:extLst>
              <a:ext uri="{FF2B5EF4-FFF2-40B4-BE49-F238E27FC236}">
                <a16:creationId xmlns:a16="http://schemas.microsoft.com/office/drawing/2014/main" id="{93EFA221-7687-49B0-8F8C-10BB9B16FFB1}"/>
              </a:ext>
            </a:extLst>
          </p:cNvPr>
          <p:cNvSpPr>
            <a:spLocks noGrp="1"/>
          </p:cNvSpPr>
          <p:nvPr>
            <p:ph type="ftr" sz="quarter" idx="11"/>
          </p:nvPr>
        </p:nvSpPr>
        <p:spPr/>
        <p:txBody>
          <a:bodyPr/>
          <a:lstStyle/>
          <a:p>
            <a:endParaRPr lang="en-GB" dirty="0">
              <a:solidFill>
                <a:prstClr val="black">
                  <a:tint val="75000"/>
                </a:prstClr>
              </a:solidFill>
            </a:endParaRPr>
          </a:p>
        </p:txBody>
      </p:sp>
      <p:sp>
        <p:nvSpPr>
          <p:cNvPr id="9" name="Segnaposto numero diapositiva 8">
            <a:extLst>
              <a:ext uri="{FF2B5EF4-FFF2-40B4-BE49-F238E27FC236}">
                <a16:creationId xmlns:a16="http://schemas.microsoft.com/office/drawing/2014/main" id="{6E355E6F-AE70-445A-BF82-0D580C988D47}"/>
              </a:ext>
            </a:extLst>
          </p:cNvPr>
          <p:cNvSpPr>
            <a:spLocks noGrp="1"/>
          </p:cNvSpPr>
          <p:nvPr>
            <p:ph type="sldNum" sz="quarter" idx="12"/>
          </p:nvPr>
        </p:nvSpPr>
        <p:spPr/>
        <p:txBody>
          <a:body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2556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A752F2-645C-4954-8135-37645963231E}"/>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0DF57CBE-3B54-4256-BDAE-C011909CBAA2}"/>
              </a:ext>
            </a:extLst>
          </p:cNvPr>
          <p:cNvSpPr>
            <a:spLocks noGrp="1"/>
          </p:cNvSpPr>
          <p:nvPr>
            <p:ph type="dt" sz="half" idx="10"/>
          </p:nvPr>
        </p:nvSpPr>
        <p:spPr/>
        <p:txBody>
          <a:body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4" name="Segnaposto piè di pagina 3">
            <a:extLst>
              <a:ext uri="{FF2B5EF4-FFF2-40B4-BE49-F238E27FC236}">
                <a16:creationId xmlns:a16="http://schemas.microsoft.com/office/drawing/2014/main" id="{089E47BF-CF54-49DE-9D98-CDA92DEF7995}"/>
              </a:ext>
            </a:extLst>
          </p:cNvPr>
          <p:cNvSpPr>
            <a:spLocks noGrp="1"/>
          </p:cNvSpPr>
          <p:nvPr>
            <p:ph type="ftr" sz="quarter" idx="11"/>
          </p:nvPr>
        </p:nvSpPr>
        <p:spPr/>
        <p:txBody>
          <a:bodyPr/>
          <a:lstStyle/>
          <a:p>
            <a:endParaRPr lang="en-GB" dirty="0">
              <a:solidFill>
                <a:prstClr val="black">
                  <a:tint val="75000"/>
                </a:prstClr>
              </a:solidFill>
            </a:endParaRPr>
          </a:p>
        </p:txBody>
      </p:sp>
      <p:sp>
        <p:nvSpPr>
          <p:cNvPr id="5" name="Segnaposto numero diapositiva 4">
            <a:extLst>
              <a:ext uri="{FF2B5EF4-FFF2-40B4-BE49-F238E27FC236}">
                <a16:creationId xmlns:a16="http://schemas.microsoft.com/office/drawing/2014/main" id="{DE4AA0E3-7303-4501-9CDB-24EA509F2518}"/>
              </a:ext>
            </a:extLst>
          </p:cNvPr>
          <p:cNvSpPr>
            <a:spLocks noGrp="1"/>
          </p:cNvSpPr>
          <p:nvPr>
            <p:ph type="sldNum" sz="quarter" idx="12"/>
          </p:nvPr>
        </p:nvSpPr>
        <p:spPr/>
        <p:txBody>
          <a:body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6959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A026-BFE6-4D2A-9ABF-C593B5666574}"/>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85C49B47-0C41-4DCC-9902-126916D9C448}"/>
              </a:ext>
            </a:extLst>
          </p:cNvPr>
          <p:cNvSpPr>
            <a:spLocks noGrp="1"/>
          </p:cNvSpPr>
          <p:nvPr>
            <p:ph type="dt" sz="half" idx="10"/>
          </p:nvPr>
        </p:nvSpPr>
        <p:spPr/>
        <p:txBody>
          <a:bodyPr/>
          <a:lstStyle/>
          <a:p>
            <a:fld id="{9294036C-9E7C-4FFC-99FA-414B61E345DD}" type="datetimeFigureOut">
              <a:rPr lang="en-US" smtClean="0"/>
              <a:t>5/20/2019</a:t>
            </a:fld>
            <a:endParaRPr lang="en-US" dirty="0"/>
          </a:p>
        </p:txBody>
      </p:sp>
      <p:sp>
        <p:nvSpPr>
          <p:cNvPr id="6" name="Footer Placeholder 5">
            <a:extLst>
              <a:ext uri="{FF2B5EF4-FFF2-40B4-BE49-F238E27FC236}">
                <a16:creationId xmlns:a16="http://schemas.microsoft.com/office/drawing/2014/main" id="{B7CD28B7-2F2D-4E80-A107-C1F266C630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219876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2A13D21-34CF-4908-B1CB-66911AE8B733}"/>
              </a:ext>
            </a:extLst>
          </p:cNvPr>
          <p:cNvSpPr>
            <a:spLocks noGrp="1"/>
          </p:cNvSpPr>
          <p:nvPr>
            <p:ph type="dt" sz="half" idx="10"/>
          </p:nvPr>
        </p:nvSpPr>
        <p:spPr/>
        <p:txBody>
          <a:body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3" name="Segnaposto piè di pagina 2">
            <a:extLst>
              <a:ext uri="{FF2B5EF4-FFF2-40B4-BE49-F238E27FC236}">
                <a16:creationId xmlns:a16="http://schemas.microsoft.com/office/drawing/2014/main" id="{D9DF3199-3BEF-46E5-AC84-88B03C5887DF}"/>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egnaposto numero diapositiva 3">
            <a:extLst>
              <a:ext uri="{FF2B5EF4-FFF2-40B4-BE49-F238E27FC236}">
                <a16:creationId xmlns:a16="http://schemas.microsoft.com/office/drawing/2014/main" id="{6A424B11-F81A-46C6-9B64-C03BB475C0A8}"/>
              </a:ext>
            </a:extLst>
          </p:cNvPr>
          <p:cNvSpPr>
            <a:spLocks noGrp="1"/>
          </p:cNvSpPr>
          <p:nvPr>
            <p:ph type="sldNum" sz="quarter" idx="12"/>
          </p:nvPr>
        </p:nvSpPr>
        <p:spPr/>
        <p:txBody>
          <a:body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4710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DBD62A-51C5-48A5-8239-0DED71A7833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7F5728D5-D8FD-42BB-A763-5802733D6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AB432105-710E-4A7E-9948-94E25720D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E6990E7-561F-478B-A8F1-88572FC75392}"/>
              </a:ext>
            </a:extLst>
          </p:cNvPr>
          <p:cNvSpPr>
            <a:spLocks noGrp="1"/>
          </p:cNvSpPr>
          <p:nvPr>
            <p:ph type="dt" sz="half" idx="10"/>
          </p:nvPr>
        </p:nvSpPr>
        <p:spPr/>
        <p:txBody>
          <a:body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6" name="Segnaposto piè di pagina 5">
            <a:extLst>
              <a:ext uri="{FF2B5EF4-FFF2-40B4-BE49-F238E27FC236}">
                <a16:creationId xmlns:a16="http://schemas.microsoft.com/office/drawing/2014/main" id="{CA69B9D8-BFB2-49D6-9DD4-D21F79667705}"/>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egnaposto numero diapositiva 6">
            <a:extLst>
              <a:ext uri="{FF2B5EF4-FFF2-40B4-BE49-F238E27FC236}">
                <a16:creationId xmlns:a16="http://schemas.microsoft.com/office/drawing/2014/main" id="{92C9C472-D128-4801-AD25-075BC4E850D2}"/>
              </a:ext>
            </a:extLst>
          </p:cNvPr>
          <p:cNvSpPr>
            <a:spLocks noGrp="1"/>
          </p:cNvSpPr>
          <p:nvPr>
            <p:ph type="sldNum" sz="quarter" idx="12"/>
          </p:nvPr>
        </p:nvSpPr>
        <p:spPr/>
        <p:txBody>
          <a:body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8385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CF1B46-D9CE-4D0B-9746-65233C25814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581A7FD2-612C-46C7-9EA1-8A0BA7BA7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Segnaposto testo 3">
            <a:extLst>
              <a:ext uri="{FF2B5EF4-FFF2-40B4-BE49-F238E27FC236}">
                <a16:creationId xmlns:a16="http://schemas.microsoft.com/office/drawing/2014/main" id="{7BB1A23A-9B99-42A8-B597-6BFD68B2A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7EF6652-09B2-46F2-9DE3-E3A5F0169666}"/>
              </a:ext>
            </a:extLst>
          </p:cNvPr>
          <p:cNvSpPr>
            <a:spLocks noGrp="1"/>
          </p:cNvSpPr>
          <p:nvPr>
            <p:ph type="dt" sz="half" idx="10"/>
          </p:nvPr>
        </p:nvSpPr>
        <p:spPr/>
        <p:txBody>
          <a:body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6" name="Segnaposto piè di pagina 5">
            <a:extLst>
              <a:ext uri="{FF2B5EF4-FFF2-40B4-BE49-F238E27FC236}">
                <a16:creationId xmlns:a16="http://schemas.microsoft.com/office/drawing/2014/main" id="{EAEA1724-152A-45FD-9209-9C2186D3AA33}"/>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egnaposto numero diapositiva 6">
            <a:extLst>
              <a:ext uri="{FF2B5EF4-FFF2-40B4-BE49-F238E27FC236}">
                <a16:creationId xmlns:a16="http://schemas.microsoft.com/office/drawing/2014/main" id="{787DF536-90C3-4C2D-B5C1-B9307A04E42D}"/>
              </a:ext>
            </a:extLst>
          </p:cNvPr>
          <p:cNvSpPr>
            <a:spLocks noGrp="1"/>
          </p:cNvSpPr>
          <p:nvPr>
            <p:ph type="sldNum" sz="quarter" idx="12"/>
          </p:nvPr>
        </p:nvSpPr>
        <p:spPr/>
        <p:txBody>
          <a:body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86895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FB3C67-21E4-4DC3-AE70-5093D307F879}"/>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8758F90F-6A75-4622-B42C-72336BD3F52B}"/>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C69ED6F-B6AD-4003-AE1E-C6958D3029DC}"/>
              </a:ext>
            </a:extLst>
          </p:cNvPr>
          <p:cNvSpPr>
            <a:spLocks noGrp="1"/>
          </p:cNvSpPr>
          <p:nvPr>
            <p:ph type="dt" sz="half" idx="10"/>
          </p:nvPr>
        </p:nvSpPr>
        <p:spPr/>
        <p:txBody>
          <a:body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5" name="Segnaposto piè di pagina 4">
            <a:extLst>
              <a:ext uri="{FF2B5EF4-FFF2-40B4-BE49-F238E27FC236}">
                <a16:creationId xmlns:a16="http://schemas.microsoft.com/office/drawing/2014/main" id="{27838AF6-2D73-46F7-B3EE-508CC73A4523}"/>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egnaposto numero diapositiva 5">
            <a:extLst>
              <a:ext uri="{FF2B5EF4-FFF2-40B4-BE49-F238E27FC236}">
                <a16:creationId xmlns:a16="http://schemas.microsoft.com/office/drawing/2014/main" id="{341AC0A9-E724-4EAC-A85E-526CC8398088}"/>
              </a:ext>
            </a:extLst>
          </p:cNvPr>
          <p:cNvSpPr>
            <a:spLocks noGrp="1"/>
          </p:cNvSpPr>
          <p:nvPr>
            <p:ph type="sldNum" sz="quarter" idx="12"/>
          </p:nvPr>
        </p:nvSpPr>
        <p:spPr/>
        <p:txBody>
          <a:body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2164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AE10972-E9D4-4CCD-AE99-F5C45E5B5AB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6D3F6870-D2A1-4AEF-BFD1-A938FCAD4A43}"/>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07F2A5B-82F2-4712-8DC7-00E2BE817DE2}"/>
              </a:ext>
            </a:extLst>
          </p:cNvPr>
          <p:cNvSpPr>
            <a:spLocks noGrp="1"/>
          </p:cNvSpPr>
          <p:nvPr>
            <p:ph type="dt" sz="half" idx="10"/>
          </p:nvPr>
        </p:nvSpPr>
        <p:spPr/>
        <p:txBody>
          <a:body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5" name="Segnaposto piè di pagina 4">
            <a:extLst>
              <a:ext uri="{FF2B5EF4-FFF2-40B4-BE49-F238E27FC236}">
                <a16:creationId xmlns:a16="http://schemas.microsoft.com/office/drawing/2014/main" id="{648B240A-6F66-454B-9863-B515C465DD14}"/>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egnaposto numero diapositiva 5">
            <a:extLst>
              <a:ext uri="{FF2B5EF4-FFF2-40B4-BE49-F238E27FC236}">
                <a16:creationId xmlns:a16="http://schemas.microsoft.com/office/drawing/2014/main" id="{656046F4-A87C-4C8E-991C-2FE08496B5D6}"/>
              </a:ext>
            </a:extLst>
          </p:cNvPr>
          <p:cNvSpPr>
            <a:spLocks noGrp="1"/>
          </p:cNvSpPr>
          <p:nvPr>
            <p:ph type="sldNum" sz="quarter" idx="12"/>
          </p:nvPr>
        </p:nvSpPr>
        <p:spPr/>
        <p:txBody>
          <a:body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4894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1B8B83E-B37C-46C9-8284-D6EBA0033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684FAE16-DBCB-4A42-BFFC-053F2D529ABA}"/>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46E8C038-E6A1-499D-9E24-FA5980421C81}"/>
              </a:ext>
            </a:extLst>
          </p:cNvPr>
          <p:cNvSpPr>
            <a:spLocks noGrp="1"/>
          </p:cNvSpPr>
          <p:nvPr>
            <p:ph type="dt" sz="half" idx="10"/>
          </p:nvPr>
        </p:nvSpPr>
        <p:spPr/>
        <p:txBody>
          <a:bodyPr/>
          <a:lstStyle/>
          <a:p>
            <a:fld id="{9294036C-9E7C-4FFC-99FA-414B61E345DD}" type="datetimeFigureOut">
              <a:rPr lang="en-US" smtClean="0"/>
              <a:t>5/20/2019</a:t>
            </a:fld>
            <a:endParaRPr lang="en-US" dirty="0"/>
          </a:p>
        </p:txBody>
      </p:sp>
      <p:sp>
        <p:nvSpPr>
          <p:cNvPr id="8" name="Footer Placeholder 7">
            <a:extLst>
              <a:ext uri="{FF2B5EF4-FFF2-40B4-BE49-F238E27FC236}">
                <a16:creationId xmlns:a16="http://schemas.microsoft.com/office/drawing/2014/main" id="{F9F911B6-A759-487E-8CB6-CF9EF737F0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2F8A-97AC-456C-B9E3-45A7D520C5DA}"/>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8340F483-F2B9-47A3-9B5C-8C264B7016BD}"/>
              </a:ext>
            </a:extLst>
          </p:cNvPr>
          <p:cNvSpPr>
            <a:spLocks noGrp="1"/>
          </p:cNvSpPr>
          <p:nvPr>
            <p:ph type="dt" sz="half" idx="10"/>
          </p:nvPr>
        </p:nvSpPr>
        <p:spPr/>
        <p:txBody>
          <a:bodyPr/>
          <a:lstStyle/>
          <a:p>
            <a:fld id="{9294036C-9E7C-4FFC-99FA-414B61E345DD}" type="datetimeFigureOut">
              <a:rPr lang="en-US" smtClean="0"/>
              <a:t>5/20/2019</a:t>
            </a:fld>
            <a:endParaRPr lang="en-US" dirty="0"/>
          </a:p>
        </p:txBody>
      </p:sp>
      <p:sp>
        <p:nvSpPr>
          <p:cNvPr id="4" name="Footer Placeholder 3">
            <a:extLst>
              <a:ext uri="{FF2B5EF4-FFF2-40B4-BE49-F238E27FC236}">
                <a16:creationId xmlns:a16="http://schemas.microsoft.com/office/drawing/2014/main" id="{25849874-9D9B-4597-B20D-33D6F58BCA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3F6AD-4D61-4238-AB7D-613625BFF81F}"/>
              </a:ext>
            </a:extLst>
          </p:cNvPr>
          <p:cNvSpPr>
            <a:spLocks noGrp="1"/>
          </p:cNvSpPr>
          <p:nvPr>
            <p:ph type="dt" sz="half" idx="10"/>
          </p:nvPr>
        </p:nvSpPr>
        <p:spPr/>
        <p:txBody>
          <a:bodyPr/>
          <a:lstStyle/>
          <a:p>
            <a:fld id="{9294036C-9E7C-4FFC-99FA-414B61E345DD}" type="datetimeFigureOut">
              <a:rPr lang="en-US" smtClean="0"/>
              <a:t>5/20/2019</a:t>
            </a:fld>
            <a:endParaRPr lang="en-US" dirty="0"/>
          </a:p>
        </p:txBody>
      </p:sp>
      <p:sp>
        <p:nvSpPr>
          <p:cNvPr id="3" name="Footer Placeholder 2">
            <a:extLst>
              <a:ext uri="{FF2B5EF4-FFF2-40B4-BE49-F238E27FC236}">
                <a16:creationId xmlns:a16="http://schemas.microsoft.com/office/drawing/2014/main" id="{D8AACDC9-944D-47C6-B286-82C86AD943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46909769-F5A5-4635-BD0C-D6049DEB9632}"/>
              </a:ext>
            </a:extLst>
          </p:cNvPr>
          <p:cNvSpPr>
            <a:spLocks noGrp="1"/>
          </p:cNvSpPr>
          <p:nvPr>
            <p:ph type="dt" sz="half" idx="10"/>
          </p:nvPr>
        </p:nvSpPr>
        <p:spPr/>
        <p:txBody>
          <a:bodyPr/>
          <a:lstStyle/>
          <a:p>
            <a:fld id="{9294036C-9E7C-4FFC-99FA-414B61E345DD}" type="datetimeFigureOut">
              <a:rPr lang="en-US" smtClean="0"/>
              <a:t>5/20/2019</a:t>
            </a:fld>
            <a:endParaRPr lang="en-US" dirty="0"/>
          </a:p>
        </p:txBody>
      </p:sp>
      <p:sp>
        <p:nvSpPr>
          <p:cNvPr id="6" name="Footer Placeholder 5">
            <a:extLst>
              <a:ext uri="{FF2B5EF4-FFF2-40B4-BE49-F238E27FC236}">
                <a16:creationId xmlns:a16="http://schemas.microsoft.com/office/drawing/2014/main" id="{F9252DC3-D3D7-446F-A866-D7820B7BF8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5D245657-DA21-4769-84F8-88DC64450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E7DA2C9E-A9AD-4BB9-A691-90BB84F58CE9}"/>
              </a:ext>
            </a:extLst>
          </p:cNvPr>
          <p:cNvSpPr>
            <a:spLocks noGrp="1"/>
          </p:cNvSpPr>
          <p:nvPr>
            <p:ph type="dt" sz="half" idx="10"/>
          </p:nvPr>
        </p:nvSpPr>
        <p:spPr/>
        <p:txBody>
          <a:bodyPr/>
          <a:lstStyle/>
          <a:p>
            <a:fld id="{9294036C-9E7C-4FFC-99FA-414B61E345DD}" type="datetimeFigureOut">
              <a:rPr lang="en-US" smtClean="0"/>
              <a:t>5/20/2019</a:t>
            </a:fld>
            <a:endParaRPr lang="en-US" dirty="0"/>
          </a:p>
        </p:txBody>
      </p:sp>
      <p:sp>
        <p:nvSpPr>
          <p:cNvPr id="6" name="Footer Placeholder 5">
            <a:extLst>
              <a:ext uri="{FF2B5EF4-FFF2-40B4-BE49-F238E27FC236}">
                <a16:creationId xmlns:a16="http://schemas.microsoft.com/office/drawing/2014/main" id="{F4B3D45D-C826-4846-BBFC-A0D98B7E7A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4036C-9E7C-4FFC-99FA-414B61E345DD}" type="datetimeFigureOut">
              <a:rPr lang="en-US" smtClean="0"/>
              <a:t>5/20/2019</a:t>
            </a:fld>
            <a:endParaRPr lang="en-US" dirty="0"/>
          </a:p>
        </p:txBody>
      </p:sp>
      <p:sp>
        <p:nvSpPr>
          <p:cNvPr id="5" name="Footer Placeholder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580AB-5C3C-4B4F-8E2A-8B7A0A8CE695}" type="slidenum">
              <a:rPr lang="en-US" smtClean="0"/>
              <a:t>‹#›</a:t>
            </a:fld>
            <a:endParaRPr lang="en-US"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5"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6"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1"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457200"/>
            <a:fld id="{9E583DDF-CA54-461A-A486-592D2374C532}" type="datetimeFigureOut">
              <a:rPr lang="en-US" smtClean="0">
                <a:solidFill>
                  <a:prstClr val="white">
                    <a:alpha val="80000"/>
                  </a:prstClr>
                </a:solidFill>
              </a:rPr>
              <a:pPr defTabSz="457200"/>
              <a:t>5/20/2019</a:t>
            </a:fld>
            <a:endParaRPr lang="en-US">
              <a:solidFill>
                <a:prstClr val="white">
                  <a:alpha val="80000"/>
                </a:prstClr>
              </a:solidFill>
            </a:endParaRPr>
          </a:p>
        </p:txBody>
      </p:sp>
      <p:sp>
        <p:nvSpPr>
          <p:cNvPr id="5" name="Footer Placeholder 4"/>
          <p:cNvSpPr>
            <a:spLocks noGrp="1"/>
          </p:cNvSpPr>
          <p:nvPr>
            <p:ph type="ftr" sz="quarter" idx="3"/>
          </p:nvPr>
        </p:nvSpPr>
        <p:spPr>
          <a:xfrm>
            <a:off x="685801"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457200"/>
            <a:endParaRPr lang="en-US">
              <a:solidFill>
                <a:prstClr val="white">
                  <a:alpha val="80000"/>
                </a:prstClr>
              </a:solidFill>
            </a:endParaRPr>
          </a:p>
        </p:txBody>
      </p:sp>
      <p:sp>
        <p:nvSpPr>
          <p:cNvPr id="6" name="Slide Number Placeholder 5"/>
          <p:cNvSpPr>
            <a:spLocks noGrp="1"/>
          </p:cNvSpPr>
          <p:nvPr>
            <p:ph type="sldNum" sz="quarter" idx="4"/>
          </p:nvPr>
        </p:nvSpPr>
        <p:spPr>
          <a:xfrm>
            <a:off x="8763926" y="5876414"/>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pPr defTabSz="457200"/>
            <a:fld id="{CA8D9AD5-F248-4919-864A-CFD76CC027D6}" type="slidenum">
              <a:rPr lang="en-US" smtClean="0">
                <a:solidFill>
                  <a:prstClr val="white">
                    <a:alpha val="20000"/>
                  </a:prstClr>
                </a:solidFill>
              </a:rPr>
              <a:pPr defTabSz="457200"/>
              <a:t>‹#›</a:t>
            </a:fld>
            <a:endParaRPr lang="en-US">
              <a:solidFill>
                <a:prstClr val="white">
                  <a:alpha val="20000"/>
                </a:prstClr>
              </a:solidFill>
            </a:endParaRPr>
          </a:p>
        </p:txBody>
      </p:sp>
    </p:spTree>
    <p:extLst>
      <p:ext uri="{BB962C8B-B14F-4D97-AF65-F5344CB8AC3E}">
        <p14:creationId xmlns:p14="http://schemas.microsoft.com/office/powerpoint/2010/main" val="9221447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7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5"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6"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1"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457200"/>
            <a:fld id="{9E583DDF-CA54-461A-A486-592D2374C532}" type="datetimeFigureOut">
              <a:rPr lang="en-US" smtClean="0">
                <a:solidFill>
                  <a:prstClr val="white">
                    <a:alpha val="80000"/>
                  </a:prstClr>
                </a:solidFill>
              </a:rPr>
              <a:pPr defTabSz="457200"/>
              <a:t>5/20/2019</a:t>
            </a:fld>
            <a:endParaRPr lang="en-US">
              <a:solidFill>
                <a:prstClr val="white">
                  <a:alpha val="80000"/>
                </a:prstClr>
              </a:solidFill>
            </a:endParaRPr>
          </a:p>
        </p:txBody>
      </p:sp>
      <p:sp>
        <p:nvSpPr>
          <p:cNvPr id="5" name="Footer Placeholder 4"/>
          <p:cNvSpPr>
            <a:spLocks noGrp="1"/>
          </p:cNvSpPr>
          <p:nvPr>
            <p:ph type="ftr" sz="quarter" idx="3"/>
          </p:nvPr>
        </p:nvSpPr>
        <p:spPr>
          <a:xfrm>
            <a:off x="685801"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457200"/>
            <a:endParaRPr lang="en-US">
              <a:solidFill>
                <a:prstClr val="white">
                  <a:alpha val="80000"/>
                </a:prstClr>
              </a:solidFill>
            </a:endParaRPr>
          </a:p>
        </p:txBody>
      </p:sp>
      <p:sp>
        <p:nvSpPr>
          <p:cNvPr id="6" name="Slide Number Placeholder 5"/>
          <p:cNvSpPr>
            <a:spLocks noGrp="1"/>
          </p:cNvSpPr>
          <p:nvPr>
            <p:ph type="sldNum" sz="quarter" idx="4"/>
          </p:nvPr>
        </p:nvSpPr>
        <p:spPr>
          <a:xfrm>
            <a:off x="8763926" y="5876414"/>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pPr defTabSz="457200"/>
            <a:fld id="{CA8D9AD5-F248-4919-864A-CFD76CC027D6}" type="slidenum">
              <a:rPr lang="en-US" smtClean="0">
                <a:solidFill>
                  <a:prstClr val="white">
                    <a:alpha val="20000"/>
                  </a:prstClr>
                </a:solidFill>
              </a:rPr>
              <a:pPr defTabSz="457200"/>
              <a:t>‹#›</a:t>
            </a:fld>
            <a:endParaRPr lang="en-US">
              <a:solidFill>
                <a:prstClr val="white">
                  <a:alpha val="20000"/>
                </a:prstClr>
              </a:solidFill>
            </a:endParaRPr>
          </a:p>
        </p:txBody>
      </p:sp>
    </p:spTree>
    <p:extLst>
      <p:ext uri="{BB962C8B-B14F-4D97-AF65-F5344CB8AC3E}">
        <p14:creationId xmlns:p14="http://schemas.microsoft.com/office/powerpoint/2010/main" val="3774816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CA4406A-3D97-4750-9FD2-7B6FF28839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3B87EC3D-0B7E-42B2-84DE-CD48DB713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D83644F-B3DE-493A-B10D-3EDBF5AA1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BCC87-54B0-4867-B42E-AA3A759E6656}" type="datetimeFigureOut">
              <a:rPr lang="en-GB" smtClean="0">
                <a:solidFill>
                  <a:prstClr val="black">
                    <a:tint val="75000"/>
                  </a:prstClr>
                </a:solidFill>
              </a:rPr>
              <a:pPr/>
              <a:t>20/05/2019</a:t>
            </a:fld>
            <a:endParaRPr lang="en-GB" dirty="0">
              <a:solidFill>
                <a:prstClr val="black">
                  <a:tint val="75000"/>
                </a:prstClr>
              </a:solidFill>
            </a:endParaRPr>
          </a:p>
        </p:txBody>
      </p:sp>
      <p:sp>
        <p:nvSpPr>
          <p:cNvPr id="5" name="Segnaposto piè di pagina 4">
            <a:extLst>
              <a:ext uri="{FF2B5EF4-FFF2-40B4-BE49-F238E27FC236}">
                <a16:creationId xmlns:a16="http://schemas.microsoft.com/office/drawing/2014/main" id="{DAF34320-A6AC-4BA6-A3F3-93A01F016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egnaposto numero diapositiva 5">
            <a:extLst>
              <a:ext uri="{FF2B5EF4-FFF2-40B4-BE49-F238E27FC236}">
                <a16:creationId xmlns:a16="http://schemas.microsoft.com/office/drawing/2014/main" id="{2E6F97D7-5852-488C-9831-AD4F992E4C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CF4A5-BCD3-4D92-843B-436AAE06B9E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82822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NULL"/><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NULL"/><Relationship Id="rId14" Type="http://schemas.openxmlformats.org/officeDocument/2006/relationships/image" Target="../media/image30.t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hyperlink" Target="http://www.victimsupport.eu/" TargetMode="Externa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hyperlink" Target="https://www.facebook.com/victimsupporteurope/" TargetMode="External"/><Relationship Id="rId4"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image is an abstract decorative shape. ">
            <a:extLst>
              <a:ext uri="{FF2B5EF4-FFF2-40B4-BE49-F238E27FC236}">
                <a16:creationId xmlns:a16="http://schemas.microsoft.com/office/drawing/2014/main" id="{8E504344-8563-476C-9EF9-4200B272FDC1}"/>
              </a:ext>
            </a:extLst>
          </p:cNvPr>
          <p:cNvGrpSpPr/>
          <p:nvPr/>
        </p:nvGrpSpPr>
        <p:grpSpPr>
          <a:xfrm rot="1433889">
            <a:off x="5458132" y="-2789454"/>
            <a:ext cx="10232177" cy="13146688"/>
            <a:chOff x="4836142" y="-3875094"/>
            <a:chExt cx="10232177" cy="13146688"/>
          </a:xfrm>
        </p:grpSpPr>
        <p:sp>
          <p:nvSpPr>
            <p:cNvPr id="18" name="Freeform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C42C174B-303A-45F6-8FF1-93001A3AAFC1}"/>
                </a:ext>
              </a:extLst>
            </p:cNvPr>
            <p:cNvSpPr>
              <a:spLocks/>
            </p:cNvSpPr>
            <p:nvPr/>
          </p:nvSpPr>
          <p:spPr bwMode="auto">
            <a:xfrm rot="9420272">
              <a:off x="4836142" y="-3875094"/>
              <a:ext cx="10232177" cy="1154057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solidFill>
              <a:schemeClr val="accent2"/>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TextBox 23">
            <a:extLst>
              <a:ext uri="{FF2B5EF4-FFF2-40B4-BE49-F238E27FC236}">
                <a16:creationId xmlns:a16="http://schemas.microsoft.com/office/drawing/2014/main" id="{C1165547-DF3A-4694-9097-2BDAF2003713}"/>
              </a:ext>
            </a:extLst>
          </p:cNvPr>
          <p:cNvSpPr txBox="1"/>
          <p:nvPr/>
        </p:nvSpPr>
        <p:spPr>
          <a:xfrm>
            <a:off x="644003" y="1366755"/>
            <a:ext cx="5479073" cy="2492990"/>
          </a:xfrm>
          <a:prstGeom prst="rect">
            <a:avLst/>
          </a:prstGeom>
          <a:noFill/>
        </p:spPr>
        <p:txBody>
          <a:bodyPr wrap="square" lIns="0" tIns="0" rIns="0" bIns="0" rtlCol="0">
            <a:spAutoFit/>
          </a:bodyPr>
          <a:lstStyle/>
          <a:p>
            <a:r>
              <a:rPr lang="en-GB" sz="5400" b="1" dirty="0" smtClean="0">
                <a:solidFill>
                  <a:srgbClr val="002060"/>
                </a:solidFill>
                <a:latin typeface="Segoe UI" panose="020B0502040204020203" pitchFamily="34" charset="0"/>
                <a:cs typeface="Segoe UI" panose="020B0502040204020203" pitchFamily="34" charset="0"/>
              </a:rPr>
              <a:t>Supporting Victims, </a:t>
            </a:r>
          </a:p>
          <a:p>
            <a:r>
              <a:rPr lang="en-GB" sz="5400" b="1" dirty="0" smtClean="0">
                <a:solidFill>
                  <a:srgbClr val="002060"/>
                </a:solidFill>
                <a:latin typeface="Segoe UI" panose="020B0502040204020203" pitchFamily="34" charset="0"/>
                <a:cs typeface="Segoe UI" panose="020B0502040204020203" pitchFamily="34" charset="0"/>
              </a:rPr>
              <a:t>Meeting Their </a:t>
            </a:r>
            <a:r>
              <a:rPr lang="en-GB" sz="5400" b="1" dirty="0">
                <a:solidFill>
                  <a:srgbClr val="002060"/>
                </a:solidFill>
                <a:latin typeface="Segoe UI" panose="020B0502040204020203" pitchFamily="34" charset="0"/>
                <a:cs typeface="Segoe UI" panose="020B0502040204020203" pitchFamily="34" charset="0"/>
              </a:rPr>
              <a:t>N</a:t>
            </a:r>
            <a:r>
              <a:rPr lang="en-GB" sz="5400" b="1" dirty="0" smtClean="0">
                <a:solidFill>
                  <a:srgbClr val="002060"/>
                </a:solidFill>
                <a:latin typeface="Segoe UI" panose="020B0502040204020203" pitchFamily="34" charset="0"/>
                <a:cs typeface="Segoe UI" panose="020B0502040204020203" pitchFamily="34" charset="0"/>
              </a:rPr>
              <a:t>eeds</a:t>
            </a:r>
            <a:endParaRPr lang="en-US" sz="5400" b="1" dirty="0">
              <a:solidFill>
                <a:srgbClr val="002060"/>
              </a:solidFill>
              <a:latin typeface="Segoe UI" panose="020B0502040204020203" pitchFamily="34" charset="0"/>
              <a:cs typeface="Segoe UI" panose="020B0502040204020203" pitchFamily="34" charset="0"/>
            </a:endParaRPr>
          </a:p>
        </p:txBody>
      </p:sp>
      <p:sp>
        <p:nvSpPr>
          <p:cNvPr id="55" name="Rectangle 54">
            <a:extLst>
              <a:ext uri="{FF2B5EF4-FFF2-40B4-BE49-F238E27FC236}">
                <a16:creationId xmlns:a16="http://schemas.microsoft.com/office/drawing/2014/main" id="{6BBBCB2E-F413-4381-8378-02FDC20EA4F6}"/>
              </a:ext>
            </a:extLst>
          </p:cNvPr>
          <p:cNvSpPr/>
          <p:nvPr/>
        </p:nvSpPr>
        <p:spPr>
          <a:xfrm>
            <a:off x="733192" y="5415923"/>
            <a:ext cx="3650272" cy="615553"/>
          </a:xfrm>
          <a:prstGeom prst="rect">
            <a:avLst/>
          </a:prstGeom>
        </p:spPr>
        <p:txBody>
          <a:bodyPr wrap="square" lIns="0" tIns="0" rIns="0" bIns="0">
            <a:spAutoFit/>
          </a:bodyPr>
          <a:lstStyle/>
          <a:p>
            <a:r>
              <a:rPr lang="en-US" sz="2000" dirty="0" err="1" smtClean="0">
                <a:solidFill>
                  <a:srgbClr val="6313DC"/>
                </a:solidFill>
                <a:latin typeface="Segoe UI" panose="020B0502040204020203" pitchFamily="34" charset="0"/>
                <a:cs typeface="Segoe UI" panose="020B0502040204020203" pitchFamily="34" charset="0"/>
              </a:rPr>
              <a:t>Levent</a:t>
            </a:r>
            <a:r>
              <a:rPr lang="en-US" sz="2000" dirty="0" smtClean="0">
                <a:solidFill>
                  <a:srgbClr val="6313DC"/>
                </a:solidFill>
                <a:latin typeface="Segoe UI" panose="020B0502040204020203" pitchFamily="34" charset="0"/>
                <a:cs typeface="Segoe UI" panose="020B0502040204020203" pitchFamily="34" charset="0"/>
              </a:rPr>
              <a:t> </a:t>
            </a:r>
            <a:r>
              <a:rPr lang="en-US" sz="2000" dirty="0" err="1" smtClean="0">
                <a:solidFill>
                  <a:srgbClr val="6313DC"/>
                </a:solidFill>
                <a:latin typeface="Segoe UI" panose="020B0502040204020203" pitchFamily="34" charset="0"/>
                <a:cs typeface="Segoe UI" panose="020B0502040204020203" pitchFamily="34" charset="0"/>
              </a:rPr>
              <a:t>Altan</a:t>
            </a:r>
            <a:endParaRPr lang="en-US" sz="2000" dirty="0" smtClean="0">
              <a:solidFill>
                <a:srgbClr val="6313DC"/>
              </a:solidFill>
              <a:latin typeface="Segoe UI" panose="020B0502040204020203" pitchFamily="34" charset="0"/>
              <a:cs typeface="Segoe UI" panose="020B0502040204020203" pitchFamily="34" charset="0"/>
            </a:endParaRPr>
          </a:p>
          <a:p>
            <a:r>
              <a:rPr lang="en-US" sz="2000" i="1" dirty="0" smtClean="0">
                <a:solidFill>
                  <a:srgbClr val="6313DC"/>
                </a:solidFill>
                <a:latin typeface="Segoe UI" panose="020B0502040204020203" pitchFamily="34" charset="0"/>
                <a:cs typeface="Segoe UI" panose="020B0502040204020203" pitchFamily="34" charset="0"/>
              </a:rPr>
              <a:t>Director</a:t>
            </a:r>
            <a:endParaRPr lang="en-US" sz="2000" i="1" dirty="0">
              <a:solidFill>
                <a:srgbClr val="6313DC"/>
              </a:solidFill>
              <a:latin typeface="Segoe UI" panose="020B0502040204020203" pitchFamily="34" charset="0"/>
              <a:cs typeface="Segoe UI" panose="020B0502040204020203" pitchFamily="34" charset="0"/>
            </a:endParaRPr>
          </a:p>
        </p:txBody>
      </p:sp>
      <p:sp>
        <p:nvSpPr>
          <p:cNvPr id="3" name="Title 2" hidden="1">
            <a:extLst>
              <a:ext uri="{FF2B5EF4-FFF2-40B4-BE49-F238E27FC236}">
                <a16:creationId xmlns:a16="http://schemas.microsoft.com/office/drawing/2014/main" id="{016C325E-5B69-4D07-BBFB-7DB217A69D48}"/>
              </a:ext>
            </a:extLst>
          </p:cNvPr>
          <p:cNvSpPr>
            <a:spLocks noGrp="1"/>
          </p:cNvSpPr>
          <p:nvPr>
            <p:ph type="ctrTitle"/>
          </p:nvPr>
        </p:nvSpPr>
        <p:spPr/>
        <p:txBody>
          <a:bodyPr/>
          <a:lstStyle/>
          <a:p>
            <a:r>
              <a:rPr lang="en-US" dirty="0"/>
              <a:t>Human resources slide 1</a:t>
            </a:r>
          </a:p>
        </p:txBody>
      </p:sp>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t="34448" b="36701"/>
          <a:stretch/>
        </p:blipFill>
        <p:spPr>
          <a:xfrm>
            <a:off x="0" y="6031476"/>
            <a:ext cx="5681062" cy="820221"/>
          </a:xfrm>
          <a:prstGeom prst="rect">
            <a:avLst/>
          </a:prstGeom>
        </p:spPr>
      </p:pic>
    </p:spTree>
    <p:extLst>
      <p:ext uri="{BB962C8B-B14F-4D97-AF65-F5344CB8AC3E}">
        <p14:creationId xmlns:p14="http://schemas.microsoft.com/office/powerpoint/2010/main" val="3254356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9933"/>
                </a:solidFill>
              </a:rPr>
              <a:t>Objectives</a:t>
            </a:r>
            <a:endParaRPr lang="en-GB" dirty="0"/>
          </a:p>
        </p:txBody>
      </p:sp>
      <p:sp>
        <p:nvSpPr>
          <p:cNvPr id="3" name="Content Placeholder 2"/>
          <p:cNvSpPr>
            <a:spLocks noGrp="1"/>
          </p:cNvSpPr>
          <p:nvPr>
            <p:ph idx="1"/>
          </p:nvPr>
        </p:nvSpPr>
        <p:spPr/>
        <p:txBody>
          <a:bodyPr>
            <a:normAutofit/>
          </a:bodyPr>
          <a:lstStyle/>
          <a:p>
            <a:pPr marL="274320" indent="-274320" fontAlgn="base">
              <a:buClr>
                <a:srgbClr val="FF6600"/>
              </a:buClr>
              <a:buSzPct val="85000"/>
              <a:buFont typeface="Brush Script MT" pitchFamily="66" charset="0"/>
              <a:buChar char="O"/>
              <a:defRPr/>
            </a:pPr>
            <a:endParaRPr lang="en-GB" sz="2800" dirty="0" smtClean="0">
              <a:solidFill>
                <a:srgbClr val="7030A0"/>
              </a:solidFill>
            </a:endParaRPr>
          </a:p>
          <a:p>
            <a:pPr marL="274320" indent="-274320" fontAlgn="base">
              <a:buClr>
                <a:srgbClr val="FF6600"/>
              </a:buClr>
              <a:buSzPct val="85000"/>
              <a:buFont typeface="Brush Script MT" pitchFamily="66" charset="0"/>
              <a:buChar char="O"/>
              <a:defRPr/>
            </a:pPr>
            <a:r>
              <a:rPr lang="en-GB" sz="2800" dirty="0" smtClean="0">
                <a:solidFill>
                  <a:srgbClr val="7030A0"/>
                </a:solidFill>
              </a:rPr>
              <a:t>Victims   </a:t>
            </a:r>
            <a:r>
              <a:rPr lang="en-GB" sz="2800" dirty="0">
                <a:solidFill>
                  <a:srgbClr val="7030A0"/>
                </a:solidFill>
              </a:rPr>
              <a:t>are   recognised   and   treated   in   a   respectful,   sensitive,   tailored,   professional   and   non-discriminatory     manner (art 1</a:t>
            </a:r>
            <a:r>
              <a:rPr lang="en-GB" sz="2800" dirty="0" smtClean="0">
                <a:solidFill>
                  <a:srgbClr val="7030A0"/>
                </a:solidFill>
              </a:rPr>
              <a:t>)</a:t>
            </a:r>
          </a:p>
          <a:p>
            <a:pPr marL="274320" indent="-274320" fontAlgn="base">
              <a:buClr>
                <a:srgbClr val="FF6600"/>
              </a:buClr>
              <a:buSzPct val="85000"/>
              <a:buFont typeface="Brush Script MT" pitchFamily="66" charset="0"/>
              <a:buChar char="O"/>
              <a:defRPr/>
            </a:pPr>
            <a:endParaRPr lang="en-GB" sz="2800" dirty="0">
              <a:solidFill>
                <a:srgbClr val="7030A0"/>
              </a:solidFill>
            </a:endParaRPr>
          </a:p>
          <a:p>
            <a:pPr marL="274320" indent="-274320" fontAlgn="base">
              <a:buClr>
                <a:srgbClr val="FF6600"/>
              </a:buClr>
              <a:buSzPct val="85000"/>
              <a:buFont typeface="Brush Script MT" pitchFamily="66" charset="0"/>
              <a:buChar char="O"/>
              <a:defRPr/>
            </a:pPr>
            <a:endParaRPr lang="en-GB" sz="2800" dirty="0">
              <a:solidFill>
                <a:srgbClr val="7030A0"/>
              </a:solidFill>
            </a:endParaRPr>
          </a:p>
          <a:p>
            <a:pPr marL="274320" indent="-274320" fontAlgn="base">
              <a:buClr>
                <a:srgbClr val="FF6600"/>
              </a:buClr>
              <a:buSzPct val="85000"/>
              <a:buFont typeface="Brush Script MT" pitchFamily="66" charset="0"/>
              <a:buChar char="O"/>
              <a:defRPr/>
            </a:pPr>
            <a:r>
              <a:rPr lang="en-GB" sz="2800" dirty="0" smtClean="0">
                <a:solidFill>
                  <a:srgbClr val="7030A0"/>
                </a:solidFill>
              </a:rPr>
              <a:t>Victims </a:t>
            </a:r>
            <a:r>
              <a:rPr lang="en-GB" sz="2800" dirty="0">
                <a:solidFill>
                  <a:srgbClr val="7030A0"/>
                </a:solidFill>
              </a:rPr>
              <a:t>are treated in a non-discriminatory manner – Without discrimination on the basis of gender</a:t>
            </a:r>
          </a:p>
          <a:p>
            <a:pPr lvl="1">
              <a:buFont typeface="Arial" panose="020B0604020202020204" pitchFamily="34" charset="0"/>
              <a:buChar char="•"/>
            </a:pPr>
            <a:endParaRPr lang="en-GB" dirty="0" smtClean="0">
              <a:solidFill>
                <a:srgbClr val="7030A0"/>
              </a:solidFill>
            </a:endParaRPr>
          </a:p>
          <a:p>
            <a:pPr lvl="1">
              <a:buFont typeface="Arial" panose="020B0604020202020204" pitchFamily="34" charset="0"/>
              <a:buChar char="•"/>
            </a:pPr>
            <a:endParaRPr lang="en-GB" dirty="0">
              <a:solidFill>
                <a:srgbClr val="7030A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0338" y="269163"/>
            <a:ext cx="3779520" cy="359664"/>
          </a:xfrm>
          <a:prstGeom prst="rect">
            <a:avLst/>
          </a:prstGeom>
        </p:spPr>
      </p:pic>
    </p:spTree>
    <p:extLst>
      <p:ext uri="{BB962C8B-B14F-4D97-AF65-F5344CB8AC3E}">
        <p14:creationId xmlns:p14="http://schemas.microsoft.com/office/powerpoint/2010/main" val="159677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007600" cy="939800"/>
          </a:xfrm>
        </p:spPr>
        <p:txBody>
          <a:bodyPr/>
          <a:lstStyle/>
          <a:p>
            <a:r>
              <a:rPr lang="en-US" dirty="0" smtClean="0">
                <a:solidFill>
                  <a:schemeClr val="accent2"/>
                </a:solidFill>
              </a:rPr>
              <a:t>European Union Victims’ Directive</a:t>
            </a:r>
            <a:endParaRPr lang="en-US" dirty="0">
              <a:solidFill>
                <a:schemeClr val="accent2"/>
              </a:solidFill>
            </a:endParaRPr>
          </a:p>
        </p:txBody>
      </p:sp>
      <p:sp>
        <p:nvSpPr>
          <p:cNvPr id="3" name="Content Placeholder 2"/>
          <p:cNvSpPr>
            <a:spLocks noGrp="1"/>
          </p:cNvSpPr>
          <p:nvPr>
            <p:ph idx="1"/>
          </p:nvPr>
        </p:nvSpPr>
        <p:spPr>
          <a:xfrm>
            <a:off x="393700" y="934012"/>
            <a:ext cx="11404600" cy="5467911"/>
          </a:xfrm>
        </p:spPr>
        <p:txBody>
          <a:bodyPr>
            <a:normAutofit fontScale="70000" lnSpcReduction="20000"/>
          </a:bodyPr>
          <a:lstStyle/>
          <a:p>
            <a:r>
              <a:rPr lang="en-US" b="1" dirty="0" smtClean="0">
                <a:solidFill>
                  <a:schemeClr val="accent2"/>
                </a:solidFill>
              </a:rPr>
              <a:t>Definition of a victim </a:t>
            </a:r>
          </a:p>
          <a:p>
            <a:pPr lvl="1"/>
            <a:r>
              <a:rPr lang="en-US" dirty="0" smtClean="0"/>
              <a:t>a natural person who has suffered harm, physical, mental or emotional harm or economic loss because of a crime</a:t>
            </a:r>
          </a:p>
          <a:p>
            <a:pPr lvl="1"/>
            <a:r>
              <a:rPr lang="en-US" dirty="0" smtClean="0"/>
              <a:t>family members of a person whose death was directly caused by a criminal offence and who has suffered harm as a result</a:t>
            </a:r>
          </a:p>
          <a:p>
            <a:r>
              <a:rPr lang="en-US" b="1" dirty="0" smtClean="0">
                <a:solidFill>
                  <a:schemeClr val="accent2"/>
                </a:solidFill>
              </a:rPr>
              <a:t>Main substantive rights under the Victims’ Directive</a:t>
            </a:r>
          </a:p>
          <a:p>
            <a:r>
              <a:rPr lang="en-US" dirty="0" smtClean="0"/>
              <a:t>Right to information including interpretation and translation</a:t>
            </a:r>
          </a:p>
          <a:p>
            <a:pPr lvl="1"/>
            <a:r>
              <a:rPr lang="en-US" dirty="0" smtClean="0"/>
              <a:t>Information provided in a timely manner, in simple, understandable and accessible language, targeted provision, proactive provision and upon request</a:t>
            </a:r>
          </a:p>
          <a:p>
            <a:r>
              <a:rPr lang="en-US" b="1" dirty="0" smtClean="0">
                <a:solidFill>
                  <a:schemeClr val="accent2"/>
                </a:solidFill>
              </a:rPr>
              <a:t>Right to protection</a:t>
            </a:r>
          </a:p>
          <a:p>
            <a:pPr lvl="1"/>
            <a:r>
              <a:rPr lang="en-US" dirty="0" smtClean="0"/>
              <a:t>From secondary and repeat victimisation, from intimidation, from retaliation, against the risk of emotional or psychological harm, to protect the dignity and privacy of victims</a:t>
            </a:r>
          </a:p>
          <a:p>
            <a:r>
              <a:rPr lang="en-US" b="1" dirty="0" smtClean="0">
                <a:solidFill>
                  <a:schemeClr val="accent2"/>
                </a:solidFill>
              </a:rPr>
              <a:t>Support</a:t>
            </a:r>
          </a:p>
          <a:p>
            <a:pPr lvl="1"/>
            <a:r>
              <a:rPr lang="en-US" dirty="0" smtClean="0"/>
              <a:t>Information, advice and support relevant to the right of victims including on accessing compensation, specialist support services, emotional and psychological help, advice relating to financial and practical issues, and the risk and prevention of secondary and repeat victimisation, of intimidation and of retaliation </a:t>
            </a:r>
          </a:p>
          <a:p>
            <a:r>
              <a:rPr lang="en-US" b="1" dirty="0" smtClean="0">
                <a:solidFill>
                  <a:schemeClr val="accent2"/>
                </a:solidFill>
              </a:rPr>
              <a:t>Participation in criminal proceedings</a:t>
            </a:r>
          </a:p>
          <a:p>
            <a:pPr lvl="1"/>
            <a:r>
              <a:rPr lang="en-US" dirty="0" smtClean="0"/>
              <a:t>Right to be heard, rights in the event of a decision not to prosecute, right to legal aid, right to reimbursement of expenses, right to the return of property</a:t>
            </a:r>
          </a:p>
          <a:p>
            <a:r>
              <a:rPr lang="en-US" b="1" dirty="0" smtClean="0">
                <a:solidFill>
                  <a:schemeClr val="accent2"/>
                </a:solidFill>
              </a:rPr>
              <a:t>Training of practitioners</a:t>
            </a:r>
          </a:p>
          <a:p>
            <a:pPr lvl="1"/>
            <a:r>
              <a:rPr lang="en-US" dirty="0" smtClean="0"/>
              <a:t>General and specialist training for officials who likely come into contact with victims, incentives through funding or through public services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893" t="39706" r="9060" b="36700"/>
          <a:stretch/>
        </p:blipFill>
        <p:spPr>
          <a:xfrm>
            <a:off x="42276" y="6318811"/>
            <a:ext cx="3938154" cy="566733"/>
          </a:xfrm>
          <a:prstGeom prst="rect">
            <a:avLst/>
          </a:prstGeom>
        </p:spPr>
      </p:pic>
    </p:spTree>
    <p:extLst>
      <p:ext uri="{BB962C8B-B14F-4D97-AF65-F5344CB8AC3E}">
        <p14:creationId xmlns:p14="http://schemas.microsoft.com/office/powerpoint/2010/main" val="1974680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9933"/>
                </a:solidFill>
              </a:rPr>
              <a:t>Definition of victim in the Directive</a:t>
            </a:r>
            <a:endParaRPr lang="en-GB" dirty="0"/>
          </a:p>
        </p:txBody>
      </p:sp>
      <p:sp>
        <p:nvSpPr>
          <p:cNvPr id="3" name="Content Placeholder 2"/>
          <p:cNvSpPr>
            <a:spLocks noGrp="1"/>
          </p:cNvSpPr>
          <p:nvPr>
            <p:ph idx="1"/>
          </p:nvPr>
        </p:nvSpPr>
        <p:spPr/>
        <p:txBody>
          <a:bodyPr>
            <a:normAutofit/>
          </a:bodyPr>
          <a:lstStyle/>
          <a:p>
            <a:pPr marL="274320" indent="-274320" fontAlgn="base">
              <a:buClr>
                <a:srgbClr val="FF6600"/>
              </a:buClr>
              <a:buSzPct val="85000"/>
              <a:buFont typeface="Brush Script MT" pitchFamily="66" charset="0"/>
              <a:buChar char="O"/>
              <a:defRPr/>
            </a:pPr>
            <a:r>
              <a:rPr lang="en-GB" sz="2800" dirty="0">
                <a:solidFill>
                  <a:srgbClr val="7030A0"/>
                </a:solidFill>
              </a:rPr>
              <a:t>A</a:t>
            </a:r>
            <a:r>
              <a:rPr lang="en-GB" sz="2800" dirty="0" smtClean="0">
                <a:solidFill>
                  <a:srgbClr val="7030A0"/>
                </a:solidFill>
              </a:rPr>
              <a:t>ll Victims </a:t>
            </a:r>
            <a:r>
              <a:rPr lang="en-GB" sz="2800" dirty="0">
                <a:solidFill>
                  <a:srgbClr val="7030A0"/>
                </a:solidFill>
              </a:rPr>
              <a:t>of crimes </a:t>
            </a:r>
          </a:p>
          <a:p>
            <a:pPr marL="475488" lvl="2" indent="-274320" fontAlgn="base">
              <a:spcBef>
                <a:spcPts val="1300"/>
              </a:spcBef>
              <a:buClr>
                <a:srgbClr val="FF6600"/>
              </a:buClr>
              <a:buSzPct val="85000"/>
              <a:buFont typeface="Brush Script MT" pitchFamily="66" charset="0"/>
              <a:buChar char="O"/>
              <a:defRPr/>
            </a:pPr>
            <a:r>
              <a:rPr lang="en-GB" sz="2400" dirty="0">
                <a:solidFill>
                  <a:srgbClr val="7030A0"/>
                </a:solidFill>
              </a:rPr>
              <a:t>C</a:t>
            </a:r>
            <a:r>
              <a:rPr lang="en-GB" sz="2400" dirty="0" smtClean="0">
                <a:solidFill>
                  <a:srgbClr val="7030A0"/>
                </a:solidFill>
              </a:rPr>
              <a:t>ommitted </a:t>
            </a:r>
            <a:r>
              <a:rPr lang="en-GB" sz="2400" dirty="0">
                <a:solidFill>
                  <a:srgbClr val="7030A0"/>
                </a:solidFill>
              </a:rPr>
              <a:t>in </a:t>
            </a:r>
            <a:r>
              <a:rPr lang="en-GB" sz="2400" dirty="0" smtClean="0">
                <a:solidFill>
                  <a:srgbClr val="7030A0"/>
                </a:solidFill>
              </a:rPr>
              <a:t>EU, </a:t>
            </a:r>
            <a:r>
              <a:rPr lang="en-GB" sz="2400" dirty="0">
                <a:solidFill>
                  <a:srgbClr val="7030A0"/>
                </a:solidFill>
              </a:rPr>
              <a:t>as well as criminal proceedings in the EU for crimes that  occurred outside of EU territory (also known as extra-territorial offences), where national law provides for this. </a:t>
            </a:r>
          </a:p>
          <a:p>
            <a:pPr marL="475488" lvl="2" indent="-274320" fontAlgn="base">
              <a:spcBef>
                <a:spcPts val="1300"/>
              </a:spcBef>
              <a:buClr>
                <a:srgbClr val="FF6600"/>
              </a:buClr>
              <a:buSzPct val="85000"/>
              <a:buFont typeface="Brush Script MT" pitchFamily="66" charset="0"/>
              <a:buChar char="O"/>
              <a:defRPr/>
            </a:pPr>
            <a:r>
              <a:rPr lang="en-GB" sz="2400" dirty="0">
                <a:solidFill>
                  <a:srgbClr val="7030A0"/>
                </a:solidFill>
              </a:rPr>
              <a:t>N</a:t>
            </a:r>
            <a:r>
              <a:rPr lang="en-GB" sz="2400" dirty="0" smtClean="0">
                <a:solidFill>
                  <a:srgbClr val="7030A0"/>
                </a:solidFill>
              </a:rPr>
              <a:t>o </a:t>
            </a:r>
            <a:r>
              <a:rPr lang="en-GB" sz="2400" dirty="0">
                <a:solidFill>
                  <a:srgbClr val="7030A0"/>
                </a:solidFill>
              </a:rPr>
              <a:t>matter the victim’s residence status (Article 1)</a:t>
            </a:r>
          </a:p>
          <a:p>
            <a:pPr marL="475488" lvl="2" indent="-274320" fontAlgn="base">
              <a:spcBef>
                <a:spcPts val="1300"/>
              </a:spcBef>
              <a:buClr>
                <a:srgbClr val="FF6600"/>
              </a:buClr>
              <a:buSzPct val="85000"/>
              <a:buFont typeface="Brush Script MT" pitchFamily="66" charset="0"/>
              <a:buChar char="O"/>
              <a:defRPr/>
            </a:pPr>
            <a:r>
              <a:rPr lang="en-GB" sz="2400" dirty="0">
                <a:solidFill>
                  <a:srgbClr val="7030A0"/>
                </a:solidFill>
              </a:rPr>
              <a:t>A</a:t>
            </a:r>
            <a:r>
              <a:rPr lang="en-GB" sz="2400" dirty="0" smtClean="0">
                <a:solidFill>
                  <a:srgbClr val="7030A0"/>
                </a:solidFill>
              </a:rPr>
              <a:t>nyone </a:t>
            </a:r>
            <a:r>
              <a:rPr lang="en-GB" sz="2400" dirty="0">
                <a:solidFill>
                  <a:srgbClr val="7030A0"/>
                </a:solidFill>
              </a:rPr>
              <a:t>who has suffered physical, mental or  emotional or economic  harm caused by a criminal offence</a:t>
            </a:r>
          </a:p>
          <a:p>
            <a:pPr marL="475488" lvl="2" indent="-274320" fontAlgn="base">
              <a:spcBef>
                <a:spcPts val="1300"/>
              </a:spcBef>
              <a:buClr>
                <a:srgbClr val="FF6600"/>
              </a:buClr>
              <a:buSzPct val="85000"/>
              <a:buFont typeface="Brush Script MT" pitchFamily="66" charset="0"/>
              <a:buChar char="O"/>
              <a:defRPr/>
            </a:pPr>
            <a:r>
              <a:rPr lang="en-GB" sz="2400" dirty="0">
                <a:solidFill>
                  <a:srgbClr val="7030A0"/>
                </a:solidFill>
              </a:rPr>
              <a:t>Family Members of a person whose death was directly cause by the criminal offence </a:t>
            </a:r>
          </a:p>
          <a:p>
            <a:pPr marL="475488" lvl="2" indent="-274320" fontAlgn="base">
              <a:spcBef>
                <a:spcPts val="1300"/>
              </a:spcBef>
              <a:buClr>
                <a:srgbClr val="FF6600"/>
              </a:buClr>
              <a:buSzPct val="85000"/>
              <a:buFont typeface="Brush Script MT" pitchFamily="66" charset="0"/>
              <a:buChar char="O"/>
              <a:defRPr/>
            </a:pPr>
            <a:r>
              <a:rPr lang="en-GB" sz="2400" dirty="0">
                <a:solidFill>
                  <a:srgbClr val="7030A0"/>
                </a:solidFill>
              </a:rPr>
              <a:t>Children – under the age 18 years</a:t>
            </a:r>
          </a:p>
          <a:p>
            <a:pPr lvl="1">
              <a:buFont typeface="Arial" panose="020B0604020202020204" pitchFamily="34" charset="0"/>
              <a:buChar char="•"/>
            </a:pPr>
            <a:endParaRPr lang="en-GB" dirty="0" smtClean="0">
              <a:solidFill>
                <a:srgbClr val="7030A0"/>
              </a:solidFill>
            </a:endParaRPr>
          </a:p>
          <a:p>
            <a:pPr lvl="1">
              <a:buFont typeface="Arial" panose="020B0604020202020204" pitchFamily="34" charset="0"/>
              <a:buChar char="•"/>
            </a:pPr>
            <a:endParaRPr lang="en-GB"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0338" y="269163"/>
            <a:ext cx="3779520" cy="359664"/>
          </a:xfrm>
          <a:prstGeom prst="rect">
            <a:avLst/>
          </a:prstGeom>
        </p:spPr>
      </p:pic>
    </p:spTree>
    <p:extLst>
      <p:ext uri="{BB962C8B-B14F-4D97-AF65-F5344CB8AC3E}">
        <p14:creationId xmlns:p14="http://schemas.microsoft.com/office/powerpoint/2010/main" val="422667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solidFill>
                  <a:srgbClr val="FF9933"/>
                </a:solidFill>
              </a:rPr>
              <a:t>Victim support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5029" y="2788243"/>
            <a:ext cx="3763849" cy="3548464"/>
          </a:xfrm>
          <a:prstGeom prst="rect">
            <a:avLst/>
          </a:prstGeom>
        </p:spPr>
      </p:pic>
      <p:pic>
        <p:nvPicPr>
          <p:cNvPr id="5"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0338" y="269163"/>
            <a:ext cx="3779520" cy="359664"/>
          </a:xfrm>
          <a:prstGeom prst="rect">
            <a:avLst/>
          </a:prstGeom>
        </p:spPr>
      </p:pic>
    </p:spTree>
    <p:extLst>
      <p:ext uri="{BB962C8B-B14F-4D97-AF65-F5344CB8AC3E}">
        <p14:creationId xmlns:p14="http://schemas.microsoft.com/office/powerpoint/2010/main" val="196718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4800" dirty="0">
                <a:solidFill>
                  <a:srgbClr val="FF9933"/>
                </a:solidFill>
              </a:rPr>
              <a:t>Support </a:t>
            </a:r>
            <a:r>
              <a:rPr lang="en-GB" sz="4800" dirty="0" smtClean="0">
                <a:solidFill>
                  <a:srgbClr val="FF9933"/>
                </a:solidFill>
              </a:rPr>
              <a:t>Requirements </a:t>
            </a:r>
            <a:r>
              <a:rPr lang="en-GB" sz="4800" dirty="0">
                <a:solidFill>
                  <a:srgbClr val="FF9933"/>
                </a:solidFill>
              </a:rPr>
              <a:t>under the </a:t>
            </a:r>
            <a:r>
              <a:rPr lang="en-GB" sz="4800" dirty="0" smtClean="0">
                <a:solidFill>
                  <a:srgbClr val="FF9933"/>
                </a:solidFill>
              </a:rPr>
              <a:t>EU Victims</a:t>
            </a:r>
            <a:r>
              <a:rPr lang="en-GB" sz="4800" dirty="0">
                <a:solidFill>
                  <a:srgbClr val="FF9933"/>
                </a:solidFill>
              </a:rPr>
              <a:t>’ Directive</a:t>
            </a:r>
            <a:endParaRPr lang="en-GB" sz="4800" dirty="0"/>
          </a:p>
        </p:txBody>
      </p:sp>
      <p:sp>
        <p:nvSpPr>
          <p:cNvPr id="3" name="Espace réservé du contenu 2"/>
          <p:cNvSpPr>
            <a:spLocks noGrp="1"/>
          </p:cNvSpPr>
          <p:nvPr>
            <p:ph idx="1"/>
          </p:nvPr>
        </p:nvSpPr>
        <p:spPr>
          <a:xfrm>
            <a:off x="676656" y="2157731"/>
            <a:ext cx="10753726" cy="3620134"/>
          </a:xfrm>
        </p:spPr>
        <p:txBody>
          <a:bodyPr>
            <a:normAutofit/>
          </a:bodyPr>
          <a:lstStyle/>
          <a:p>
            <a:pPr marL="457200" lvl="1" indent="-457200">
              <a:spcBef>
                <a:spcPts val="1300"/>
              </a:spcBef>
              <a:buClr>
                <a:schemeClr val="bg1"/>
              </a:buClr>
              <a:buSzPct val="85000"/>
              <a:buFont typeface="Arial" charset="0"/>
              <a:buChar char="•"/>
              <a:defRPr/>
            </a:pPr>
            <a:r>
              <a:rPr lang="en-IE" sz="2800" dirty="0" smtClean="0">
                <a:solidFill>
                  <a:schemeClr val="bg1"/>
                </a:solidFill>
                <a:latin typeface="Calibri" charset="0"/>
                <a:ea typeface="Calibri" charset="0"/>
                <a:cs typeface="Calibri" charset="0"/>
              </a:rPr>
              <a:t>Timing – before, during and after criminal proceedings</a:t>
            </a:r>
          </a:p>
          <a:p>
            <a:pPr marL="457200" lvl="1" indent="-457200">
              <a:spcBef>
                <a:spcPts val="1300"/>
              </a:spcBef>
              <a:buClr>
                <a:schemeClr val="bg1"/>
              </a:buClr>
              <a:buSzPct val="85000"/>
              <a:buFont typeface="Arial" charset="0"/>
              <a:buChar char="•"/>
              <a:defRPr/>
            </a:pPr>
            <a:r>
              <a:rPr lang="en-IE" sz="2800" dirty="0" smtClean="0">
                <a:solidFill>
                  <a:schemeClr val="bg1"/>
                </a:solidFill>
                <a:latin typeface="Calibri" charset="0"/>
                <a:ea typeface="Calibri" charset="0"/>
                <a:cs typeface="Calibri" charset="0"/>
              </a:rPr>
              <a:t>Irrelevant of complaint</a:t>
            </a:r>
          </a:p>
          <a:p>
            <a:pPr marL="457200" lvl="1" indent="-457200">
              <a:spcBef>
                <a:spcPts val="1300"/>
              </a:spcBef>
              <a:buClr>
                <a:schemeClr val="bg1"/>
              </a:buClr>
              <a:buSzPct val="85000"/>
              <a:buFont typeface="Arial" charset="0"/>
              <a:buChar char="•"/>
              <a:defRPr/>
            </a:pPr>
            <a:r>
              <a:rPr lang="en-IE" sz="2800" dirty="0" smtClean="0">
                <a:solidFill>
                  <a:schemeClr val="bg1"/>
                </a:solidFill>
                <a:latin typeface="Calibri" charset="0"/>
                <a:ea typeface="Calibri" charset="0"/>
                <a:cs typeface="Calibri" charset="0"/>
              </a:rPr>
              <a:t>Free and confidential</a:t>
            </a:r>
          </a:p>
          <a:p>
            <a:pPr marL="457200" lvl="1" indent="-457200">
              <a:spcBef>
                <a:spcPts val="1300"/>
              </a:spcBef>
              <a:buClr>
                <a:schemeClr val="bg1"/>
              </a:buClr>
              <a:buSzPct val="85000"/>
              <a:buFont typeface="Arial" charset="0"/>
              <a:buChar char="•"/>
              <a:defRPr/>
            </a:pPr>
            <a:r>
              <a:rPr lang="en-IE" sz="2800" dirty="0" smtClean="0">
                <a:solidFill>
                  <a:schemeClr val="bg1"/>
                </a:solidFill>
                <a:latin typeface="Calibri" charset="0"/>
                <a:ea typeface="Calibri" charset="0"/>
                <a:cs typeface="Calibri" charset="0"/>
              </a:rPr>
              <a:t>Family members</a:t>
            </a:r>
          </a:p>
          <a:p>
            <a:pPr marL="457200" lvl="1" indent="-457200">
              <a:spcBef>
                <a:spcPts val="1300"/>
              </a:spcBef>
              <a:buClr>
                <a:schemeClr val="bg1"/>
              </a:buClr>
              <a:buSzPct val="85000"/>
              <a:buFont typeface="Arial" charset="0"/>
              <a:buChar char="•"/>
              <a:defRPr/>
            </a:pPr>
            <a:r>
              <a:rPr lang="en-IE" sz="2800" dirty="0" smtClean="0">
                <a:solidFill>
                  <a:schemeClr val="bg1"/>
                </a:solidFill>
                <a:latin typeface="Calibri" charset="0"/>
                <a:ea typeface="Calibri" charset="0"/>
                <a:cs typeface="Calibri" charset="0"/>
              </a:rPr>
              <a:t>Continuity of support </a:t>
            </a:r>
          </a:p>
          <a:p>
            <a:pPr marL="457200" lvl="1" indent="-457200">
              <a:spcBef>
                <a:spcPts val="1300"/>
              </a:spcBef>
              <a:buClr>
                <a:schemeClr val="bg1"/>
              </a:buClr>
              <a:buSzPct val="85000"/>
              <a:buFont typeface="Arial" charset="0"/>
              <a:buChar char="•"/>
              <a:defRPr/>
            </a:pPr>
            <a:r>
              <a:rPr lang="en-IE" sz="2800" dirty="0" smtClean="0">
                <a:solidFill>
                  <a:schemeClr val="bg1"/>
                </a:solidFill>
                <a:latin typeface="Calibri" charset="0"/>
                <a:ea typeface="Calibri" charset="0"/>
                <a:cs typeface="Calibri" charset="0"/>
              </a:rPr>
              <a:t>Specialist and universal services</a:t>
            </a:r>
          </a:p>
          <a:p>
            <a:pPr lvl="1">
              <a:spcBef>
                <a:spcPts val="1300"/>
              </a:spcBef>
              <a:buClr>
                <a:srgbClr val="FF6600"/>
              </a:buClr>
              <a:buSzPct val="85000"/>
              <a:defRPr/>
            </a:pPr>
            <a:endParaRPr lang="en-IE" sz="2800" dirty="0" smtClean="0">
              <a:solidFill>
                <a:schemeClr val="accent1"/>
              </a:solidFill>
            </a:endParaRPr>
          </a:p>
          <a:p>
            <a:pPr lvl="1">
              <a:spcBef>
                <a:spcPts val="1300"/>
              </a:spcBef>
              <a:buClr>
                <a:srgbClr val="FF6600"/>
              </a:buClr>
              <a:buSzPct val="85000"/>
              <a:defRPr/>
            </a:pPr>
            <a:endParaRPr lang="en-IE" sz="2800" dirty="0" smtClean="0">
              <a:solidFill>
                <a:schemeClr val="accent1"/>
              </a:solidFill>
            </a:endParaRPr>
          </a:p>
          <a:p>
            <a:endParaRPr lang="en-I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371" y="3894772"/>
            <a:ext cx="3809629" cy="1846678"/>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007" y="5420554"/>
            <a:ext cx="994093" cy="1289337"/>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742" y="5431152"/>
            <a:ext cx="1067658" cy="1278739"/>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5373" y="5406607"/>
            <a:ext cx="933327" cy="1377337"/>
          </a:xfrm>
          <a:prstGeom prst="rect">
            <a:avLst/>
          </a:prstGeom>
        </p:spPr>
      </p:pic>
      <p:pic>
        <p:nvPicPr>
          <p:cNvPr id="8"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0338" y="269163"/>
            <a:ext cx="3779520" cy="359664"/>
          </a:xfrm>
          <a:prstGeom prst="rect">
            <a:avLst/>
          </a:prstGeom>
        </p:spPr>
      </p:pic>
    </p:spTree>
    <p:extLst>
      <p:ext uri="{BB962C8B-B14F-4D97-AF65-F5344CB8AC3E}">
        <p14:creationId xmlns:p14="http://schemas.microsoft.com/office/powerpoint/2010/main" val="66682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GB" dirty="0">
                <a:solidFill>
                  <a:srgbClr val="FF9933"/>
                </a:solidFill>
              </a:rPr>
              <a:t>Victim </a:t>
            </a:r>
            <a:r>
              <a:rPr lang="en-GB" dirty="0" smtClean="0">
                <a:solidFill>
                  <a:srgbClr val="FF9933"/>
                </a:solidFill>
              </a:rPr>
              <a:t>Support – The EU Directive</a:t>
            </a:r>
            <a:endParaRPr lang="en-GB" dirty="0">
              <a:solidFill>
                <a:srgbClr val="FF9933"/>
              </a:solidFill>
            </a:endParaRPr>
          </a:p>
        </p:txBody>
      </p:sp>
      <p:graphicFrame>
        <p:nvGraphicFramePr>
          <p:cNvPr id="5" name="Espace réservé du contenu 4"/>
          <p:cNvGraphicFramePr>
            <a:graphicFrameLocks noGrp="1"/>
          </p:cNvGraphicFramePr>
          <p:nvPr>
            <p:ph idx="1"/>
            <p:extLst/>
          </p:nvPr>
        </p:nvGraphicFramePr>
        <p:xfrm>
          <a:off x="676275" y="2693751"/>
          <a:ext cx="10753725" cy="3767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728870" y="1934816"/>
            <a:ext cx="10650306" cy="453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300" dirty="0" smtClean="0">
                <a:solidFill>
                  <a:prstClr val="white"/>
                </a:solidFill>
              </a:rPr>
              <a:t>For as long as victim needs * Irrelevant of complaint * Free &amp; confidential * Family members * Continuity of support * Specialist and universal services</a:t>
            </a:r>
            <a:endParaRPr lang="en-US" sz="1300" dirty="0">
              <a:solidFill>
                <a:prstClr val="white"/>
              </a:solidFill>
            </a:endParaRPr>
          </a:p>
        </p:txBody>
      </p:sp>
      <p:pic>
        <p:nvPicPr>
          <p:cNvPr id="7"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0338" y="269163"/>
            <a:ext cx="3779520" cy="359664"/>
          </a:xfrm>
          <a:prstGeom prst="rect">
            <a:avLst/>
          </a:prstGeom>
        </p:spPr>
      </p:pic>
    </p:spTree>
    <p:extLst>
      <p:ext uri="{BB962C8B-B14F-4D97-AF65-F5344CB8AC3E}">
        <p14:creationId xmlns:p14="http://schemas.microsoft.com/office/powerpoint/2010/main" val="9810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rgbClr val="FF9933"/>
                </a:solidFill>
              </a:rPr>
              <a:t>Specialised victim support</a:t>
            </a:r>
            <a:endParaRPr lang="en-GB" dirty="0"/>
          </a:p>
        </p:txBody>
      </p:sp>
      <p:sp>
        <p:nvSpPr>
          <p:cNvPr id="3" name="Espace réservé du contenu 2"/>
          <p:cNvSpPr>
            <a:spLocks noGrp="1"/>
          </p:cNvSpPr>
          <p:nvPr>
            <p:ph idx="1"/>
          </p:nvPr>
        </p:nvSpPr>
        <p:spPr>
          <a:xfrm>
            <a:off x="676656" y="2011680"/>
            <a:ext cx="10753726" cy="4422171"/>
          </a:xfrm>
        </p:spPr>
        <p:txBody>
          <a:bodyPr>
            <a:normAutofit fontScale="47500" lnSpcReduction="20000"/>
          </a:bodyPr>
          <a:lstStyle/>
          <a:p>
            <a:pPr algn="ctr">
              <a:lnSpc>
                <a:spcPct val="170000"/>
              </a:lnSpc>
              <a:spcBef>
                <a:spcPts val="0"/>
              </a:spcBef>
            </a:pPr>
            <a:r>
              <a:rPr lang="en-GB" sz="2900" i="1" dirty="0">
                <a:solidFill>
                  <a:schemeClr val="bg1"/>
                </a:solidFill>
                <a:latin typeface="Cambria" panose="02040503050406030204" pitchFamily="18" charset="0"/>
              </a:rPr>
              <a:t>3. Member States shall take measures to </a:t>
            </a:r>
            <a:r>
              <a:rPr lang="en-GB" sz="2900" b="1" i="1" dirty="0">
                <a:solidFill>
                  <a:schemeClr val="bg1"/>
                </a:solidFill>
                <a:latin typeface="Cambria" panose="02040503050406030204" pitchFamily="18" charset="0"/>
              </a:rPr>
              <a:t>establish free of charge and confidential specialist support services </a:t>
            </a:r>
            <a:r>
              <a:rPr lang="en-GB" sz="2900" i="1" dirty="0">
                <a:solidFill>
                  <a:schemeClr val="bg1"/>
                </a:solidFill>
                <a:latin typeface="Cambria" panose="02040503050406030204" pitchFamily="18" charset="0"/>
              </a:rPr>
              <a:t>in addition to, or as an integrated part of, general victim support services, or to enable victim support organisations to call on existing specialised entities providing such specialist support. Victims, in accordance with their specific needs, shall have access to such services </a:t>
            </a:r>
            <a:r>
              <a:rPr lang="en-GB" sz="2900" b="1" i="1" dirty="0">
                <a:solidFill>
                  <a:schemeClr val="bg1"/>
                </a:solidFill>
                <a:latin typeface="Cambria" panose="02040503050406030204" pitchFamily="18" charset="0"/>
              </a:rPr>
              <a:t>and family members shall have access </a:t>
            </a:r>
            <a:r>
              <a:rPr lang="en-GB" sz="2900" i="1" dirty="0">
                <a:solidFill>
                  <a:schemeClr val="bg1"/>
                </a:solidFill>
                <a:latin typeface="Cambria" panose="02040503050406030204" pitchFamily="18" charset="0"/>
              </a:rPr>
              <a:t>in accordance with their specific needs and the degree of harm suffered as a result of the criminal offence committed against the victim</a:t>
            </a:r>
            <a:r>
              <a:rPr lang="en-GB" sz="2900" i="1" dirty="0" smtClean="0">
                <a:solidFill>
                  <a:schemeClr val="bg1"/>
                </a:solidFill>
                <a:latin typeface="Cambria" panose="02040503050406030204" pitchFamily="18" charset="0"/>
              </a:rPr>
              <a:t>. (article 8)</a:t>
            </a:r>
          </a:p>
          <a:p>
            <a:pPr algn="ctr">
              <a:lnSpc>
                <a:spcPct val="170000"/>
              </a:lnSpc>
              <a:spcBef>
                <a:spcPts val="0"/>
              </a:spcBef>
            </a:pPr>
            <a:endParaRPr lang="en-GB" sz="2900" i="1" dirty="0">
              <a:solidFill>
                <a:schemeClr val="bg1"/>
              </a:solidFill>
              <a:latin typeface="Cambria" panose="02040503050406030204" pitchFamily="18" charset="0"/>
            </a:endParaRPr>
          </a:p>
          <a:p>
            <a:pPr algn="ctr">
              <a:lnSpc>
                <a:spcPct val="170000"/>
              </a:lnSpc>
              <a:spcBef>
                <a:spcPts val="0"/>
              </a:spcBef>
            </a:pPr>
            <a:r>
              <a:rPr lang="en-GB" sz="2900" i="1" dirty="0">
                <a:solidFill>
                  <a:schemeClr val="bg1"/>
                </a:solidFill>
                <a:latin typeface="Cambria" panose="02040503050406030204" pitchFamily="18" charset="0"/>
              </a:rPr>
              <a:t>3. Unless otherwise provided by other public or private services, specialist support services referred to in Article 8(3), shall, as a minimum, develop and provide:</a:t>
            </a:r>
          </a:p>
          <a:p>
            <a:pPr algn="ctr">
              <a:lnSpc>
                <a:spcPct val="170000"/>
              </a:lnSpc>
              <a:spcBef>
                <a:spcPts val="0"/>
              </a:spcBef>
            </a:pPr>
            <a:r>
              <a:rPr lang="en-GB" sz="2900" i="1" dirty="0">
                <a:solidFill>
                  <a:schemeClr val="bg1"/>
                </a:solidFill>
                <a:latin typeface="Cambria" panose="02040503050406030204" pitchFamily="18" charset="0"/>
              </a:rPr>
              <a:t>(a) </a:t>
            </a:r>
            <a:r>
              <a:rPr lang="en-GB" sz="2900" b="1" i="1" dirty="0">
                <a:solidFill>
                  <a:schemeClr val="bg1"/>
                </a:solidFill>
                <a:latin typeface="Cambria" panose="02040503050406030204" pitchFamily="18" charset="0"/>
              </a:rPr>
              <a:t>shelters or any other appropriate interim accommodation </a:t>
            </a:r>
            <a:r>
              <a:rPr lang="en-GB" sz="2900" i="1" dirty="0">
                <a:solidFill>
                  <a:schemeClr val="bg1"/>
                </a:solidFill>
                <a:latin typeface="Cambria" panose="02040503050406030204" pitchFamily="18" charset="0"/>
              </a:rPr>
              <a:t>for victims in need of a safe place due to an imminent risk of secondary and repeat victimisation, of intimidation and of retaliation;</a:t>
            </a:r>
          </a:p>
          <a:p>
            <a:pPr algn="ctr">
              <a:lnSpc>
                <a:spcPct val="170000"/>
              </a:lnSpc>
              <a:spcBef>
                <a:spcPts val="0"/>
              </a:spcBef>
            </a:pPr>
            <a:r>
              <a:rPr lang="en-GB" sz="2900" i="1" dirty="0">
                <a:solidFill>
                  <a:schemeClr val="bg1"/>
                </a:solidFill>
                <a:latin typeface="Cambria" panose="02040503050406030204" pitchFamily="18" charset="0"/>
              </a:rPr>
              <a:t>(b) </a:t>
            </a:r>
            <a:r>
              <a:rPr lang="en-GB" sz="2900" b="1" i="1" dirty="0" smtClean="0">
                <a:solidFill>
                  <a:schemeClr val="bg1"/>
                </a:solidFill>
                <a:latin typeface="Cambria" panose="02040503050406030204" pitchFamily="18" charset="0"/>
              </a:rPr>
              <a:t>targeted and integrated support </a:t>
            </a:r>
            <a:r>
              <a:rPr lang="en-GB" sz="2900" i="1" dirty="0">
                <a:solidFill>
                  <a:schemeClr val="bg1"/>
                </a:solidFill>
                <a:latin typeface="Cambria" panose="02040503050406030204" pitchFamily="18" charset="0"/>
              </a:rPr>
              <a:t>for victims with specific needs, such as victims of sexual violence, victims of gender-based violence and victims of violence in close relationships, including </a:t>
            </a:r>
            <a:r>
              <a:rPr lang="en-GB" sz="2900" b="1" i="1" dirty="0">
                <a:solidFill>
                  <a:schemeClr val="bg1"/>
                </a:solidFill>
                <a:latin typeface="Cambria" panose="02040503050406030204" pitchFamily="18" charset="0"/>
              </a:rPr>
              <a:t>trauma support and </a:t>
            </a:r>
            <a:r>
              <a:rPr lang="en-GB" sz="2900" b="1" i="1" dirty="0" smtClean="0">
                <a:solidFill>
                  <a:schemeClr val="bg1"/>
                </a:solidFill>
                <a:latin typeface="Cambria" panose="02040503050406030204" pitchFamily="18" charset="0"/>
              </a:rPr>
              <a:t>counselling.</a:t>
            </a:r>
            <a:endParaRPr lang="en-GB" sz="2900" b="1" i="1" dirty="0">
              <a:solidFill>
                <a:schemeClr val="bg1"/>
              </a:solidFill>
              <a:latin typeface="Cambria" panose="02040503050406030204" pitchFamily="18"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0338" y="269163"/>
            <a:ext cx="3779520" cy="359664"/>
          </a:xfrm>
          <a:prstGeom prst="rect">
            <a:avLst/>
          </a:prstGeom>
        </p:spPr>
      </p:pic>
    </p:spTree>
    <p:extLst>
      <p:ext uri="{BB962C8B-B14F-4D97-AF65-F5344CB8AC3E}">
        <p14:creationId xmlns:p14="http://schemas.microsoft.com/office/powerpoint/2010/main" val="380375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817" y="119982"/>
            <a:ext cx="10515600" cy="614589"/>
          </a:xfrm>
        </p:spPr>
        <p:txBody>
          <a:bodyPr>
            <a:noAutofit/>
          </a:bodyPr>
          <a:lstStyle/>
          <a:p>
            <a:r>
              <a:rPr lang="en-GB" sz="3600" b="1" dirty="0">
                <a:solidFill>
                  <a:schemeClr val="accent2"/>
                </a:solidFill>
              </a:rPr>
              <a:t>Some core principles in the delivery of effective services</a:t>
            </a:r>
          </a:p>
        </p:txBody>
      </p:sp>
      <p:graphicFrame>
        <p:nvGraphicFramePr>
          <p:cNvPr id="3" name="Diagram 2"/>
          <p:cNvGraphicFramePr/>
          <p:nvPr>
            <p:extLst>
              <p:ext uri="{D42A27DB-BD31-4B8C-83A1-F6EECF244321}">
                <p14:modId xmlns:p14="http://schemas.microsoft.com/office/powerpoint/2010/main" val="3010357029"/>
              </p:ext>
            </p:extLst>
          </p:nvPr>
        </p:nvGraphicFramePr>
        <p:xfrm>
          <a:off x="287383" y="734571"/>
          <a:ext cx="11560628" cy="600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3662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943" y="119982"/>
            <a:ext cx="10515600" cy="637664"/>
          </a:xfrm>
        </p:spPr>
        <p:txBody>
          <a:bodyPr>
            <a:noAutofit/>
          </a:bodyPr>
          <a:lstStyle/>
          <a:p>
            <a:r>
              <a:rPr lang="en-GB" sz="4000" b="1" dirty="0">
                <a:solidFill>
                  <a:schemeClr val="accent2"/>
                </a:solidFill>
              </a:rPr>
              <a:t>COMPREHENSIVE SUPPORT </a:t>
            </a:r>
            <a:r>
              <a:rPr lang="en-GB" sz="4000" b="1" dirty="0">
                <a:solidFill>
                  <a:srgbClr val="7030A0"/>
                </a:solidFill>
              </a:rPr>
              <a:t>FOR ALL, BY ALL</a:t>
            </a:r>
          </a:p>
        </p:txBody>
      </p:sp>
      <p:pic>
        <p:nvPicPr>
          <p:cNvPr id="4" name="Picture 3"/>
          <p:cNvPicPr>
            <a:picLocks noChangeAspect="1"/>
          </p:cNvPicPr>
          <p:nvPr/>
        </p:nvPicPr>
        <p:blipFill>
          <a:blip r:embed="rId2"/>
          <a:stretch>
            <a:fillRect/>
          </a:stretch>
        </p:blipFill>
        <p:spPr>
          <a:xfrm>
            <a:off x="435922" y="622472"/>
            <a:ext cx="7049093" cy="6235528"/>
          </a:xfrm>
          <a:prstGeom prst="rect">
            <a:avLst/>
          </a:prstGeom>
        </p:spPr>
      </p:pic>
      <p:sp>
        <p:nvSpPr>
          <p:cNvPr id="5" name="TextBox 4"/>
          <p:cNvSpPr txBox="1"/>
          <p:nvPr/>
        </p:nvSpPr>
        <p:spPr>
          <a:xfrm>
            <a:off x="7485015" y="878897"/>
            <a:ext cx="4454436" cy="6001643"/>
          </a:xfrm>
          <a:prstGeom prst="rect">
            <a:avLst/>
          </a:prstGeom>
          <a:noFill/>
        </p:spPr>
        <p:txBody>
          <a:bodyPr wrap="square" rtlCol="0">
            <a:spAutoFit/>
          </a:bodyPr>
          <a:lstStyle/>
          <a:p>
            <a:r>
              <a:rPr lang="en-US" sz="2400" dirty="0">
                <a:solidFill>
                  <a:schemeClr val="accent2"/>
                </a:solidFill>
              </a:rPr>
              <a:t>Not forgetting:</a:t>
            </a:r>
          </a:p>
          <a:p>
            <a:pPr marL="285750" indent="-285750">
              <a:buFontTx/>
              <a:buChar char="-"/>
            </a:pPr>
            <a:r>
              <a:rPr lang="en-US" sz="2400" dirty="0">
                <a:solidFill>
                  <a:srgbClr val="7030A0"/>
                </a:solidFill>
              </a:rPr>
              <a:t>Individual and community resilience</a:t>
            </a:r>
          </a:p>
          <a:p>
            <a:pPr marL="285750" indent="-285750">
              <a:buFontTx/>
              <a:buChar char="-"/>
            </a:pPr>
            <a:r>
              <a:rPr lang="en-US" sz="2400" dirty="0">
                <a:solidFill>
                  <a:srgbClr val="7030A0"/>
                </a:solidFill>
              </a:rPr>
              <a:t>Victim social support network:</a:t>
            </a:r>
          </a:p>
          <a:p>
            <a:pPr marL="742950" lvl="1" indent="-285750">
              <a:buFontTx/>
              <a:buChar char="-"/>
            </a:pPr>
            <a:r>
              <a:rPr lang="en-US" sz="2400" dirty="0">
                <a:solidFill>
                  <a:schemeClr val="accent2"/>
                </a:solidFill>
              </a:rPr>
              <a:t>Family, friends, community</a:t>
            </a:r>
          </a:p>
          <a:p>
            <a:pPr marL="285750" indent="-285750">
              <a:buFontTx/>
              <a:buChar char="-"/>
            </a:pPr>
            <a:r>
              <a:rPr lang="en-US" sz="2400" dirty="0">
                <a:solidFill>
                  <a:srgbClr val="7030A0"/>
                </a:solidFill>
              </a:rPr>
              <a:t>Private sector</a:t>
            </a:r>
          </a:p>
          <a:p>
            <a:pPr marL="285750" indent="-285750">
              <a:buFontTx/>
              <a:buChar char="-"/>
            </a:pPr>
            <a:r>
              <a:rPr lang="en-US" sz="2400" dirty="0">
                <a:solidFill>
                  <a:srgbClr val="7030A0"/>
                </a:solidFill>
              </a:rPr>
              <a:t>Oversight, monitoring and review – long term change:</a:t>
            </a:r>
          </a:p>
          <a:p>
            <a:pPr marL="742950" lvl="1" indent="-285750">
              <a:buFontTx/>
              <a:buChar char="-"/>
            </a:pPr>
            <a:r>
              <a:rPr lang="en-US" sz="2400" dirty="0">
                <a:solidFill>
                  <a:schemeClr val="accent2"/>
                </a:solidFill>
              </a:rPr>
              <a:t>Ombudsmen</a:t>
            </a:r>
          </a:p>
          <a:p>
            <a:pPr marL="742950" lvl="1" indent="-285750">
              <a:buFontTx/>
              <a:buChar char="-"/>
            </a:pPr>
            <a:r>
              <a:rPr lang="en-US" sz="2400" dirty="0">
                <a:solidFill>
                  <a:schemeClr val="accent2"/>
                </a:solidFill>
              </a:rPr>
              <a:t>Commissioners</a:t>
            </a:r>
          </a:p>
          <a:p>
            <a:pPr marL="742950" lvl="1" indent="-285750">
              <a:buFontTx/>
              <a:buChar char="-"/>
            </a:pPr>
            <a:r>
              <a:rPr lang="en-US" sz="2400" dirty="0">
                <a:solidFill>
                  <a:schemeClr val="accent2"/>
                </a:solidFill>
              </a:rPr>
              <a:t>Inspectorates</a:t>
            </a:r>
          </a:p>
          <a:p>
            <a:pPr marL="742950" lvl="1" indent="-285750">
              <a:buFontTx/>
              <a:buChar char="-"/>
            </a:pPr>
            <a:r>
              <a:rPr lang="en-US" sz="2400" dirty="0">
                <a:solidFill>
                  <a:schemeClr val="accent2"/>
                </a:solidFill>
              </a:rPr>
              <a:t>Ministerial responsibility</a:t>
            </a:r>
          </a:p>
          <a:p>
            <a:pPr marL="742950" lvl="1" indent="-285750">
              <a:buFontTx/>
              <a:buChar char="-"/>
            </a:pPr>
            <a:r>
              <a:rPr lang="en-US" sz="2400" dirty="0">
                <a:solidFill>
                  <a:schemeClr val="accent2"/>
                </a:solidFill>
              </a:rPr>
              <a:t>Self evaluation/ survey</a:t>
            </a:r>
          </a:p>
          <a:p>
            <a:pPr marL="285750" indent="-285750">
              <a:buFontTx/>
              <a:buChar char="-"/>
            </a:pPr>
            <a:r>
              <a:rPr lang="en-US" sz="2400" kern="1200" dirty="0">
                <a:solidFill>
                  <a:srgbClr val="7030A0"/>
                </a:solidFill>
                <a:latin typeface="+mn-lt"/>
                <a:ea typeface="+mn-ea"/>
                <a:cs typeface="+mn-cs"/>
              </a:rPr>
              <a:t>A national network building on existing and creating new services</a:t>
            </a:r>
            <a:endParaRPr lang="en-US" sz="2400" kern="1200" dirty="0">
              <a:solidFill>
                <a:schemeClr val="tx1"/>
              </a:solidFill>
              <a:latin typeface="+mn-lt"/>
              <a:ea typeface="+mn-ea"/>
              <a:cs typeface="+mn-cs"/>
            </a:endParaRPr>
          </a:p>
        </p:txBody>
      </p:sp>
      <p:pic>
        <p:nvPicPr>
          <p:cNvPr id="6" name="Immagine 6">
            <a:extLst>
              <a:ext uri="{FF2B5EF4-FFF2-40B4-BE49-F238E27FC236}">
                <a16:creationId xmlns:a16="http://schemas.microsoft.com/office/drawing/2014/main" id="{3EF7DF0D-05C8-473F-8D13-620C37B88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7737"/>
            <a:ext cx="2047127" cy="470263"/>
          </a:xfrm>
          <a:prstGeom prst="rect">
            <a:avLst/>
          </a:prstGeom>
        </p:spPr>
      </p:pic>
    </p:spTree>
    <p:extLst>
      <p:ext uri="{BB962C8B-B14F-4D97-AF65-F5344CB8AC3E}">
        <p14:creationId xmlns:p14="http://schemas.microsoft.com/office/powerpoint/2010/main" val="128406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5337" y="580490"/>
            <a:ext cx="10515600" cy="1325563"/>
          </a:xfrm>
        </p:spPr>
        <p:txBody>
          <a:bodyPr/>
          <a:lstStyle/>
          <a:p>
            <a:r>
              <a:rPr lang="en-GB" dirty="0">
                <a:solidFill>
                  <a:srgbClr val="FF9933"/>
                </a:solidFill>
              </a:rPr>
              <a:t>Victim Support Structures</a:t>
            </a:r>
          </a:p>
        </p:txBody>
      </p:sp>
      <p:graphicFrame>
        <p:nvGraphicFramePr>
          <p:cNvPr id="4" name="Espace réservé du contenu 3"/>
          <p:cNvGraphicFramePr>
            <a:graphicFrameLocks noGrp="1"/>
          </p:cNvGraphicFramePr>
          <p:nvPr>
            <p:ph idx="1"/>
            <p:extLst/>
          </p:nvPr>
        </p:nvGraphicFramePr>
        <p:xfrm>
          <a:off x="676275" y="2011363"/>
          <a:ext cx="10753725" cy="376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0338" y="269163"/>
            <a:ext cx="3779520" cy="359664"/>
          </a:xfrm>
          <a:prstGeom prst="rect">
            <a:avLst/>
          </a:prstGeom>
        </p:spPr>
      </p:pic>
    </p:spTree>
    <p:extLst>
      <p:ext uri="{BB962C8B-B14F-4D97-AF65-F5344CB8AC3E}">
        <p14:creationId xmlns:p14="http://schemas.microsoft.com/office/powerpoint/2010/main" val="138751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5E537-4AB4-4445-A3AC-40D738EDF3DC}"/>
              </a:ext>
            </a:extLst>
          </p:cNvPr>
          <p:cNvSpPr txBox="1"/>
          <p:nvPr/>
        </p:nvSpPr>
        <p:spPr>
          <a:xfrm>
            <a:off x="1262872" y="481938"/>
            <a:ext cx="4845708" cy="492443"/>
          </a:xfrm>
          <a:prstGeom prst="rect">
            <a:avLst/>
          </a:prstGeom>
          <a:noFill/>
        </p:spPr>
        <p:txBody>
          <a:bodyPr wrap="square" lIns="0" tIns="0" rIns="0" bIns="0" rtlCol="0">
            <a:spAutoFit/>
          </a:bodyPr>
          <a:lstStyle/>
          <a:p>
            <a:r>
              <a:rPr lang="en-GB" sz="3200" b="1" dirty="0" smtClean="0">
                <a:solidFill>
                  <a:schemeClr val="accent2"/>
                </a:solidFill>
                <a:latin typeface="Segoe UI" panose="020B0502040204020203" pitchFamily="34" charset="0"/>
                <a:cs typeface="Segoe UI" panose="020B0502040204020203" pitchFamily="34" charset="0"/>
              </a:rPr>
              <a:t>Presentation</a:t>
            </a:r>
            <a:endParaRPr lang="en-US" sz="3200" b="1" dirty="0">
              <a:solidFill>
                <a:schemeClr val="accent2"/>
              </a:solidFill>
              <a:latin typeface="Segoe UI" panose="020B0502040204020203" pitchFamily="34" charset="0"/>
              <a:cs typeface="Segoe UI" panose="020B0502040204020203" pitchFamily="34" charset="0"/>
            </a:endParaRPr>
          </a:p>
        </p:txBody>
      </p:sp>
      <p:grpSp>
        <p:nvGrpSpPr>
          <p:cNvPr id="69" name="Group 68">
            <a:extLst>
              <a:ext uri="{FF2B5EF4-FFF2-40B4-BE49-F238E27FC236}">
                <a16:creationId xmlns:a16="http://schemas.microsoft.com/office/drawing/2014/main" id="{B457331C-2A24-4352-9B4C-1C1B326F404F}"/>
              </a:ext>
              <a:ext uri="{C183D7F6-B498-43B3-948B-1728B52AA6E4}">
                <adec:decorative xmlns="" xmlns:adec="http://schemas.microsoft.com/office/drawing/2017/decorative" val="1"/>
              </a:ext>
            </a:extLst>
          </p:cNvPr>
          <p:cNvGrpSpPr/>
          <p:nvPr/>
        </p:nvGrpSpPr>
        <p:grpSpPr>
          <a:xfrm>
            <a:off x="314445" y="1230833"/>
            <a:ext cx="4954021" cy="4722600"/>
            <a:chOff x="1183820" y="1692050"/>
            <a:chExt cx="3563873" cy="5505570"/>
          </a:xfrm>
        </p:grpSpPr>
        <p:sp>
          <p:nvSpPr>
            <p:cNvPr id="8" name="Rectangle 7">
              <a:extLst>
                <a:ext uri="{FF2B5EF4-FFF2-40B4-BE49-F238E27FC236}">
                  <a16:creationId xmlns:a16="http://schemas.microsoft.com/office/drawing/2014/main" id="{E9101D99-B002-4698-9C7E-C942B9AA2D39}"/>
                </a:ext>
              </a:extLst>
            </p:cNvPr>
            <p:cNvSpPr/>
            <p:nvPr/>
          </p:nvSpPr>
          <p:spPr>
            <a:xfrm>
              <a:off x="1183821" y="1692050"/>
              <a:ext cx="3536195" cy="861129"/>
            </a:xfrm>
            <a:prstGeom prst="rect">
              <a:avLst/>
            </a:prstGeom>
          </p:spPr>
          <p:txBody>
            <a:bodyPr wrap="square" lIns="0" tIns="0" rIns="0" bIns="0">
              <a:spAutoFit/>
            </a:bodyPr>
            <a:lstStyle/>
            <a:p>
              <a:pPr marL="342900" indent="-342900">
                <a:buFont typeface="Arial" panose="020B0604020202020204" pitchFamily="34" charset="0"/>
                <a:buChar char="•"/>
              </a:pPr>
              <a:r>
                <a:rPr lang="en-US" sz="2400" dirty="0" smtClean="0">
                  <a:solidFill>
                    <a:srgbClr val="002060"/>
                  </a:solidFill>
                  <a:latin typeface="Segoe UI" panose="020B0502040204020203" pitchFamily="34" charset="0"/>
                  <a:cs typeface="Segoe UI" panose="020B0502040204020203" pitchFamily="34" charset="0"/>
                </a:rPr>
                <a:t>European Union </a:t>
              </a:r>
              <a:r>
                <a:rPr lang="mr-IN" sz="2400" dirty="0" smtClean="0">
                  <a:solidFill>
                    <a:srgbClr val="002060"/>
                  </a:solidFill>
                  <a:latin typeface="Segoe UI" panose="020B0502040204020203" pitchFamily="34" charset="0"/>
                  <a:cs typeface="Segoe UI" panose="020B0502040204020203" pitchFamily="34" charset="0"/>
                </a:rPr>
                <a:t>–</a:t>
              </a:r>
              <a:r>
                <a:rPr lang="en-US" sz="2400" dirty="0" smtClean="0">
                  <a:solidFill>
                    <a:srgbClr val="002060"/>
                  </a:solidFill>
                  <a:latin typeface="Segoe UI" panose="020B0502040204020203" pitchFamily="34" charset="0"/>
                  <a:cs typeface="Segoe UI" panose="020B0502040204020203" pitchFamily="34" charset="0"/>
                </a:rPr>
                <a:t> Functioning and Laws</a:t>
              </a:r>
              <a:endParaRPr lang="en-US" sz="2400" dirty="0">
                <a:solidFill>
                  <a:srgbClr val="002060"/>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CA17B45E-57F0-4725-89C0-3CD74A5097A3}"/>
                </a:ext>
              </a:extLst>
            </p:cNvPr>
            <p:cNvSpPr/>
            <p:nvPr/>
          </p:nvSpPr>
          <p:spPr>
            <a:xfrm>
              <a:off x="1211498" y="2915234"/>
              <a:ext cx="3536195" cy="430564"/>
            </a:xfrm>
            <a:prstGeom prst="rect">
              <a:avLst/>
            </a:prstGeom>
          </p:spPr>
          <p:txBody>
            <a:bodyPr wrap="square" lIns="0" tIns="0" rIns="0" bIns="0">
              <a:spAutoFit/>
            </a:bodyPr>
            <a:lstStyle/>
            <a:p>
              <a:pPr marL="342900" indent="-342900">
                <a:buFont typeface="Arial" panose="020B0604020202020204" pitchFamily="34" charset="0"/>
                <a:buChar char="•"/>
              </a:pPr>
              <a:r>
                <a:rPr lang="en-US" sz="2400" dirty="0" smtClean="0">
                  <a:solidFill>
                    <a:srgbClr val="002060"/>
                  </a:solidFill>
                  <a:latin typeface="Segoe UI" panose="020B0502040204020203" pitchFamily="34" charset="0"/>
                  <a:cs typeface="Segoe UI" panose="020B0502040204020203" pitchFamily="34" charset="0"/>
                </a:rPr>
                <a:t>Impact of Crime</a:t>
              </a:r>
            </a:p>
          </p:txBody>
        </p:sp>
        <p:sp>
          <p:nvSpPr>
            <p:cNvPr id="14" name="Rectangle 13">
              <a:extLst>
                <a:ext uri="{FF2B5EF4-FFF2-40B4-BE49-F238E27FC236}">
                  <a16:creationId xmlns:a16="http://schemas.microsoft.com/office/drawing/2014/main" id="{9187696D-0387-46E9-A420-AD2392161D95}"/>
                </a:ext>
              </a:extLst>
            </p:cNvPr>
            <p:cNvSpPr/>
            <p:nvPr/>
          </p:nvSpPr>
          <p:spPr>
            <a:xfrm>
              <a:off x="1183820" y="5905927"/>
              <a:ext cx="3536195" cy="1291693"/>
            </a:xfrm>
            <a:prstGeom prst="rect">
              <a:avLst/>
            </a:prstGeom>
          </p:spPr>
          <p:txBody>
            <a:bodyPr wrap="square" lIns="0" tIns="0" rIns="0" bIns="0">
              <a:spAutoFit/>
            </a:bodyPr>
            <a:lstStyle/>
            <a:p>
              <a:pPr marL="342900" indent="-342900">
                <a:buFont typeface="Arial" panose="020B0604020202020204" pitchFamily="34" charset="0"/>
                <a:buChar char="•"/>
              </a:pPr>
              <a:r>
                <a:rPr lang="en-US" sz="2400" dirty="0" smtClean="0">
                  <a:solidFill>
                    <a:srgbClr val="002060"/>
                  </a:solidFill>
                  <a:latin typeface="Segoe UI" panose="020B0502040204020203" pitchFamily="34" charset="0"/>
                  <a:cs typeface="Segoe UI" panose="020B0502040204020203" pitchFamily="34" charset="0"/>
                </a:rPr>
                <a:t>Quality Standards</a:t>
              </a:r>
            </a:p>
            <a:p>
              <a:pPr marL="342900" indent="-342900">
                <a:buFont typeface="Arial" panose="020B0604020202020204" pitchFamily="34" charset="0"/>
                <a:buChar char="•"/>
              </a:pPr>
              <a:r>
                <a:rPr lang="en-US" sz="2400" dirty="0">
                  <a:solidFill>
                    <a:schemeClr val="accent1">
                      <a:lumMod val="50000"/>
                    </a:schemeClr>
                  </a:solidFill>
                </a:rPr>
                <a:t>Role of NGOs </a:t>
              </a:r>
              <a:r>
                <a:rPr lang="en-US" sz="2400" dirty="0" smtClean="0">
                  <a:solidFill>
                    <a:schemeClr val="accent1">
                      <a:lumMod val="50000"/>
                    </a:schemeClr>
                  </a:solidFill>
                </a:rPr>
                <a:t>in </a:t>
              </a:r>
              <a:r>
                <a:rPr lang="en-US" sz="2400" dirty="0">
                  <a:solidFill>
                    <a:schemeClr val="accent1">
                      <a:lumMod val="50000"/>
                    </a:schemeClr>
                  </a:solidFill>
                </a:rPr>
                <a:t>victim support delivery</a:t>
              </a:r>
              <a:endParaRPr lang="en-US" sz="2400" dirty="0">
                <a:solidFill>
                  <a:schemeClr val="accent1">
                    <a:lumMod val="50000"/>
                  </a:schemeClr>
                </a:solidFill>
                <a:latin typeface="Segoe UI" panose="020B0502040204020203" pitchFamily="34" charset="0"/>
                <a:cs typeface="Segoe UI" panose="020B0502040204020203" pitchFamily="34" charset="0"/>
              </a:endParaRPr>
            </a:p>
          </p:txBody>
        </p:sp>
      </p:grpSp>
      <p:grpSp>
        <p:nvGrpSpPr>
          <p:cNvPr id="62" name="Group 61" descr="This image is a woman's hand writing on a piece of paper. ">
            <a:extLst>
              <a:ext uri="{FF2B5EF4-FFF2-40B4-BE49-F238E27FC236}">
                <a16:creationId xmlns:a16="http://schemas.microsoft.com/office/drawing/2014/main" id="{123C05C1-3914-48FB-B4B8-1388A2DB5ACE}"/>
              </a:ext>
            </a:extLst>
          </p:cNvPr>
          <p:cNvGrpSpPr/>
          <p:nvPr/>
        </p:nvGrpSpPr>
        <p:grpSpPr>
          <a:xfrm>
            <a:off x="4603095" y="-494553"/>
            <a:ext cx="8739666" cy="8346238"/>
            <a:chOff x="4597682" y="-439156"/>
            <a:chExt cx="7594320" cy="7252450"/>
          </a:xfrm>
        </p:grpSpPr>
        <p:sp>
          <p:nvSpPr>
            <p:cNvPr id="45" name="Freeform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3">
              <a:extLst>
                <a:ext uri="{FF2B5EF4-FFF2-40B4-BE49-F238E27FC236}">
                  <a16:creationId xmlns:a16="http://schemas.microsoft.com/office/drawing/2014/main" id="{DFA1772D-1024-422A-B407-BE0F21E16E56}"/>
                </a:ext>
              </a:extLst>
            </p:cNvPr>
            <p:cNvSpPr>
              <a:spLocks/>
            </p:cNvSpPr>
            <p:nvPr/>
          </p:nvSpPr>
          <p:spPr bwMode="auto">
            <a:xfrm>
              <a:off x="7048297"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Freeform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Freeform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15" name="Title 14" hidden="1">
            <a:extLst>
              <a:ext uri="{FF2B5EF4-FFF2-40B4-BE49-F238E27FC236}">
                <a16:creationId xmlns:a16="http://schemas.microsoft.com/office/drawing/2014/main" id="{1B710331-53CB-4E4F-A9D3-D1E190EEAEE4}"/>
              </a:ext>
            </a:extLst>
          </p:cNvPr>
          <p:cNvSpPr>
            <a:spLocks noGrp="1"/>
          </p:cNvSpPr>
          <p:nvPr>
            <p:ph type="title"/>
          </p:nvPr>
        </p:nvSpPr>
        <p:spPr/>
        <p:txBody>
          <a:bodyPr/>
          <a:lstStyle/>
          <a:p>
            <a:r>
              <a:rPr lang="en-US" dirty="0"/>
              <a:t>Human resources slide 2</a:t>
            </a:r>
          </a:p>
        </p:txBody>
      </p:sp>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t="34448" r="7268" b="36701"/>
          <a:stretch/>
        </p:blipFill>
        <p:spPr>
          <a:xfrm>
            <a:off x="13185" y="6037779"/>
            <a:ext cx="5268191" cy="820221"/>
          </a:xfrm>
          <a:prstGeom prst="rect">
            <a:avLst/>
          </a:prstGeom>
        </p:spPr>
      </p:pic>
      <p:sp>
        <p:nvSpPr>
          <p:cNvPr id="27" name="Rectangle 26">
            <a:extLst>
              <a:ext uri="{FF2B5EF4-FFF2-40B4-BE49-F238E27FC236}">
                <a16:creationId xmlns:a16="http://schemas.microsoft.com/office/drawing/2014/main" id="{9187696D-0387-46E9-A420-AD2392161D95}"/>
              </a:ext>
            </a:extLst>
          </p:cNvPr>
          <p:cNvSpPr/>
          <p:nvPr/>
        </p:nvSpPr>
        <p:spPr>
          <a:xfrm>
            <a:off x="352918" y="2677490"/>
            <a:ext cx="4915548" cy="369332"/>
          </a:xfrm>
          <a:prstGeom prst="rect">
            <a:avLst/>
          </a:prstGeom>
        </p:spPr>
        <p:txBody>
          <a:bodyPr wrap="square" lIns="0" tIns="0" rIns="0" bIns="0">
            <a:spAutoFit/>
          </a:bodyPr>
          <a:lstStyle/>
          <a:p>
            <a:pPr marL="342900" indent="-342900">
              <a:buFont typeface="Arial" panose="020B0604020202020204" pitchFamily="34" charset="0"/>
              <a:buChar char="•"/>
            </a:pPr>
            <a:r>
              <a:rPr lang="en-US" sz="2400" dirty="0" smtClean="0">
                <a:solidFill>
                  <a:srgbClr val="002060"/>
                </a:solidFill>
                <a:latin typeface="Segoe UI" panose="020B0502040204020203" pitchFamily="34" charset="0"/>
                <a:cs typeface="Segoe UI" panose="020B0502040204020203" pitchFamily="34" charset="0"/>
              </a:rPr>
              <a:t>Victims’ Needs</a:t>
            </a:r>
            <a:endParaRPr lang="en-US" sz="2400" dirty="0">
              <a:solidFill>
                <a:srgbClr val="002060"/>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9187696D-0387-46E9-A420-AD2392161D95}"/>
              </a:ext>
            </a:extLst>
          </p:cNvPr>
          <p:cNvSpPr/>
          <p:nvPr/>
        </p:nvSpPr>
        <p:spPr>
          <a:xfrm>
            <a:off x="314445" y="3839018"/>
            <a:ext cx="4915548" cy="738664"/>
          </a:xfrm>
          <a:prstGeom prst="rect">
            <a:avLst/>
          </a:prstGeom>
        </p:spPr>
        <p:txBody>
          <a:bodyPr wrap="square" lIns="0" tIns="0" rIns="0" bIns="0">
            <a:spAutoFit/>
          </a:bodyPr>
          <a:lstStyle/>
          <a:p>
            <a:pPr marL="342900" indent="-342900">
              <a:buFont typeface="Arial" panose="020B0604020202020204" pitchFamily="34" charset="0"/>
              <a:buChar char="•"/>
            </a:pPr>
            <a:r>
              <a:rPr lang="en-US" sz="2400" dirty="0" smtClean="0">
                <a:solidFill>
                  <a:srgbClr val="002060"/>
                </a:solidFill>
                <a:latin typeface="Segoe UI" panose="020B0502040204020203" pitchFamily="34" charset="0"/>
                <a:cs typeface="Segoe UI" panose="020B0502040204020203" pitchFamily="34" charset="0"/>
              </a:rPr>
              <a:t>Core Principles and Requirements in Support Delivery</a:t>
            </a:r>
            <a:endParaRPr lang="en-US" sz="2400" dirty="0">
              <a:solidFill>
                <a:srgbClr val="002060"/>
              </a:solidFill>
              <a:latin typeface="Segoe UI" panose="020B0502040204020203" pitchFamily="34" charset="0"/>
              <a:cs typeface="Segoe UI" panose="020B0502040204020203" pitchFamily="34" charset="0"/>
            </a:endParaRPr>
          </a:p>
        </p:txBody>
      </p:sp>
      <p:sp>
        <p:nvSpPr>
          <p:cNvPr id="3" name="Rectangle 2"/>
          <p:cNvSpPr/>
          <p:nvPr/>
        </p:nvSpPr>
        <p:spPr>
          <a:xfrm>
            <a:off x="267862" y="3275179"/>
            <a:ext cx="5013514"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latin typeface="Segoe UI" panose="020B0502040204020203" pitchFamily="34" charset="0"/>
                <a:cs typeface="Segoe UI" panose="020B0502040204020203" pitchFamily="34" charset="0"/>
              </a:rPr>
              <a:t>European Union </a:t>
            </a:r>
            <a:r>
              <a:rPr lang="mr-IN" sz="2400" dirty="0">
                <a:solidFill>
                  <a:srgbClr val="002060"/>
                </a:solidFill>
                <a:latin typeface="Segoe UI" panose="020B0502040204020203" pitchFamily="34" charset="0"/>
                <a:cs typeface="Segoe UI" panose="020B0502040204020203" pitchFamily="34" charset="0"/>
              </a:rPr>
              <a:t>–</a:t>
            </a:r>
            <a:r>
              <a:rPr lang="en-US" sz="2400" dirty="0">
                <a:solidFill>
                  <a:srgbClr val="002060"/>
                </a:solidFill>
                <a:latin typeface="Segoe UI" panose="020B0502040204020203" pitchFamily="34" charset="0"/>
                <a:cs typeface="Segoe UI" panose="020B0502040204020203" pitchFamily="34" charset="0"/>
              </a:rPr>
              <a:t> Victims’ </a:t>
            </a:r>
          </a:p>
        </p:txBody>
      </p:sp>
    </p:spTree>
    <p:extLst>
      <p:ext uri="{BB962C8B-B14F-4D97-AF65-F5344CB8AC3E}">
        <p14:creationId xmlns:p14="http://schemas.microsoft.com/office/powerpoint/2010/main" val="285523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Quality Standards</a:t>
            </a:r>
            <a:endParaRPr lang="en-US" dirty="0">
              <a:solidFill>
                <a:schemeClr val="accent2"/>
              </a:solidFill>
            </a:endParaRPr>
          </a:p>
        </p:txBody>
      </p:sp>
      <p:sp>
        <p:nvSpPr>
          <p:cNvPr id="3" name="Content Placeholder 2"/>
          <p:cNvSpPr txBox="1">
            <a:spLocks/>
          </p:cNvSpPr>
          <p:nvPr/>
        </p:nvSpPr>
        <p:spPr>
          <a:xfrm>
            <a:off x="838200" y="1825625"/>
            <a:ext cx="10515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Quality standards encourage organisations to improve their care and respond better to victims’ needs, to work towards a continuous quality improvement and consistency in services</a:t>
            </a:r>
          </a:p>
          <a:p>
            <a:r>
              <a:rPr lang="en-GB" dirty="0" smtClean="0"/>
              <a:t>Quality standards strengthen public confidence in victim support services</a:t>
            </a:r>
          </a:p>
          <a:p>
            <a:r>
              <a:rPr lang="en-GB" dirty="0" smtClean="0"/>
              <a:t>Importance of indicators and assessment tools such as risk assessment or evaluation questionnaire and other unbiased verification of compliance</a:t>
            </a:r>
          </a:p>
          <a:p>
            <a:r>
              <a:rPr lang="en-GB" dirty="0" smtClean="0"/>
              <a:t>Specific for generalist and for specialist services</a:t>
            </a:r>
          </a:p>
          <a:p>
            <a:r>
              <a:rPr lang="en-GB" dirty="0" smtClean="0"/>
              <a:t>Tools for implementation: statute or constitution, equality and non-discrimination policy, accessibility policy, human resource policy, child protection policy, data protection policy, training policy, volunteering policy, risk assessment guidance document, applying for funding</a:t>
            </a:r>
            <a:endParaRPr lang="en-GB" dirty="0"/>
          </a:p>
        </p:txBody>
      </p:sp>
    </p:spTree>
    <p:extLst>
      <p:ext uri="{BB962C8B-B14F-4D97-AF65-F5344CB8AC3E}">
        <p14:creationId xmlns:p14="http://schemas.microsoft.com/office/powerpoint/2010/main" val="79467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86542" y="450779"/>
            <a:ext cx="3323563" cy="403076"/>
          </a:xfrm>
          <a:prstGeom prst="rect">
            <a:avLst/>
          </a:prstGeom>
        </p:spPr>
        <p:txBody>
          <a:bodyPr vert="horz" wrap="square" lIns="0" tIns="8145" rIns="0" bIns="0" rtlCol="0" anchor="t">
            <a:spAutoFit/>
          </a:bodyPr>
          <a:lstStyle/>
          <a:p>
            <a:pPr marL="8145" marR="3258" indent="171849" algn="ctr">
              <a:spcBef>
                <a:spcPts val="64"/>
              </a:spcBef>
            </a:pPr>
            <a:r>
              <a:rPr lang="en-US" sz="1283" b="1" dirty="0">
                <a:solidFill>
                  <a:srgbClr val="483087"/>
                </a:solidFill>
                <a:latin typeface="Arial"/>
                <a:cs typeface="Arial"/>
              </a:rPr>
              <a:t>VSE Standards and Accreditation Process for Full Members</a:t>
            </a:r>
          </a:p>
        </p:txBody>
      </p:sp>
      <p:sp>
        <p:nvSpPr>
          <p:cNvPr id="3" name="object 3"/>
          <p:cNvSpPr/>
          <p:nvPr/>
        </p:nvSpPr>
        <p:spPr>
          <a:xfrm>
            <a:off x="5261317" y="1083271"/>
            <a:ext cx="1870882" cy="0"/>
          </a:xfrm>
          <a:custGeom>
            <a:avLst/>
            <a:gdLst/>
            <a:ahLst/>
            <a:cxnLst/>
            <a:rect l="l" t="t" r="r" b="b"/>
            <a:pathLst>
              <a:path w="2917190">
                <a:moveTo>
                  <a:pt x="0" y="0"/>
                </a:moveTo>
                <a:lnTo>
                  <a:pt x="2916618" y="0"/>
                </a:lnTo>
              </a:path>
            </a:pathLst>
          </a:custGeom>
          <a:ln w="45237">
            <a:solidFill>
              <a:srgbClr val="F37D41"/>
            </a:solidFill>
          </a:ln>
        </p:spPr>
        <p:txBody>
          <a:bodyPr wrap="square" lIns="0" tIns="0" rIns="0" bIns="0" rtlCol="0"/>
          <a:lstStyle/>
          <a:p>
            <a:endParaRPr sz="1154"/>
          </a:p>
        </p:txBody>
      </p:sp>
      <p:sp>
        <p:nvSpPr>
          <p:cNvPr id="4" name="object 4"/>
          <p:cNvSpPr/>
          <p:nvPr/>
        </p:nvSpPr>
        <p:spPr>
          <a:xfrm>
            <a:off x="4905131" y="1688210"/>
            <a:ext cx="2936914" cy="29321"/>
          </a:xfrm>
          <a:custGeom>
            <a:avLst/>
            <a:gdLst/>
            <a:ahLst/>
            <a:cxnLst/>
            <a:rect l="l" t="t" r="r" b="b"/>
            <a:pathLst>
              <a:path w="5066030">
                <a:moveTo>
                  <a:pt x="0" y="0"/>
                </a:moveTo>
                <a:lnTo>
                  <a:pt x="5065750" y="0"/>
                </a:lnTo>
              </a:path>
            </a:pathLst>
          </a:custGeom>
          <a:ln w="6350">
            <a:solidFill>
              <a:srgbClr val="F37D41"/>
            </a:solidFill>
          </a:ln>
        </p:spPr>
        <p:txBody>
          <a:bodyPr wrap="square" lIns="0" tIns="0" rIns="0" bIns="0" rtlCol="0"/>
          <a:lstStyle/>
          <a:p>
            <a:endParaRPr sz="1154"/>
          </a:p>
        </p:txBody>
      </p:sp>
      <p:sp>
        <p:nvSpPr>
          <p:cNvPr id="5" name="object 5"/>
          <p:cNvSpPr txBox="1"/>
          <p:nvPr/>
        </p:nvSpPr>
        <p:spPr>
          <a:xfrm>
            <a:off x="4905132" y="1365457"/>
            <a:ext cx="2029300" cy="252423"/>
          </a:xfrm>
          <a:prstGeom prst="rect">
            <a:avLst/>
          </a:prstGeom>
        </p:spPr>
        <p:txBody>
          <a:bodyPr vert="horz" wrap="square" lIns="0" tIns="22398" rIns="0" bIns="0" rtlCol="0">
            <a:spAutoFit/>
          </a:bodyPr>
          <a:lstStyle/>
          <a:p>
            <a:pPr marL="8145">
              <a:spcBef>
                <a:spcPts val="176"/>
              </a:spcBef>
            </a:pPr>
            <a:r>
              <a:rPr sz="705" b="1" spc="-10" dirty="0">
                <a:solidFill>
                  <a:srgbClr val="483087"/>
                </a:solidFill>
                <a:latin typeface="Arial"/>
                <a:cs typeface="Arial"/>
              </a:rPr>
              <a:t>STANDARD</a:t>
            </a:r>
            <a:r>
              <a:rPr sz="705" b="1" spc="-6" dirty="0">
                <a:solidFill>
                  <a:srgbClr val="483087"/>
                </a:solidFill>
                <a:latin typeface="Arial"/>
                <a:cs typeface="Arial"/>
              </a:rPr>
              <a:t> </a:t>
            </a:r>
            <a:r>
              <a:rPr sz="705" b="1" dirty="0">
                <a:solidFill>
                  <a:srgbClr val="483087"/>
                </a:solidFill>
                <a:latin typeface="Arial"/>
                <a:cs typeface="Arial"/>
              </a:rPr>
              <a:t>1</a:t>
            </a:r>
            <a:endParaRPr sz="705">
              <a:latin typeface="Arial"/>
              <a:cs typeface="Arial"/>
            </a:endParaRPr>
          </a:p>
          <a:p>
            <a:pPr marL="8145">
              <a:spcBef>
                <a:spcPts val="115"/>
              </a:spcBef>
            </a:pPr>
            <a:r>
              <a:rPr sz="705" b="1" spc="13" dirty="0">
                <a:solidFill>
                  <a:srgbClr val="F37D41"/>
                </a:solidFill>
                <a:latin typeface="Arial"/>
                <a:cs typeface="Arial"/>
              </a:rPr>
              <a:t>Services </a:t>
            </a:r>
            <a:r>
              <a:rPr sz="705" b="1" spc="10" dirty="0">
                <a:solidFill>
                  <a:srgbClr val="F37D41"/>
                </a:solidFill>
                <a:latin typeface="Arial"/>
                <a:cs typeface="Arial"/>
              </a:rPr>
              <a:t>are </a:t>
            </a:r>
            <a:r>
              <a:rPr sz="705" b="1" spc="13" dirty="0">
                <a:solidFill>
                  <a:srgbClr val="F37D41"/>
                </a:solidFill>
                <a:latin typeface="Arial"/>
                <a:cs typeface="Arial"/>
              </a:rPr>
              <a:t>available without</a:t>
            </a:r>
            <a:r>
              <a:rPr sz="705" b="1" spc="71" dirty="0">
                <a:solidFill>
                  <a:srgbClr val="F37D41"/>
                </a:solidFill>
                <a:latin typeface="Arial"/>
                <a:cs typeface="Arial"/>
              </a:rPr>
              <a:t> </a:t>
            </a:r>
            <a:r>
              <a:rPr sz="705" b="1" spc="16" dirty="0">
                <a:solidFill>
                  <a:srgbClr val="F37D41"/>
                </a:solidFill>
                <a:latin typeface="Arial"/>
                <a:cs typeface="Arial"/>
              </a:rPr>
              <a:t>discrimination</a:t>
            </a:r>
            <a:endParaRPr sz="705">
              <a:latin typeface="Arial"/>
              <a:cs typeface="Arial"/>
            </a:endParaRPr>
          </a:p>
        </p:txBody>
      </p:sp>
      <p:sp>
        <p:nvSpPr>
          <p:cNvPr id="6" name="object 6"/>
          <p:cNvSpPr/>
          <p:nvPr/>
        </p:nvSpPr>
        <p:spPr>
          <a:xfrm>
            <a:off x="4474799" y="1364860"/>
            <a:ext cx="329868" cy="278555"/>
          </a:xfrm>
          <a:custGeom>
            <a:avLst/>
            <a:gdLst/>
            <a:ahLst/>
            <a:cxnLst/>
            <a:rect l="l" t="t" r="r" b="b"/>
            <a:pathLst>
              <a:path w="514350" h="434339">
                <a:moveTo>
                  <a:pt x="408809" y="394720"/>
                </a:moveTo>
                <a:lnTo>
                  <a:pt x="305113" y="394720"/>
                </a:lnTo>
                <a:lnTo>
                  <a:pt x="317255" y="395430"/>
                </a:lnTo>
                <a:lnTo>
                  <a:pt x="328805" y="399640"/>
                </a:lnTo>
                <a:lnTo>
                  <a:pt x="338929" y="407339"/>
                </a:lnTo>
                <a:lnTo>
                  <a:pt x="343247" y="411784"/>
                </a:lnTo>
                <a:lnTo>
                  <a:pt x="346359" y="416953"/>
                </a:lnTo>
                <a:lnTo>
                  <a:pt x="348302" y="422440"/>
                </a:lnTo>
                <a:lnTo>
                  <a:pt x="348746" y="422567"/>
                </a:lnTo>
                <a:lnTo>
                  <a:pt x="349178" y="422795"/>
                </a:lnTo>
                <a:lnTo>
                  <a:pt x="349534" y="423138"/>
                </a:lnTo>
                <a:lnTo>
                  <a:pt x="360129" y="430317"/>
                </a:lnTo>
                <a:lnTo>
                  <a:pt x="372700" y="433733"/>
                </a:lnTo>
                <a:lnTo>
                  <a:pt x="385397" y="432525"/>
                </a:lnTo>
                <a:lnTo>
                  <a:pt x="396371" y="425831"/>
                </a:lnTo>
                <a:lnTo>
                  <a:pt x="400626" y="421462"/>
                </a:lnTo>
                <a:lnTo>
                  <a:pt x="407480" y="410825"/>
                </a:lnTo>
                <a:lnTo>
                  <a:pt x="409654" y="398789"/>
                </a:lnTo>
                <a:lnTo>
                  <a:pt x="408809" y="394720"/>
                </a:lnTo>
                <a:close/>
              </a:path>
              <a:path w="514350" h="434339">
                <a:moveTo>
                  <a:pt x="359568" y="336895"/>
                </a:moveTo>
                <a:lnTo>
                  <a:pt x="251584" y="336895"/>
                </a:lnTo>
                <a:lnTo>
                  <a:pt x="263742" y="337678"/>
                </a:lnTo>
                <a:lnTo>
                  <a:pt x="275295" y="341935"/>
                </a:lnTo>
                <a:lnTo>
                  <a:pt x="285424" y="349656"/>
                </a:lnTo>
                <a:lnTo>
                  <a:pt x="293038" y="360471"/>
                </a:lnTo>
                <a:lnTo>
                  <a:pt x="296861" y="372665"/>
                </a:lnTo>
                <a:lnTo>
                  <a:pt x="296911" y="385321"/>
                </a:lnTo>
                <a:lnTo>
                  <a:pt x="293209" y="397522"/>
                </a:lnTo>
                <a:lnTo>
                  <a:pt x="305113" y="394720"/>
                </a:lnTo>
                <a:lnTo>
                  <a:pt x="408809" y="394720"/>
                </a:lnTo>
                <a:lnTo>
                  <a:pt x="407168" y="386815"/>
                </a:lnTo>
                <a:lnTo>
                  <a:pt x="400042" y="376364"/>
                </a:lnTo>
                <a:lnTo>
                  <a:pt x="359568" y="336895"/>
                </a:lnTo>
                <a:close/>
              </a:path>
              <a:path w="514350" h="434339">
                <a:moveTo>
                  <a:pt x="385400" y="254469"/>
                </a:moveTo>
                <a:lnTo>
                  <a:pt x="283367" y="254469"/>
                </a:lnTo>
                <a:lnTo>
                  <a:pt x="402620" y="370751"/>
                </a:lnTo>
                <a:lnTo>
                  <a:pt x="413967" y="377174"/>
                </a:lnTo>
                <a:lnTo>
                  <a:pt x="428052" y="378779"/>
                </a:lnTo>
                <a:lnTo>
                  <a:pt x="442261" y="375699"/>
                </a:lnTo>
                <a:lnTo>
                  <a:pt x="453979" y="368071"/>
                </a:lnTo>
                <a:lnTo>
                  <a:pt x="460853" y="357442"/>
                </a:lnTo>
                <a:lnTo>
                  <a:pt x="463034" y="345408"/>
                </a:lnTo>
                <a:lnTo>
                  <a:pt x="460547" y="333431"/>
                </a:lnTo>
                <a:lnTo>
                  <a:pt x="453420" y="322973"/>
                </a:lnTo>
                <a:lnTo>
                  <a:pt x="385400" y="254469"/>
                </a:lnTo>
                <a:close/>
              </a:path>
              <a:path w="514350" h="434339">
                <a:moveTo>
                  <a:pt x="300325" y="279122"/>
                </a:moveTo>
                <a:lnTo>
                  <a:pt x="198356" y="279122"/>
                </a:lnTo>
                <a:lnTo>
                  <a:pt x="210499" y="279827"/>
                </a:lnTo>
                <a:lnTo>
                  <a:pt x="222049" y="284029"/>
                </a:lnTo>
                <a:lnTo>
                  <a:pt x="232173" y="291719"/>
                </a:lnTo>
                <a:lnTo>
                  <a:pt x="239766" y="302546"/>
                </a:lnTo>
                <a:lnTo>
                  <a:pt x="243527" y="314763"/>
                </a:lnTo>
                <a:lnTo>
                  <a:pt x="243478" y="327427"/>
                </a:lnTo>
                <a:lnTo>
                  <a:pt x="239641" y="339598"/>
                </a:lnTo>
                <a:lnTo>
                  <a:pt x="251584" y="336895"/>
                </a:lnTo>
                <a:lnTo>
                  <a:pt x="359568" y="336895"/>
                </a:lnTo>
                <a:lnTo>
                  <a:pt x="300325" y="279122"/>
                </a:lnTo>
                <a:close/>
              </a:path>
              <a:path w="514350" h="434339">
                <a:moveTo>
                  <a:pt x="434722" y="200177"/>
                </a:moveTo>
                <a:lnTo>
                  <a:pt x="339704" y="200177"/>
                </a:lnTo>
                <a:lnTo>
                  <a:pt x="340834" y="201345"/>
                </a:lnTo>
                <a:lnTo>
                  <a:pt x="457497" y="318820"/>
                </a:lnTo>
                <a:lnTo>
                  <a:pt x="481322" y="327202"/>
                </a:lnTo>
                <a:lnTo>
                  <a:pt x="488084" y="326282"/>
                </a:lnTo>
                <a:lnTo>
                  <a:pt x="514240" y="302831"/>
                </a:lnTo>
                <a:lnTo>
                  <a:pt x="514139" y="294284"/>
                </a:lnTo>
                <a:lnTo>
                  <a:pt x="504537" y="271843"/>
                </a:lnTo>
                <a:lnTo>
                  <a:pt x="434722" y="200177"/>
                </a:lnTo>
                <a:close/>
              </a:path>
              <a:path w="514350" h="434339">
                <a:moveTo>
                  <a:pt x="154856" y="0"/>
                </a:moveTo>
                <a:lnTo>
                  <a:pt x="98820" y="11347"/>
                </a:lnTo>
                <a:lnTo>
                  <a:pt x="51833" y="42164"/>
                </a:lnTo>
                <a:lnTo>
                  <a:pt x="13875" y="89837"/>
                </a:lnTo>
                <a:lnTo>
                  <a:pt x="286" y="131662"/>
                </a:lnTo>
                <a:lnTo>
                  <a:pt x="0" y="175245"/>
                </a:lnTo>
                <a:lnTo>
                  <a:pt x="13035" y="217243"/>
                </a:lnTo>
                <a:lnTo>
                  <a:pt x="39413" y="254317"/>
                </a:lnTo>
                <a:lnTo>
                  <a:pt x="39560" y="254495"/>
                </a:lnTo>
                <a:lnTo>
                  <a:pt x="69143" y="287528"/>
                </a:lnTo>
                <a:lnTo>
                  <a:pt x="71251" y="281355"/>
                </a:lnTo>
                <a:lnTo>
                  <a:pt x="74782" y="275564"/>
                </a:lnTo>
                <a:lnTo>
                  <a:pt x="118673" y="233095"/>
                </a:lnTo>
                <a:lnTo>
                  <a:pt x="148861" y="221183"/>
                </a:lnTo>
                <a:lnTo>
                  <a:pt x="352348" y="221183"/>
                </a:lnTo>
                <a:lnTo>
                  <a:pt x="335564" y="204279"/>
                </a:lnTo>
                <a:lnTo>
                  <a:pt x="335577" y="202450"/>
                </a:lnTo>
                <a:lnTo>
                  <a:pt x="337863" y="200177"/>
                </a:lnTo>
                <a:lnTo>
                  <a:pt x="434722" y="200177"/>
                </a:lnTo>
                <a:lnTo>
                  <a:pt x="431007" y="196364"/>
                </a:lnTo>
                <a:lnTo>
                  <a:pt x="228716" y="196364"/>
                </a:lnTo>
                <a:lnTo>
                  <a:pt x="215086" y="194082"/>
                </a:lnTo>
                <a:lnTo>
                  <a:pt x="190836" y="164049"/>
                </a:lnTo>
                <a:lnTo>
                  <a:pt x="190581" y="156819"/>
                </a:lnTo>
                <a:lnTo>
                  <a:pt x="191740" y="149633"/>
                </a:lnTo>
                <a:lnTo>
                  <a:pt x="194218" y="142794"/>
                </a:lnTo>
                <a:lnTo>
                  <a:pt x="197941" y="136461"/>
                </a:lnTo>
                <a:lnTo>
                  <a:pt x="202836" y="130797"/>
                </a:lnTo>
                <a:lnTo>
                  <a:pt x="277169" y="58813"/>
                </a:lnTo>
                <a:lnTo>
                  <a:pt x="257294" y="40843"/>
                </a:lnTo>
                <a:lnTo>
                  <a:pt x="235671" y="23074"/>
                </a:lnTo>
                <a:lnTo>
                  <a:pt x="211007" y="10191"/>
                </a:lnTo>
                <a:lnTo>
                  <a:pt x="183864" y="2414"/>
                </a:lnTo>
                <a:lnTo>
                  <a:pt x="154856" y="0"/>
                </a:lnTo>
                <a:close/>
              </a:path>
              <a:path w="514350" h="434339">
                <a:moveTo>
                  <a:pt x="352348" y="221183"/>
                </a:moveTo>
                <a:lnTo>
                  <a:pt x="148861" y="221183"/>
                </a:lnTo>
                <a:lnTo>
                  <a:pt x="157210" y="222134"/>
                </a:lnTo>
                <a:lnTo>
                  <a:pt x="165084" y="224648"/>
                </a:lnTo>
                <a:lnTo>
                  <a:pt x="189894" y="255879"/>
                </a:lnTo>
                <a:lnTo>
                  <a:pt x="190568" y="264261"/>
                </a:lnTo>
                <a:lnTo>
                  <a:pt x="190479" y="270484"/>
                </a:lnTo>
                <a:lnTo>
                  <a:pt x="189044" y="276479"/>
                </a:lnTo>
                <a:lnTo>
                  <a:pt x="186453" y="281927"/>
                </a:lnTo>
                <a:lnTo>
                  <a:pt x="198356" y="279122"/>
                </a:lnTo>
                <a:lnTo>
                  <a:pt x="300325" y="279122"/>
                </a:lnTo>
                <a:lnTo>
                  <a:pt x="279303" y="258622"/>
                </a:lnTo>
                <a:lnTo>
                  <a:pt x="279277" y="256781"/>
                </a:lnTo>
                <a:lnTo>
                  <a:pt x="280382" y="255638"/>
                </a:lnTo>
                <a:lnTo>
                  <a:pt x="281525" y="254495"/>
                </a:lnTo>
                <a:lnTo>
                  <a:pt x="283367" y="254469"/>
                </a:lnTo>
                <a:lnTo>
                  <a:pt x="385400" y="254469"/>
                </a:lnTo>
                <a:lnTo>
                  <a:pt x="352348" y="221183"/>
                </a:lnTo>
                <a:close/>
              </a:path>
              <a:path w="514350" h="434339">
                <a:moveTo>
                  <a:pt x="338739" y="101650"/>
                </a:moveTo>
                <a:lnTo>
                  <a:pt x="255287" y="184899"/>
                </a:lnTo>
                <a:lnTo>
                  <a:pt x="242674" y="193288"/>
                </a:lnTo>
                <a:lnTo>
                  <a:pt x="228716" y="196364"/>
                </a:lnTo>
                <a:lnTo>
                  <a:pt x="431007" y="196364"/>
                </a:lnTo>
                <a:lnTo>
                  <a:pt x="338739" y="101650"/>
                </a:lnTo>
                <a:close/>
              </a:path>
            </a:pathLst>
          </a:custGeom>
          <a:solidFill>
            <a:srgbClr val="F37D41"/>
          </a:solidFill>
        </p:spPr>
        <p:txBody>
          <a:bodyPr wrap="square" lIns="0" tIns="0" rIns="0" bIns="0" rtlCol="0"/>
          <a:lstStyle/>
          <a:p>
            <a:endParaRPr sz="1154"/>
          </a:p>
        </p:txBody>
      </p:sp>
      <p:sp>
        <p:nvSpPr>
          <p:cNvPr id="7" name="object 7"/>
          <p:cNvSpPr/>
          <p:nvPr/>
        </p:nvSpPr>
        <p:spPr>
          <a:xfrm>
            <a:off x="4600414" y="1365952"/>
            <a:ext cx="237424" cy="176744"/>
          </a:xfrm>
          <a:custGeom>
            <a:avLst/>
            <a:gdLst/>
            <a:ahLst/>
            <a:cxnLst/>
            <a:rect l="l" t="t" r="r" b="b"/>
            <a:pathLst>
              <a:path w="370205" h="275589">
                <a:moveTo>
                  <a:pt x="355106" y="92887"/>
                </a:moveTo>
                <a:lnTo>
                  <a:pt x="142138" y="92887"/>
                </a:lnTo>
                <a:lnTo>
                  <a:pt x="143687" y="92925"/>
                </a:lnTo>
                <a:lnTo>
                  <a:pt x="144437" y="93243"/>
                </a:lnTo>
                <a:lnTo>
                  <a:pt x="312788" y="266039"/>
                </a:lnTo>
                <a:lnTo>
                  <a:pt x="315671" y="268871"/>
                </a:lnTo>
                <a:lnTo>
                  <a:pt x="317982" y="272046"/>
                </a:lnTo>
                <a:lnTo>
                  <a:pt x="357382" y="214007"/>
                </a:lnTo>
                <a:lnTo>
                  <a:pt x="369760" y="152285"/>
                </a:lnTo>
                <a:lnTo>
                  <a:pt x="366513" y="123944"/>
                </a:lnTo>
                <a:lnTo>
                  <a:pt x="357549" y="97094"/>
                </a:lnTo>
                <a:lnTo>
                  <a:pt x="355106" y="92887"/>
                </a:lnTo>
                <a:close/>
              </a:path>
              <a:path w="370205" h="275589">
                <a:moveTo>
                  <a:pt x="209981" y="0"/>
                </a:moveTo>
                <a:lnTo>
                  <a:pt x="154859" y="12334"/>
                </a:lnTo>
                <a:lnTo>
                  <a:pt x="104317" y="43662"/>
                </a:lnTo>
                <a:lnTo>
                  <a:pt x="87566" y="59207"/>
                </a:lnTo>
                <a:lnTo>
                  <a:pt x="87248" y="59436"/>
                </a:lnTo>
                <a:lnTo>
                  <a:pt x="4787" y="139293"/>
                </a:lnTo>
                <a:lnTo>
                  <a:pt x="1054" y="147180"/>
                </a:lnTo>
                <a:lnTo>
                  <a:pt x="0" y="163690"/>
                </a:lnTo>
                <a:lnTo>
                  <a:pt x="2666" y="171234"/>
                </a:lnTo>
                <a:lnTo>
                  <a:pt x="11772" y="180657"/>
                </a:lnTo>
                <a:lnTo>
                  <a:pt x="21501" y="187033"/>
                </a:lnTo>
                <a:lnTo>
                  <a:pt x="32945" y="188860"/>
                </a:lnTo>
                <a:lnTo>
                  <a:pt x="44696" y="186188"/>
                </a:lnTo>
                <a:lnTo>
                  <a:pt x="55346" y="179070"/>
                </a:lnTo>
                <a:lnTo>
                  <a:pt x="141414" y="93205"/>
                </a:lnTo>
                <a:lnTo>
                  <a:pt x="142138" y="92887"/>
                </a:lnTo>
                <a:lnTo>
                  <a:pt x="355106" y="92887"/>
                </a:lnTo>
                <a:lnTo>
                  <a:pt x="343032" y="72097"/>
                </a:lnTo>
                <a:lnTo>
                  <a:pt x="312115" y="38785"/>
                </a:lnTo>
                <a:lnTo>
                  <a:pt x="265039" y="8777"/>
                </a:lnTo>
                <a:lnTo>
                  <a:pt x="238327" y="1665"/>
                </a:lnTo>
                <a:lnTo>
                  <a:pt x="209981" y="0"/>
                </a:lnTo>
                <a:close/>
              </a:path>
            </a:pathLst>
          </a:custGeom>
          <a:solidFill>
            <a:srgbClr val="483087"/>
          </a:solidFill>
        </p:spPr>
        <p:txBody>
          <a:bodyPr wrap="square" lIns="0" tIns="0" rIns="0" bIns="0" rtlCol="0"/>
          <a:lstStyle/>
          <a:p>
            <a:endParaRPr sz="1154"/>
          </a:p>
        </p:txBody>
      </p:sp>
      <p:sp>
        <p:nvSpPr>
          <p:cNvPr id="8" name="object 8"/>
          <p:cNvSpPr/>
          <p:nvPr/>
        </p:nvSpPr>
        <p:spPr>
          <a:xfrm>
            <a:off x="4521420" y="1510221"/>
            <a:ext cx="174565" cy="182132"/>
          </a:xfrm>
          <a:prstGeom prst="rect">
            <a:avLst/>
          </a:prstGeom>
          <a:blipFill>
            <a:blip r:embed="rId2" cstate="print"/>
            <a:stretch>
              <a:fillRect/>
            </a:stretch>
          </a:blipFill>
        </p:spPr>
        <p:txBody>
          <a:bodyPr wrap="square" lIns="0" tIns="0" rIns="0" bIns="0" rtlCol="0"/>
          <a:lstStyle/>
          <a:p>
            <a:endParaRPr sz="1154"/>
          </a:p>
        </p:txBody>
      </p:sp>
      <p:sp>
        <p:nvSpPr>
          <p:cNvPr id="9" name="object 9"/>
          <p:cNvSpPr/>
          <p:nvPr/>
        </p:nvSpPr>
        <p:spPr>
          <a:xfrm flipV="1">
            <a:off x="4893569" y="2035707"/>
            <a:ext cx="2948475" cy="29321"/>
          </a:xfrm>
          <a:custGeom>
            <a:avLst/>
            <a:gdLst/>
            <a:ahLst/>
            <a:cxnLst/>
            <a:rect l="l" t="t" r="r" b="b"/>
            <a:pathLst>
              <a:path w="5066030">
                <a:moveTo>
                  <a:pt x="0" y="0"/>
                </a:moveTo>
                <a:lnTo>
                  <a:pt x="5065750" y="0"/>
                </a:lnTo>
              </a:path>
            </a:pathLst>
          </a:custGeom>
          <a:ln w="6350">
            <a:solidFill>
              <a:srgbClr val="F37D41"/>
            </a:solidFill>
          </a:ln>
        </p:spPr>
        <p:txBody>
          <a:bodyPr wrap="square" lIns="0" tIns="0" rIns="0" bIns="0" rtlCol="0"/>
          <a:lstStyle/>
          <a:p>
            <a:endParaRPr sz="1154"/>
          </a:p>
        </p:txBody>
      </p:sp>
      <p:sp>
        <p:nvSpPr>
          <p:cNvPr id="10" name="object 10"/>
          <p:cNvSpPr txBox="1"/>
          <p:nvPr/>
        </p:nvSpPr>
        <p:spPr>
          <a:xfrm>
            <a:off x="4899222" y="1778510"/>
            <a:ext cx="2680484" cy="252423"/>
          </a:xfrm>
          <a:prstGeom prst="rect">
            <a:avLst/>
          </a:prstGeom>
        </p:spPr>
        <p:txBody>
          <a:bodyPr vert="horz" wrap="square" lIns="0" tIns="22398" rIns="0" bIns="0" rtlCol="0">
            <a:spAutoFit/>
          </a:bodyPr>
          <a:lstStyle/>
          <a:p>
            <a:pPr marL="8145">
              <a:spcBef>
                <a:spcPts val="176"/>
              </a:spcBef>
            </a:pPr>
            <a:r>
              <a:rPr sz="705" b="1" spc="-10" dirty="0">
                <a:solidFill>
                  <a:srgbClr val="483087"/>
                </a:solidFill>
                <a:latin typeface="Arial"/>
                <a:cs typeface="Arial"/>
              </a:rPr>
              <a:t>STANDARD</a:t>
            </a:r>
            <a:r>
              <a:rPr sz="705" b="1" spc="-6" dirty="0">
                <a:solidFill>
                  <a:srgbClr val="483087"/>
                </a:solidFill>
                <a:latin typeface="Arial"/>
                <a:cs typeface="Arial"/>
              </a:rPr>
              <a:t> </a:t>
            </a:r>
            <a:r>
              <a:rPr sz="705" b="1" dirty="0">
                <a:solidFill>
                  <a:srgbClr val="483087"/>
                </a:solidFill>
                <a:latin typeface="Arial"/>
                <a:cs typeface="Arial"/>
              </a:rPr>
              <a:t>2</a:t>
            </a:r>
            <a:endParaRPr sz="705" dirty="0">
              <a:latin typeface="Arial"/>
              <a:cs typeface="Arial"/>
            </a:endParaRPr>
          </a:p>
          <a:p>
            <a:pPr marL="8145">
              <a:spcBef>
                <a:spcPts val="115"/>
              </a:spcBef>
            </a:pPr>
            <a:r>
              <a:rPr sz="705" b="1" spc="13" dirty="0">
                <a:solidFill>
                  <a:srgbClr val="F37D41"/>
                </a:solidFill>
                <a:latin typeface="Arial"/>
                <a:cs typeface="Arial"/>
              </a:rPr>
              <a:t>Respect </a:t>
            </a:r>
            <a:r>
              <a:rPr sz="705" b="1" spc="10" dirty="0">
                <a:solidFill>
                  <a:srgbClr val="F37D41"/>
                </a:solidFill>
                <a:latin typeface="Arial"/>
                <a:cs typeface="Arial"/>
              </a:rPr>
              <a:t>the </a:t>
            </a:r>
            <a:r>
              <a:rPr sz="705" b="1" spc="6" dirty="0">
                <a:solidFill>
                  <a:srgbClr val="F37D41"/>
                </a:solidFill>
                <a:latin typeface="Arial"/>
                <a:cs typeface="Arial"/>
              </a:rPr>
              <a:t>dignity, </a:t>
            </a:r>
            <a:r>
              <a:rPr sz="705" b="1" spc="13" dirty="0">
                <a:solidFill>
                  <a:srgbClr val="F37D41"/>
                </a:solidFill>
                <a:latin typeface="Arial"/>
                <a:cs typeface="Arial"/>
              </a:rPr>
              <a:t>rights, needs </a:t>
            </a:r>
            <a:r>
              <a:rPr sz="705" b="1" spc="10" dirty="0">
                <a:solidFill>
                  <a:srgbClr val="F37D41"/>
                </a:solidFill>
                <a:latin typeface="Arial"/>
                <a:cs typeface="Arial"/>
              </a:rPr>
              <a:t>and </a:t>
            </a:r>
            <a:r>
              <a:rPr sz="705" b="1" spc="13" dirty="0">
                <a:solidFill>
                  <a:srgbClr val="F37D41"/>
                </a:solidFill>
                <a:latin typeface="Arial"/>
                <a:cs typeface="Arial"/>
              </a:rPr>
              <a:t>feelings </a:t>
            </a:r>
            <a:r>
              <a:rPr sz="705" b="1" spc="6" dirty="0">
                <a:solidFill>
                  <a:srgbClr val="F37D41"/>
                </a:solidFill>
                <a:latin typeface="Arial"/>
                <a:cs typeface="Arial"/>
              </a:rPr>
              <a:t>of </a:t>
            </a:r>
            <a:r>
              <a:rPr sz="705" b="1" spc="10" dirty="0">
                <a:solidFill>
                  <a:srgbClr val="F37D41"/>
                </a:solidFill>
                <a:latin typeface="Arial"/>
                <a:cs typeface="Arial"/>
              </a:rPr>
              <a:t>the</a:t>
            </a:r>
            <a:r>
              <a:rPr sz="705" b="1" spc="205" dirty="0">
                <a:solidFill>
                  <a:srgbClr val="F37D41"/>
                </a:solidFill>
                <a:latin typeface="Arial"/>
                <a:cs typeface="Arial"/>
              </a:rPr>
              <a:t> </a:t>
            </a:r>
            <a:r>
              <a:rPr sz="705" b="1" spc="16" dirty="0">
                <a:solidFill>
                  <a:srgbClr val="F37D41"/>
                </a:solidFill>
                <a:latin typeface="Arial"/>
                <a:cs typeface="Arial"/>
              </a:rPr>
              <a:t>victim</a:t>
            </a:r>
            <a:endParaRPr sz="705" dirty="0">
              <a:latin typeface="Arial"/>
              <a:cs typeface="Arial"/>
            </a:endParaRPr>
          </a:p>
        </p:txBody>
      </p:sp>
      <p:sp>
        <p:nvSpPr>
          <p:cNvPr id="11" name="object 11"/>
          <p:cNvSpPr/>
          <p:nvPr/>
        </p:nvSpPr>
        <p:spPr>
          <a:xfrm>
            <a:off x="4905131" y="2525033"/>
            <a:ext cx="2936913" cy="50882"/>
          </a:xfrm>
          <a:custGeom>
            <a:avLst/>
            <a:gdLst/>
            <a:ahLst/>
            <a:cxnLst/>
            <a:rect l="l" t="t" r="r" b="b"/>
            <a:pathLst>
              <a:path w="5066030">
                <a:moveTo>
                  <a:pt x="0" y="0"/>
                </a:moveTo>
                <a:lnTo>
                  <a:pt x="5065750" y="0"/>
                </a:lnTo>
              </a:path>
            </a:pathLst>
          </a:custGeom>
          <a:ln w="6350">
            <a:solidFill>
              <a:srgbClr val="F37D41"/>
            </a:solidFill>
          </a:ln>
        </p:spPr>
        <p:txBody>
          <a:bodyPr wrap="square" lIns="0" tIns="0" rIns="0" bIns="0" rtlCol="0"/>
          <a:lstStyle/>
          <a:p>
            <a:endParaRPr sz="1154"/>
          </a:p>
        </p:txBody>
      </p:sp>
      <p:sp>
        <p:nvSpPr>
          <p:cNvPr id="12" name="object 12"/>
          <p:cNvSpPr txBox="1"/>
          <p:nvPr/>
        </p:nvSpPr>
        <p:spPr>
          <a:xfrm>
            <a:off x="4899221" y="2260655"/>
            <a:ext cx="2851120" cy="252423"/>
          </a:xfrm>
          <a:prstGeom prst="rect">
            <a:avLst/>
          </a:prstGeom>
        </p:spPr>
        <p:txBody>
          <a:bodyPr vert="horz" wrap="square" lIns="0" tIns="22398" rIns="0" bIns="0" rtlCol="0">
            <a:spAutoFit/>
          </a:bodyPr>
          <a:lstStyle/>
          <a:p>
            <a:pPr marL="8145">
              <a:spcBef>
                <a:spcPts val="176"/>
              </a:spcBef>
            </a:pPr>
            <a:r>
              <a:rPr sz="705" b="1" spc="-10" dirty="0">
                <a:solidFill>
                  <a:srgbClr val="483087"/>
                </a:solidFill>
                <a:latin typeface="Arial"/>
                <a:cs typeface="Arial"/>
              </a:rPr>
              <a:t>STANDARD</a:t>
            </a:r>
            <a:r>
              <a:rPr sz="705" b="1" spc="-6" dirty="0">
                <a:solidFill>
                  <a:srgbClr val="483087"/>
                </a:solidFill>
                <a:latin typeface="Arial"/>
                <a:cs typeface="Arial"/>
              </a:rPr>
              <a:t> </a:t>
            </a:r>
            <a:r>
              <a:rPr sz="705" b="1" dirty="0">
                <a:solidFill>
                  <a:srgbClr val="483087"/>
                </a:solidFill>
                <a:latin typeface="Arial"/>
                <a:cs typeface="Arial"/>
              </a:rPr>
              <a:t>3</a:t>
            </a:r>
            <a:endParaRPr sz="705" dirty="0">
              <a:latin typeface="Arial"/>
              <a:cs typeface="Arial"/>
            </a:endParaRPr>
          </a:p>
          <a:p>
            <a:pPr marL="8145">
              <a:spcBef>
                <a:spcPts val="115"/>
              </a:spcBef>
            </a:pPr>
            <a:r>
              <a:rPr sz="705" b="1" spc="13" dirty="0">
                <a:solidFill>
                  <a:srgbClr val="F37D41"/>
                </a:solidFill>
                <a:latin typeface="Arial"/>
                <a:cs typeface="Arial"/>
              </a:rPr>
              <a:t>Ensuring </a:t>
            </a:r>
            <a:r>
              <a:rPr sz="705" b="1" spc="10" dirty="0">
                <a:solidFill>
                  <a:srgbClr val="F37D41"/>
                </a:solidFill>
                <a:latin typeface="Arial"/>
                <a:cs typeface="Arial"/>
              </a:rPr>
              <a:t>the </a:t>
            </a:r>
            <a:r>
              <a:rPr sz="705" b="1" spc="13" dirty="0">
                <a:solidFill>
                  <a:srgbClr val="F37D41"/>
                </a:solidFill>
                <a:latin typeface="Arial"/>
                <a:cs typeface="Arial"/>
              </a:rPr>
              <a:t>confidentiality</a:t>
            </a:r>
            <a:r>
              <a:rPr lang="en-US" sz="705" b="1" spc="13" dirty="0">
                <a:solidFill>
                  <a:srgbClr val="F37D41"/>
                </a:solidFill>
                <a:latin typeface="Arial"/>
                <a:cs typeface="Arial"/>
              </a:rPr>
              <a:t>, safety</a:t>
            </a:r>
            <a:r>
              <a:rPr sz="705" b="1" spc="13" dirty="0">
                <a:solidFill>
                  <a:srgbClr val="F37D41"/>
                </a:solidFill>
                <a:latin typeface="Arial"/>
                <a:cs typeface="Arial"/>
              </a:rPr>
              <a:t> </a:t>
            </a:r>
            <a:r>
              <a:rPr sz="705" b="1" spc="10" dirty="0">
                <a:solidFill>
                  <a:srgbClr val="F37D41"/>
                </a:solidFill>
                <a:latin typeface="Arial"/>
                <a:cs typeface="Arial"/>
              </a:rPr>
              <a:t>and </a:t>
            </a:r>
            <a:r>
              <a:rPr sz="705" b="1" spc="13" dirty="0">
                <a:solidFill>
                  <a:srgbClr val="F37D41"/>
                </a:solidFill>
                <a:latin typeface="Arial"/>
                <a:cs typeface="Arial"/>
              </a:rPr>
              <a:t>privacy </a:t>
            </a:r>
            <a:r>
              <a:rPr sz="705" b="1" spc="6" dirty="0">
                <a:solidFill>
                  <a:srgbClr val="F37D41"/>
                </a:solidFill>
                <a:latin typeface="Arial"/>
                <a:cs typeface="Arial"/>
              </a:rPr>
              <a:t>of </a:t>
            </a:r>
            <a:r>
              <a:rPr lang="en-US" sz="705" b="1" spc="10" dirty="0">
                <a:solidFill>
                  <a:srgbClr val="F37D41"/>
                </a:solidFill>
                <a:latin typeface="Arial"/>
                <a:cs typeface="Arial"/>
              </a:rPr>
              <a:t>the</a:t>
            </a:r>
            <a:r>
              <a:rPr sz="705" b="1" spc="173" dirty="0">
                <a:solidFill>
                  <a:srgbClr val="F37D41"/>
                </a:solidFill>
                <a:latin typeface="Arial"/>
                <a:cs typeface="Arial"/>
              </a:rPr>
              <a:t> </a:t>
            </a:r>
            <a:r>
              <a:rPr sz="705" b="1" spc="16" dirty="0">
                <a:solidFill>
                  <a:srgbClr val="F37D41"/>
                </a:solidFill>
                <a:latin typeface="Arial"/>
                <a:cs typeface="Arial"/>
              </a:rPr>
              <a:t>victim</a:t>
            </a:r>
            <a:endParaRPr sz="705" dirty="0">
              <a:latin typeface="Arial"/>
              <a:cs typeface="Arial"/>
            </a:endParaRPr>
          </a:p>
        </p:txBody>
      </p:sp>
      <p:sp>
        <p:nvSpPr>
          <p:cNvPr id="13" name="object 13"/>
          <p:cNvSpPr/>
          <p:nvPr/>
        </p:nvSpPr>
        <p:spPr>
          <a:xfrm flipV="1">
            <a:off x="4893569" y="3070051"/>
            <a:ext cx="2948475" cy="39620"/>
          </a:xfrm>
          <a:custGeom>
            <a:avLst/>
            <a:gdLst/>
            <a:ahLst/>
            <a:cxnLst/>
            <a:rect l="l" t="t" r="r" b="b"/>
            <a:pathLst>
              <a:path w="5066030">
                <a:moveTo>
                  <a:pt x="0" y="0"/>
                </a:moveTo>
                <a:lnTo>
                  <a:pt x="5065750" y="0"/>
                </a:lnTo>
              </a:path>
            </a:pathLst>
          </a:custGeom>
          <a:ln w="6350">
            <a:solidFill>
              <a:srgbClr val="F37D41"/>
            </a:solidFill>
          </a:ln>
        </p:spPr>
        <p:txBody>
          <a:bodyPr wrap="square" lIns="0" tIns="0" rIns="0" bIns="0" rtlCol="0"/>
          <a:lstStyle/>
          <a:p>
            <a:endParaRPr sz="1154"/>
          </a:p>
        </p:txBody>
      </p:sp>
      <p:sp>
        <p:nvSpPr>
          <p:cNvPr id="14" name="object 14"/>
          <p:cNvSpPr txBox="1"/>
          <p:nvPr/>
        </p:nvSpPr>
        <p:spPr>
          <a:xfrm>
            <a:off x="4900180" y="2827058"/>
            <a:ext cx="2851120" cy="252423"/>
          </a:xfrm>
          <a:prstGeom prst="rect">
            <a:avLst/>
          </a:prstGeom>
        </p:spPr>
        <p:txBody>
          <a:bodyPr vert="horz" wrap="square" lIns="0" tIns="22398" rIns="0" bIns="0" rtlCol="0">
            <a:spAutoFit/>
          </a:bodyPr>
          <a:lstStyle/>
          <a:p>
            <a:pPr marL="8145">
              <a:spcBef>
                <a:spcPts val="176"/>
              </a:spcBef>
            </a:pPr>
            <a:r>
              <a:rPr sz="705" b="1" spc="-10" dirty="0">
                <a:solidFill>
                  <a:srgbClr val="483087"/>
                </a:solidFill>
                <a:latin typeface="Arial"/>
                <a:cs typeface="Arial"/>
              </a:rPr>
              <a:t>STANDARD</a:t>
            </a:r>
            <a:r>
              <a:rPr sz="705" b="1" spc="-6" dirty="0">
                <a:solidFill>
                  <a:srgbClr val="483087"/>
                </a:solidFill>
                <a:latin typeface="Arial"/>
                <a:cs typeface="Arial"/>
              </a:rPr>
              <a:t> </a:t>
            </a:r>
            <a:r>
              <a:rPr sz="705" b="1" dirty="0">
                <a:solidFill>
                  <a:srgbClr val="483087"/>
                </a:solidFill>
                <a:latin typeface="Arial"/>
                <a:cs typeface="Arial"/>
              </a:rPr>
              <a:t>4</a:t>
            </a:r>
            <a:endParaRPr sz="705" dirty="0">
              <a:latin typeface="Arial"/>
              <a:cs typeface="Arial"/>
            </a:endParaRPr>
          </a:p>
          <a:p>
            <a:pPr marL="8145">
              <a:spcBef>
                <a:spcPts val="115"/>
              </a:spcBef>
            </a:pPr>
            <a:r>
              <a:rPr lang="en-US" sz="705" b="1" spc="13" dirty="0">
                <a:solidFill>
                  <a:srgbClr val="F37D41"/>
                </a:solidFill>
                <a:latin typeface="Arial"/>
                <a:cs typeface="Arial"/>
              </a:rPr>
              <a:t>Ensuring tailored responses, according to the individual needs</a:t>
            </a:r>
            <a:endParaRPr sz="705" dirty="0">
              <a:latin typeface="Arial"/>
              <a:cs typeface="Arial"/>
            </a:endParaRPr>
          </a:p>
        </p:txBody>
      </p:sp>
      <p:sp>
        <p:nvSpPr>
          <p:cNvPr id="15" name="object 15"/>
          <p:cNvSpPr/>
          <p:nvPr/>
        </p:nvSpPr>
        <p:spPr>
          <a:xfrm>
            <a:off x="4903292" y="3567179"/>
            <a:ext cx="2948476" cy="29321"/>
          </a:xfrm>
          <a:custGeom>
            <a:avLst/>
            <a:gdLst/>
            <a:ahLst/>
            <a:cxnLst/>
            <a:rect l="l" t="t" r="r" b="b"/>
            <a:pathLst>
              <a:path w="5066030">
                <a:moveTo>
                  <a:pt x="0" y="0"/>
                </a:moveTo>
                <a:lnTo>
                  <a:pt x="5065750" y="0"/>
                </a:lnTo>
              </a:path>
            </a:pathLst>
          </a:custGeom>
          <a:ln w="6350">
            <a:solidFill>
              <a:srgbClr val="F37D41"/>
            </a:solidFill>
          </a:ln>
        </p:spPr>
        <p:txBody>
          <a:bodyPr wrap="square" lIns="0" tIns="0" rIns="0" bIns="0" rtlCol="0"/>
          <a:lstStyle/>
          <a:p>
            <a:endParaRPr sz="1154"/>
          </a:p>
        </p:txBody>
      </p:sp>
      <p:sp>
        <p:nvSpPr>
          <p:cNvPr id="16" name="object 16"/>
          <p:cNvSpPr txBox="1"/>
          <p:nvPr/>
        </p:nvSpPr>
        <p:spPr>
          <a:xfrm>
            <a:off x="4899221" y="3279939"/>
            <a:ext cx="1630200" cy="252423"/>
          </a:xfrm>
          <a:prstGeom prst="rect">
            <a:avLst/>
          </a:prstGeom>
        </p:spPr>
        <p:txBody>
          <a:bodyPr vert="horz" wrap="square" lIns="0" tIns="22398" rIns="0" bIns="0" rtlCol="0">
            <a:spAutoFit/>
          </a:bodyPr>
          <a:lstStyle/>
          <a:p>
            <a:pPr marL="8145">
              <a:spcBef>
                <a:spcPts val="176"/>
              </a:spcBef>
            </a:pPr>
            <a:r>
              <a:rPr sz="705" b="1" spc="-10" dirty="0">
                <a:solidFill>
                  <a:srgbClr val="483087"/>
                </a:solidFill>
                <a:latin typeface="Arial"/>
                <a:cs typeface="Arial"/>
              </a:rPr>
              <a:t>STANDARD</a:t>
            </a:r>
            <a:r>
              <a:rPr sz="705" b="1" spc="-6" dirty="0">
                <a:solidFill>
                  <a:srgbClr val="483087"/>
                </a:solidFill>
                <a:latin typeface="Arial"/>
                <a:cs typeface="Arial"/>
              </a:rPr>
              <a:t> </a:t>
            </a:r>
            <a:r>
              <a:rPr sz="705" b="1" dirty="0">
                <a:solidFill>
                  <a:srgbClr val="483087"/>
                </a:solidFill>
                <a:latin typeface="Arial"/>
                <a:cs typeface="Arial"/>
              </a:rPr>
              <a:t>5</a:t>
            </a:r>
            <a:endParaRPr sz="705">
              <a:latin typeface="Arial"/>
              <a:cs typeface="Arial"/>
            </a:endParaRPr>
          </a:p>
          <a:p>
            <a:pPr marL="8145">
              <a:spcBef>
                <a:spcPts val="115"/>
              </a:spcBef>
            </a:pPr>
            <a:r>
              <a:rPr sz="705" b="1" spc="13" dirty="0">
                <a:solidFill>
                  <a:srgbClr val="F37D41"/>
                </a:solidFill>
                <a:latin typeface="Arial"/>
                <a:cs typeface="Arial"/>
              </a:rPr>
              <a:t>Provide </a:t>
            </a:r>
            <a:r>
              <a:rPr sz="705" b="1" dirty="0">
                <a:solidFill>
                  <a:srgbClr val="F37D41"/>
                </a:solidFill>
                <a:latin typeface="Arial"/>
                <a:cs typeface="Arial"/>
              </a:rPr>
              <a:t>a </a:t>
            </a:r>
            <a:r>
              <a:rPr sz="705" b="1" spc="13" dirty="0">
                <a:solidFill>
                  <a:srgbClr val="F37D41"/>
                </a:solidFill>
                <a:latin typeface="Arial"/>
                <a:cs typeface="Arial"/>
              </a:rPr>
              <a:t>variety </a:t>
            </a:r>
            <a:r>
              <a:rPr sz="705" b="1" spc="6" dirty="0">
                <a:solidFill>
                  <a:srgbClr val="F37D41"/>
                </a:solidFill>
                <a:latin typeface="Arial"/>
                <a:cs typeface="Arial"/>
              </a:rPr>
              <a:t>of </a:t>
            </a:r>
            <a:r>
              <a:rPr sz="705" b="1" spc="13" dirty="0">
                <a:solidFill>
                  <a:srgbClr val="F37D41"/>
                </a:solidFill>
                <a:latin typeface="Arial"/>
                <a:cs typeface="Arial"/>
              </a:rPr>
              <a:t>support</a:t>
            </a:r>
            <a:r>
              <a:rPr sz="705" b="1" spc="96" dirty="0">
                <a:solidFill>
                  <a:srgbClr val="F37D41"/>
                </a:solidFill>
                <a:latin typeface="Arial"/>
                <a:cs typeface="Arial"/>
              </a:rPr>
              <a:t> </a:t>
            </a:r>
            <a:r>
              <a:rPr sz="705" b="1" spc="16" dirty="0">
                <a:solidFill>
                  <a:srgbClr val="F37D41"/>
                </a:solidFill>
                <a:latin typeface="Arial"/>
                <a:cs typeface="Arial"/>
              </a:rPr>
              <a:t>options</a:t>
            </a:r>
            <a:endParaRPr sz="705">
              <a:latin typeface="Arial"/>
              <a:cs typeface="Arial"/>
            </a:endParaRPr>
          </a:p>
        </p:txBody>
      </p:sp>
      <p:sp>
        <p:nvSpPr>
          <p:cNvPr id="17" name="object 17"/>
          <p:cNvSpPr/>
          <p:nvPr/>
        </p:nvSpPr>
        <p:spPr>
          <a:xfrm flipV="1">
            <a:off x="4869736" y="4077678"/>
            <a:ext cx="2948476" cy="29321"/>
          </a:xfrm>
          <a:custGeom>
            <a:avLst/>
            <a:gdLst/>
            <a:ahLst/>
            <a:cxnLst/>
            <a:rect l="l" t="t" r="r" b="b"/>
            <a:pathLst>
              <a:path w="5066030">
                <a:moveTo>
                  <a:pt x="0" y="0"/>
                </a:moveTo>
                <a:lnTo>
                  <a:pt x="5065750" y="0"/>
                </a:lnTo>
              </a:path>
            </a:pathLst>
          </a:custGeom>
          <a:ln w="6350">
            <a:solidFill>
              <a:srgbClr val="F37D41"/>
            </a:solidFill>
          </a:ln>
        </p:spPr>
        <p:txBody>
          <a:bodyPr wrap="square" lIns="0" tIns="0" rIns="0" bIns="0" rtlCol="0"/>
          <a:lstStyle/>
          <a:p>
            <a:endParaRPr sz="1154"/>
          </a:p>
        </p:txBody>
      </p:sp>
      <p:sp>
        <p:nvSpPr>
          <p:cNvPr id="18" name="object 18"/>
          <p:cNvSpPr/>
          <p:nvPr/>
        </p:nvSpPr>
        <p:spPr>
          <a:xfrm>
            <a:off x="4889122" y="4561547"/>
            <a:ext cx="2948477" cy="39357"/>
          </a:xfrm>
          <a:custGeom>
            <a:avLst/>
            <a:gdLst/>
            <a:ahLst/>
            <a:cxnLst/>
            <a:rect l="l" t="t" r="r" b="b"/>
            <a:pathLst>
              <a:path w="5066030">
                <a:moveTo>
                  <a:pt x="0" y="0"/>
                </a:moveTo>
                <a:lnTo>
                  <a:pt x="5065750" y="0"/>
                </a:lnTo>
              </a:path>
            </a:pathLst>
          </a:custGeom>
          <a:ln w="6350">
            <a:solidFill>
              <a:srgbClr val="F37D41"/>
            </a:solidFill>
          </a:ln>
        </p:spPr>
        <p:txBody>
          <a:bodyPr wrap="square" lIns="0" tIns="0" rIns="0" bIns="0" rtlCol="0"/>
          <a:lstStyle/>
          <a:p>
            <a:endParaRPr sz="1154"/>
          </a:p>
        </p:txBody>
      </p:sp>
      <p:sp>
        <p:nvSpPr>
          <p:cNvPr id="19" name="object 19"/>
          <p:cNvSpPr txBox="1"/>
          <p:nvPr/>
        </p:nvSpPr>
        <p:spPr>
          <a:xfrm>
            <a:off x="4877039" y="3796142"/>
            <a:ext cx="2946550" cy="747815"/>
          </a:xfrm>
          <a:prstGeom prst="rect">
            <a:avLst/>
          </a:prstGeom>
        </p:spPr>
        <p:txBody>
          <a:bodyPr vert="horz" wrap="square" lIns="0" tIns="22398" rIns="0" bIns="0" rtlCol="0" anchor="t">
            <a:spAutoFit/>
          </a:bodyPr>
          <a:lstStyle/>
          <a:p>
            <a:pPr marL="8145">
              <a:spcBef>
                <a:spcPts val="176"/>
              </a:spcBef>
            </a:pPr>
            <a:r>
              <a:rPr sz="705" b="1" spc="-10" dirty="0">
                <a:solidFill>
                  <a:srgbClr val="483087"/>
                </a:solidFill>
                <a:latin typeface="Arial"/>
                <a:cs typeface="Arial"/>
              </a:rPr>
              <a:t>STANDARD</a:t>
            </a:r>
            <a:r>
              <a:rPr sz="705" b="1" spc="-6" dirty="0">
                <a:solidFill>
                  <a:srgbClr val="483087"/>
                </a:solidFill>
                <a:latin typeface="Arial"/>
                <a:cs typeface="Arial"/>
              </a:rPr>
              <a:t> </a:t>
            </a:r>
            <a:r>
              <a:rPr sz="705" b="1" dirty="0">
                <a:solidFill>
                  <a:srgbClr val="483087"/>
                </a:solidFill>
                <a:latin typeface="Arial"/>
                <a:cs typeface="Arial"/>
              </a:rPr>
              <a:t>6</a:t>
            </a:r>
            <a:endParaRPr sz="705" dirty="0">
              <a:latin typeface="Arial"/>
              <a:cs typeface="Arial"/>
            </a:endParaRPr>
          </a:p>
          <a:p>
            <a:pPr marL="8145" marR="128683">
              <a:lnSpc>
                <a:spcPts val="834"/>
              </a:lnSpc>
              <a:spcBef>
                <a:spcPts val="154"/>
              </a:spcBef>
            </a:pPr>
            <a:r>
              <a:rPr lang="en-US" sz="705" b="1" spc="13" dirty="0">
                <a:solidFill>
                  <a:srgbClr val="F37D41"/>
                </a:solidFill>
                <a:latin typeface="Arial"/>
                <a:cs typeface="Arial"/>
              </a:rPr>
              <a:t>Delivering for victims through referrals and coordination</a:t>
            </a:r>
          </a:p>
          <a:p>
            <a:pPr>
              <a:lnSpc>
                <a:spcPct val="100000"/>
              </a:lnSpc>
            </a:pPr>
            <a:endParaRPr sz="770" dirty="0">
              <a:latin typeface="Times New Roman"/>
              <a:cs typeface="Times New Roman"/>
            </a:endParaRPr>
          </a:p>
          <a:p>
            <a:pPr>
              <a:spcBef>
                <a:spcPts val="32"/>
              </a:spcBef>
            </a:pPr>
            <a:endParaRPr sz="866" dirty="0">
              <a:latin typeface="Times New Roman"/>
              <a:cs typeface="Times New Roman"/>
            </a:endParaRPr>
          </a:p>
          <a:p>
            <a:pPr marL="8145"/>
            <a:r>
              <a:rPr sz="705" b="1" spc="-10" dirty="0">
                <a:solidFill>
                  <a:srgbClr val="483087"/>
                </a:solidFill>
                <a:latin typeface="Arial"/>
                <a:cs typeface="Arial"/>
              </a:rPr>
              <a:t>STANDARD</a:t>
            </a:r>
            <a:r>
              <a:rPr sz="705" b="1" spc="-6" dirty="0">
                <a:solidFill>
                  <a:srgbClr val="483087"/>
                </a:solidFill>
                <a:latin typeface="Arial"/>
                <a:cs typeface="Arial"/>
              </a:rPr>
              <a:t> </a:t>
            </a:r>
            <a:r>
              <a:rPr sz="705" b="1" dirty="0">
                <a:solidFill>
                  <a:srgbClr val="483087"/>
                </a:solidFill>
                <a:latin typeface="Arial"/>
                <a:cs typeface="Arial"/>
              </a:rPr>
              <a:t>7</a:t>
            </a:r>
            <a:endParaRPr sz="705" dirty="0">
              <a:latin typeface="Arial"/>
              <a:cs typeface="Arial"/>
            </a:endParaRPr>
          </a:p>
          <a:p>
            <a:pPr marL="8145" marR="3258">
              <a:lnSpc>
                <a:spcPts val="834"/>
              </a:lnSpc>
              <a:spcBef>
                <a:spcPts val="151"/>
              </a:spcBef>
            </a:pPr>
            <a:r>
              <a:rPr lang="en-US" sz="705" b="1" spc="13" dirty="0">
                <a:solidFill>
                  <a:srgbClr val="F37D41"/>
                </a:solidFill>
                <a:latin typeface="Arial"/>
                <a:cs typeface="Arial"/>
              </a:rPr>
              <a:t>Ensuring good governance structures </a:t>
            </a:r>
            <a:endParaRPr sz="705" b="1" spc="13" dirty="0">
              <a:solidFill>
                <a:srgbClr val="F37D41"/>
              </a:solidFill>
              <a:latin typeface="Arial"/>
              <a:cs typeface="Arial"/>
            </a:endParaRPr>
          </a:p>
        </p:txBody>
      </p:sp>
      <p:sp>
        <p:nvSpPr>
          <p:cNvPr id="20" name="object 20"/>
          <p:cNvSpPr/>
          <p:nvPr/>
        </p:nvSpPr>
        <p:spPr>
          <a:xfrm flipV="1">
            <a:off x="4910096" y="5031869"/>
            <a:ext cx="2913494" cy="69765"/>
          </a:xfrm>
          <a:custGeom>
            <a:avLst/>
            <a:gdLst/>
            <a:ahLst/>
            <a:cxnLst/>
            <a:rect l="l" t="t" r="r" b="b"/>
            <a:pathLst>
              <a:path w="5066030">
                <a:moveTo>
                  <a:pt x="0" y="0"/>
                </a:moveTo>
                <a:lnTo>
                  <a:pt x="5065750" y="0"/>
                </a:lnTo>
              </a:path>
            </a:pathLst>
          </a:custGeom>
          <a:ln w="6350">
            <a:solidFill>
              <a:srgbClr val="F37D41"/>
            </a:solidFill>
          </a:ln>
        </p:spPr>
        <p:txBody>
          <a:bodyPr wrap="square" lIns="0" tIns="0" rIns="0" bIns="0" rtlCol="0"/>
          <a:lstStyle/>
          <a:p>
            <a:endParaRPr sz="1154"/>
          </a:p>
        </p:txBody>
      </p:sp>
      <p:sp>
        <p:nvSpPr>
          <p:cNvPr id="21" name="object 21"/>
          <p:cNvSpPr txBox="1"/>
          <p:nvPr/>
        </p:nvSpPr>
        <p:spPr>
          <a:xfrm>
            <a:off x="4908452" y="4838467"/>
            <a:ext cx="2681842" cy="252423"/>
          </a:xfrm>
          <a:prstGeom prst="rect">
            <a:avLst/>
          </a:prstGeom>
        </p:spPr>
        <p:txBody>
          <a:bodyPr vert="horz" wrap="square" lIns="0" tIns="22398" rIns="0" bIns="0" rtlCol="0" anchor="t">
            <a:spAutoFit/>
          </a:bodyPr>
          <a:lstStyle/>
          <a:p>
            <a:pPr marL="8145">
              <a:spcBef>
                <a:spcPts val="176"/>
              </a:spcBef>
            </a:pPr>
            <a:r>
              <a:rPr sz="705" b="1" spc="-10" dirty="0">
                <a:solidFill>
                  <a:srgbClr val="483087"/>
                </a:solidFill>
                <a:latin typeface="Arial"/>
                <a:cs typeface="Arial"/>
              </a:rPr>
              <a:t>STANDARD</a:t>
            </a:r>
            <a:r>
              <a:rPr sz="705" b="1" spc="-6" dirty="0">
                <a:solidFill>
                  <a:srgbClr val="483087"/>
                </a:solidFill>
                <a:latin typeface="Arial"/>
                <a:cs typeface="Arial"/>
              </a:rPr>
              <a:t> </a:t>
            </a:r>
            <a:r>
              <a:rPr sz="705" b="1" dirty="0">
                <a:solidFill>
                  <a:srgbClr val="483087"/>
                </a:solidFill>
                <a:latin typeface="Arial"/>
                <a:cs typeface="Arial"/>
              </a:rPr>
              <a:t>8</a:t>
            </a:r>
            <a:endParaRPr sz="705" dirty="0">
              <a:latin typeface="Arial"/>
              <a:cs typeface="Arial"/>
            </a:endParaRPr>
          </a:p>
          <a:p>
            <a:pPr marL="8145">
              <a:spcBef>
                <a:spcPts val="115"/>
              </a:spcBef>
            </a:pPr>
            <a:r>
              <a:rPr lang="en-US" sz="705" b="1" spc="13" dirty="0">
                <a:solidFill>
                  <a:srgbClr val="F37D41"/>
                </a:solidFill>
                <a:latin typeface="Arial"/>
                <a:cs typeface="Arial"/>
              </a:rPr>
              <a:t>Achieving quality through training </a:t>
            </a:r>
            <a:endParaRPr sz="705" b="1" spc="10" dirty="0">
              <a:solidFill>
                <a:srgbClr val="F37D41"/>
              </a:solidFill>
              <a:latin typeface="Arial"/>
              <a:cs typeface="Arial"/>
            </a:endParaRPr>
          </a:p>
        </p:txBody>
      </p:sp>
      <p:sp>
        <p:nvSpPr>
          <p:cNvPr id="47" name="object 47"/>
          <p:cNvSpPr/>
          <p:nvPr/>
        </p:nvSpPr>
        <p:spPr>
          <a:xfrm>
            <a:off x="4365269" y="3248962"/>
            <a:ext cx="384164" cy="383026"/>
          </a:xfrm>
          <a:prstGeom prst="rect">
            <a:avLst/>
          </a:prstGeom>
          <a:blipFill>
            <a:blip r:embed="rId3" cstate="print"/>
            <a:stretch>
              <a:fillRect/>
            </a:stretch>
          </a:blipFill>
        </p:spPr>
        <p:txBody>
          <a:bodyPr wrap="square" lIns="0" tIns="0" rIns="0" bIns="0" rtlCol="0"/>
          <a:lstStyle/>
          <a:p>
            <a:endParaRPr sz="1154"/>
          </a:p>
        </p:txBody>
      </p:sp>
      <p:sp>
        <p:nvSpPr>
          <p:cNvPr id="48" name="object 48"/>
          <p:cNvSpPr txBox="1"/>
          <p:nvPr/>
        </p:nvSpPr>
        <p:spPr>
          <a:xfrm>
            <a:off x="4709458" y="3641444"/>
            <a:ext cx="134391" cy="70350"/>
          </a:xfrm>
          <a:prstGeom prst="rect">
            <a:avLst/>
          </a:prstGeom>
        </p:spPr>
        <p:txBody>
          <a:bodyPr vert="horz" wrap="square" lIns="0" tIns="10996" rIns="0" bIns="0" rtlCol="0">
            <a:spAutoFit/>
          </a:bodyPr>
          <a:lstStyle/>
          <a:p>
            <a:pPr marL="8145">
              <a:spcBef>
                <a:spcPts val="87"/>
              </a:spcBef>
            </a:pPr>
            <a:r>
              <a:rPr sz="385" spc="13" dirty="0">
                <a:solidFill>
                  <a:srgbClr val="F37D41"/>
                </a:solidFill>
                <a:latin typeface="Arial Black"/>
                <a:cs typeface="Arial Black"/>
              </a:rPr>
              <a:t>SOS</a:t>
            </a:r>
            <a:endParaRPr sz="385">
              <a:latin typeface="Arial Black"/>
              <a:cs typeface="Arial Black"/>
            </a:endParaRPr>
          </a:p>
        </p:txBody>
      </p:sp>
      <p:sp>
        <p:nvSpPr>
          <p:cNvPr id="49" name="object 49"/>
          <p:cNvSpPr/>
          <p:nvPr/>
        </p:nvSpPr>
        <p:spPr>
          <a:xfrm>
            <a:off x="4598705" y="2293911"/>
            <a:ext cx="106519" cy="106510"/>
          </a:xfrm>
          <a:prstGeom prst="rect">
            <a:avLst/>
          </a:prstGeom>
          <a:blipFill>
            <a:blip r:embed="rId4" cstate="print"/>
            <a:stretch>
              <a:fillRect/>
            </a:stretch>
          </a:blipFill>
        </p:spPr>
        <p:txBody>
          <a:bodyPr wrap="square" lIns="0" tIns="0" rIns="0" bIns="0" rtlCol="0"/>
          <a:lstStyle/>
          <a:p>
            <a:endParaRPr sz="1154"/>
          </a:p>
        </p:txBody>
      </p:sp>
      <p:sp>
        <p:nvSpPr>
          <p:cNvPr id="50" name="object 50"/>
          <p:cNvSpPr/>
          <p:nvPr/>
        </p:nvSpPr>
        <p:spPr>
          <a:xfrm>
            <a:off x="4544246" y="2395562"/>
            <a:ext cx="184075" cy="170636"/>
          </a:xfrm>
          <a:custGeom>
            <a:avLst/>
            <a:gdLst/>
            <a:ahLst/>
            <a:cxnLst/>
            <a:rect l="l" t="t" r="r" b="b"/>
            <a:pathLst>
              <a:path w="287019" h="266064">
                <a:moveTo>
                  <a:pt x="109524" y="0"/>
                </a:moveTo>
                <a:lnTo>
                  <a:pt x="69714" y="27376"/>
                </a:lnTo>
                <a:lnTo>
                  <a:pt x="37031" y="67017"/>
                </a:lnTo>
                <a:lnTo>
                  <a:pt x="13232" y="116632"/>
                </a:lnTo>
                <a:lnTo>
                  <a:pt x="75" y="173926"/>
                </a:lnTo>
                <a:lnTo>
                  <a:pt x="0" y="188979"/>
                </a:lnTo>
                <a:lnTo>
                  <a:pt x="3212" y="203119"/>
                </a:lnTo>
                <a:lnTo>
                  <a:pt x="47197" y="243517"/>
                </a:lnTo>
                <a:lnTo>
                  <a:pt x="116293" y="262856"/>
                </a:lnTo>
                <a:lnTo>
                  <a:pt x="155079" y="265696"/>
                </a:lnTo>
                <a:lnTo>
                  <a:pt x="154393" y="261645"/>
                </a:lnTo>
                <a:lnTo>
                  <a:pt x="154063" y="257492"/>
                </a:lnTo>
                <a:lnTo>
                  <a:pt x="157187" y="170370"/>
                </a:lnTo>
                <a:lnTo>
                  <a:pt x="177723" y="149085"/>
                </a:lnTo>
                <a:lnTo>
                  <a:pt x="177723" y="126504"/>
                </a:lnTo>
                <a:lnTo>
                  <a:pt x="184125" y="94880"/>
                </a:lnTo>
                <a:lnTo>
                  <a:pt x="201572" y="69029"/>
                </a:lnTo>
                <a:lnTo>
                  <a:pt x="227427" y="51586"/>
                </a:lnTo>
                <a:lnTo>
                  <a:pt x="259054" y="45186"/>
                </a:lnTo>
                <a:lnTo>
                  <a:pt x="282724" y="45186"/>
                </a:lnTo>
                <a:lnTo>
                  <a:pt x="282268" y="44659"/>
                </a:lnTo>
                <a:lnTo>
                  <a:pt x="168099" y="44659"/>
                </a:lnTo>
                <a:lnTo>
                  <a:pt x="149226" y="40504"/>
                </a:lnTo>
                <a:lnTo>
                  <a:pt x="133209" y="28257"/>
                </a:lnTo>
                <a:lnTo>
                  <a:pt x="109524" y="0"/>
                </a:lnTo>
                <a:close/>
              </a:path>
              <a:path w="287019" h="266064">
                <a:moveTo>
                  <a:pt x="282724" y="45186"/>
                </a:moveTo>
                <a:lnTo>
                  <a:pt x="259054" y="45186"/>
                </a:lnTo>
                <a:lnTo>
                  <a:pt x="266329" y="45508"/>
                </a:lnTo>
                <a:lnTo>
                  <a:pt x="273429" y="46456"/>
                </a:lnTo>
                <a:lnTo>
                  <a:pt x="280326" y="48004"/>
                </a:lnTo>
                <a:lnTo>
                  <a:pt x="286994" y="50126"/>
                </a:lnTo>
                <a:lnTo>
                  <a:pt x="282724" y="45186"/>
                </a:lnTo>
                <a:close/>
              </a:path>
              <a:path w="287019" h="266064">
                <a:moveTo>
                  <a:pt x="227329" y="431"/>
                </a:moveTo>
                <a:lnTo>
                  <a:pt x="203161" y="28638"/>
                </a:lnTo>
                <a:lnTo>
                  <a:pt x="187016" y="40709"/>
                </a:lnTo>
                <a:lnTo>
                  <a:pt x="168099" y="44659"/>
                </a:lnTo>
                <a:lnTo>
                  <a:pt x="282268" y="44659"/>
                </a:lnTo>
                <a:lnTo>
                  <a:pt x="273731" y="34782"/>
                </a:lnTo>
                <a:lnTo>
                  <a:pt x="259295" y="21288"/>
                </a:lnTo>
                <a:lnTo>
                  <a:pt x="243792" y="9789"/>
                </a:lnTo>
                <a:lnTo>
                  <a:pt x="227329" y="431"/>
                </a:lnTo>
                <a:close/>
              </a:path>
            </a:pathLst>
          </a:custGeom>
          <a:solidFill>
            <a:srgbClr val="483087"/>
          </a:solidFill>
        </p:spPr>
        <p:txBody>
          <a:bodyPr wrap="square" lIns="0" tIns="0" rIns="0" bIns="0" rtlCol="0"/>
          <a:lstStyle/>
          <a:p>
            <a:endParaRPr sz="1154"/>
          </a:p>
        </p:txBody>
      </p:sp>
      <p:sp>
        <p:nvSpPr>
          <p:cNvPr id="51" name="object 51"/>
          <p:cNvSpPr/>
          <p:nvPr/>
        </p:nvSpPr>
        <p:spPr>
          <a:xfrm>
            <a:off x="4651982" y="2433386"/>
            <a:ext cx="116854" cy="165586"/>
          </a:xfrm>
          <a:prstGeom prst="rect">
            <a:avLst/>
          </a:prstGeom>
          <a:blipFill>
            <a:blip r:embed="rId5" cstate="print"/>
            <a:stretch>
              <a:fillRect/>
            </a:stretch>
          </a:blipFill>
        </p:spPr>
        <p:txBody>
          <a:bodyPr wrap="square" lIns="0" tIns="0" rIns="0" bIns="0" rtlCol="0"/>
          <a:lstStyle/>
          <a:p>
            <a:endParaRPr sz="1154"/>
          </a:p>
        </p:txBody>
      </p:sp>
      <p:sp>
        <p:nvSpPr>
          <p:cNvPr id="54" name="object 54"/>
          <p:cNvSpPr/>
          <p:nvPr/>
        </p:nvSpPr>
        <p:spPr>
          <a:xfrm>
            <a:off x="4563786" y="1804754"/>
            <a:ext cx="185704" cy="328646"/>
          </a:xfrm>
          <a:custGeom>
            <a:avLst/>
            <a:gdLst/>
            <a:ahLst/>
            <a:cxnLst/>
            <a:rect l="l" t="t" r="r" b="b"/>
            <a:pathLst>
              <a:path w="289560" h="512445">
                <a:moveTo>
                  <a:pt x="9522" y="53530"/>
                </a:moveTo>
                <a:lnTo>
                  <a:pt x="4972" y="58567"/>
                </a:lnTo>
                <a:lnTo>
                  <a:pt x="1721" y="65085"/>
                </a:lnTo>
                <a:lnTo>
                  <a:pt x="0" y="72716"/>
                </a:lnTo>
                <a:lnTo>
                  <a:pt x="35" y="81089"/>
                </a:lnTo>
                <a:lnTo>
                  <a:pt x="14983" y="211861"/>
                </a:lnTo>
                <a:lnTo>
                  <a:pt x="19756" y="228353"/>
                </a:lnTo>
                <a:lnTo>
                  <a:pt x="25730" y="237950"/>
                </a:lnTo>
                <a:lnTo>
                  <a:pt x="30996" y="248523"/>
                </a:lnTo>
                <a:lnTo>
                  <a:pt x="33639" y="267944"/>
                </a:lnTo>
                <a:lnTo>
                  <a:pt x="33639" y="512267"/>
                </a:lnTo>
                <a:lnTo>
                  <a:pt x="223149" y="512267"/>
                </a:lnTo>
                <a:lnTo>
                  <a:pt x="223149" y="285597"/>
                </a:lnTo>
                <a:lnTo>
                  <a:pt x="139532" y="285597"/>
                </a:lnTo>
                <a:lnTo>
                  <a:pt x="122479" y="270359"/>
                </a:lnTo>
                <a:lnTo>
                  <a:pt x="109281" y="251317"/>
                </a:lnTo>
                <a:lnTo>
                  <a:pt x="100759" y="229326"/>
                </a:lnTo>
                <a:lnTo>
                  <a:pt x="97736" y="205244"/>
                </a:lnTo>
                <a:lnTo>
                  <a:pt x="102286" y="176004"/>
                </a:lnTo>
                <a:lnTo>
                  <a:pt x="114986" y="150377"/>
                </a:lnTo>
                <a:lnTo>
                  <a:pt x="130457" y="133972"/>
                </a:lnTo>
                <a:lnTo>
                  <a:pt x="43863" y="133972"/>
                </a:lnTo>
                <a:lnTo>
                  <a:pt x="9929" y="56692"/>
                </a:lnTo>
                <a:lnTo>
                  <a:pt x="9522" y="53530"/>
                </a:lnTo>
                <a:close/>
              </a:path>
              <a:path w="289560" h="512445">
                <a:moveTo>
                  <a:pt x="197431" y="0"/>
                </a:moveTo>
                <a:lnTo>
                  <a:pt x="196517" y="0"/>
                </a:lnTo>
                <a:lnTo>
                  <a:pt x="189618" y="1222"/>
                </a:lnTo>
                <a:lnTo>
                  <a:pt x="183658" y="4643"/>
                </a:lnTo>
                <a:lnTo>
                  <a:pt x="179165" y="9895"/>
                </a:lnTo>
                <a:lnTo>
                  <a:pt x="176667" y="16611"/>
                </a:lnTo>
                <a:lnTo>
                  <a:pt x="174876" y="26568"/>
                </a:lnTo>
                <a:lnTo>
                  <a:pt x="175043" y="34589"/>
                </a:lnTo>
                <a:lnTo>
                  <a:pt x="178165" y="41673"/>
                </a:lnTo>
                <a:lnTo>
                  <a:pt x="183717" y="47069"/>
                </a:lnTo>
                <a:lnTo>
                  <a:pt x="191170" y="50025"/>
                </a:lnTo>
                <a:lnTo>
                  <a:pt x="233271" y="57607"/>
                </a:lnTo>
                <a:lnTo>
                  <a:pt x="233271" y="88938"/>
                </a:lnTo>
                <a:lnTo>
                  <a:pt x="233207" y="110667"/>
                </a:lnTo>
                <a:lnTo>
                  <a:pt x="230578" y="116408"/>
                </a:lnTo>
                <a:lnTo>
                  <a:pt x="193888" y="116522"/>
                </a:lnTo>
                <a:lnTo>
                  <a:pt x="159355" y="123495"/>
                </a:lnTo>
                <a:lnTo>
                  <a:pt x="131153" y="142509"/>
                </a:lnTo>
                <a:lnTo>
                  <a:pt x="112139" y="170711"/>
                </a:lnTo>
                <a:lnTo>
                  <a:pt x="105166" y="205244"/>
                </a:lnTo>
                <a:lnTo>
                  <a:pt x="107598" y="226095"/>
                </a:lnTo>
                <a:lnTo>
                  <a:pt x="114515" y="245417"/>
                </a:lnTo>
                <a:lnTo>
                  <a:pt x="125349" y="262487"/>
                </a:lnTo>
                <a:lnTo>
                  <a:pt x="139532" y="276580"/>
                </a:lnTo>
                <a:lnTo>
                  <a:pt x="139532" y="285597"/>
                </a:lnTo>
                <a:lnTo>
                  <a:pt x="223149" y="285597"/>
                </a:lnTo>
                <a:lnTo>
                  <a:pt x="223149" y="279869"/>
                </a:lnTo>
                <a:lnTo>
                  <a:pt x="230578" y="264794"/>
                </a:lnTo>
                <a:lnTo>
                  <a:pt x="245666" y="234581"/>
                </a:lnTo>
                <a:lnTo>
                  <a:pt x="283543" y="159258"/>
                </a:lnTo>
                <a:lnTo>
                  <a:pt x="286207" y="150377"/>
                </a:lnTo>
                <a:lnTo>
                  <a:pt x="288182" y="141228"/>
                </a:lnTo>
                <a:lnTo>
                  <a:pt x="288960" y="134632"/>
                </a:lnTo>
                <a:lnTo>
                  <a:pt x="288960" y="34429"/>
                </a:lnTo>
                <a:lnTo>
                  <a:pt x="267065" y="12179"/>
                </a:lnTo>
                <a:lnTo>
                  <a:pt x="265986" y="12179"/>
                </a:lnTo>
                <a:lnTo>
                  <a:pt x="199902" y="279"/>
                </a:lnTo>
                <a:lnTo>
                  <a:pt x="199468" y="266"/>
                </a:lnTo>
                <a:lnTo>
                  <a:pt x="197431" y="0"/>
                </a:lnTo>
                <a:close/>
              </a:path>
              <a:path w="289560" h="512445">
                <a:moveTo>
                  <a:pt x="80248" y="113423"/>
                </a:moveTo>
                <a:lnTo>
                  <a:pt x="46149" y="133896"/>
                </a:lnTo>
                <a:lnTo>
                  <a:pt x="44993" y="133972"/>
                </a:lnTo>
                <a:lnTo>
                  <a:pt x="130457" y="133972"/>
                </a:lnTo>
                <a:lnTo>
                  <a:pt x="134416" y="129774"/>
                </a:lnTo>
                <a:lnTo>
                  <a:pt x="143851" y="124371"/>
                </a:lnTo>
                <a:lnTo>
                  <a:pt x="103248" y="124371"/>
                </a:lnTo>
                <a:lnTo>
                  <a:pt x="96511" y="123601"/>
                </a:lnTo>
                <a:lnTo>
                  <a:pt x="90320" y="121407"/>
                </a:lnTo>
                <a:lnTo>
                  <a:pt x="84842" y="117957"/>
                </a:lnTo>
                <a:lnTo>
                  <a:pt x="80248" y="113423"/>
                </a:lnTo>
                <a:close/>
              </a:path>
              <a:path w="289560" h="512445">
                <a:moveTo>
                  <a:pt x="142212" y="104571"/>
                </a:moveTo>
                <a:lnTo>
                  <a:pt x="104709" y="124332"/>
                </a:lnTo>
                <a:lnTo>
                  <a:pt x="104226" y="124371"/>
                </a:lnTo>
                <a:lnTo>
                  <a:pt x="143851" y="124371"/>
                </a:lnTo>
                <a:lnTo>
                  <a:pt x="159154" y="115608"/>
                </a:lnTo>
                <a:lnTo>
                  <a:pt x="152283" y="114020"/>
                </a:lnTo>
                <a:lnTo>
                  <a:pt x="146327" y="110032"/>
                </a:lnTo>
                <a:lnTo>
                  <a:pt x="142212" y="104571"/>
                </a:lnTo>
                <a:close/>
              </a:path>
              <a:path w="289560" h="512445">
                <a:moveTo>
                  <a:pt x="233207" y="88925"/>
                </a:moveTo>
                <a:close/>
              </a:path>
              <a:path w="289560" h="512445">
                <a:moveTo>
                  <a:pt x="218691" y="3657"/>
                </a:moveTo>
                <a:close/>
              </a:path>
              <a:path w="289560" h="512445">
                <a:moveTo>
                  <a:pt x="199832" y="266"/>
                </a:moveTo>
                <a:lnTo>
                  <a:pt x="199565" y="279"/>
                </a:lnTo>
                <a:lnTo>
                  <a:pt x="199902" y="279"/>
                </a:lnTo>
                <a:close/>
              </a:path>
            </a:pathLst>
          </a:custGeom>
          <a:solidFill>
            <a:srgbClr val="483087"/>
          </a:solidFill>
        </p:spPr>
        <p:txBody>
          <a:bodyPr wrap="square" lIns="0" tIns="0" rIns="0" bIns="0" rtlCol="0"/>
          <a:lstStyle/>
          <a:p>
            <a:endParaRPr sz="1154"/>
          </a:p>
        </p:txBody>
      </p:sp>
      <p:sp>
        <p:nvSpPr>
          <p:cNvPr id="55" name="object 55"/>
          <p:cNvSpPr/>
          <p:nvPr/>
        </p:nvSpPr>
        <p:spPr>
          <a:xfrm>
            <a:off x="4574286" y="1783476"/>
            <a:ext cx="159753" cy="104074"/>
          </a:xfrm>
          <a:prstGeom prst="rect">
            <a:avLst/>
          </a:prstGeom>
          <a:blipFill>
            <a:blip r:embed="rId6" cstate="print"/>
            <a:stretch>
              <a:fillRect/>
            </a:stretch>
          </a:blipFill>
        </p:spPr>
        <p:txBody>
          <a:bodyPr wrap="square" lIns="0" tIns="0" rIns="0" bIns="0" rtlCol="0"/>
          <a:lstStyle/>
          <a:p>
            <a:endParaRPr sz="1154"/>
          </a:p>
        </p:txBody>
      </p:sp>
      <p:sp>
        <p:nvSpPr>
          <p:cNvPr id="90" name="object 57">
            <a:extLst>
              <a:ext uri="{FF2B5EF4-FFF2-40B4-BE49-F238E27FC236}">
                <a16:creationId xmlns:a16="http://schemas.microsoft.com/office/drawing/2014/main" id="{FA0B3287-EE0C-4E1E-9DFE-051BBFAB75DE}"/>
              </a:ext>
            </a:extLst>
          </p:cNvPr>
          <p:cNvSpPr/>
          <p:nvPr/>
        </p:nvSpPr>
        <p:spPr>
          <a:xfrm>
            <a:off x="4035918" y="6581105"/>
            <a:ext cx="1225399" cy="0"/>
          </a:xfrm>
          <a:custGeom>
            <a:avLst/>
            <a:gdLst/>
            <a:ahLst/>
            <a:cxnLst/>
            <a:rect l="l" t="t" r="r" b="b"/>
            <a:pathLst>
              <a:path w="1910714">
                <a:moveTo>
                  <a:pt x="0" y="0"/>
                </a:moveTo>
                <a:lnTo>
                  <a:pt x="1910448" y="0"/>
                </a:lnTo>
              </a:path>
            </a:pathLst>
          </a:custGeom>
          <a:ln w="38100">
            <a:solidFill>
              <a:srgbClr val="F47D42"/>
            </a:solidFill>
          </a:ln>
        </p:spPr>
        <p:txBody>
          <a:bodyPr wrap="square" lIns="0" tIns="0" rIns="0" bIns="0" rtlCol="0"/>
          <a:lstStyle/>
          <a:p>
            <a:endParaRPr sz="1154"/>
          </a:p>
        </p:txBody>
      </p:sp>
      <p:sp>
        <p:nvSpPr>
          <p:cNvPr id="92" name="object 58">
            <a:extLst>
              <a:ext uri="{FF2B5EF4-FFF2-40B4-BE49-F238E27FC236}">
                <a16:creationId xmlns:a16="http://schemas.microsoft.com/office/drawing/2014/main" id="{10B7B8D6-9B4C-40C0-84F8-49355CADA249}"/>
              </a:ext>
            </a:extLst>
          </p:cNvPr>
          <p:cNvSpPr/>
          <p:nvPr/>
        </p:nvSpPr>
        <p:spPr>
          <a:xfrm>
            <a:off x="6981144" y="6581105"/>
            <a:ext cx="1225399" cy="0"/>
          </a:xfrm>
          <a:custGeom>
            <a:avLst/>
            <a:gdLst/>
            <a:ahLst/>
            <a:cxnLst/>
            <a:rect l="l" t="t" r="r" b="b"/>
            <a:pathLst>
              <a:path w="1910715">
                <a:moveTo>
                  <a:pt x="0" y="0"/>
                </a:moveTo>
                <a:lnTo>
                  <a:pt x="1910448" y="0"/>
                </a:lnTo>
              </a:path>
            </a:pathLst>
          </a:custGeom>
          <a:ln w="38100">
            <a:solidFill>
              <a:srgbClr val="F47D42"/>
            </a:solidFill>
          </a:ln>
        </p:spPr>
        <p:txBody>
          <a:bodyPr wrap="square" lIns="0" tIns="0" rIns="0" bIns="0" rtlCol="0"/>
          <a:lstStyle/>
          <a:p>
            <a:endParaRPr sz="1154"/>
          </a:p>
        </p:txBody>
      </p:sp>
      <p:sp>
        <p:nvSpPr>
          <p:cNvPr id="94" name="object 68">
            <a:extLst>
              <a:ext uri="{FF2B5EF4-FFF2-40B4-BE49-F238E27FC236}">
                <a16:creationId xmlns:a16="http://schemas.microsoft.com/office/drawing/2014/main" id="{1080F5E5-8A78-4579-9837-C213D42E1E27}"/>
              </a:ext>
            </a:extLst>
          </p:cNvPr>
          <p:cNvSpPr/>
          <p:nvPr/>
        </p:nvSpPr>
        <p:spPr>
          <a:xfrm>
            <a:off x="5349023" y="6521269"/>
            <a:ext cx="1557392" cy="119672"/>
          </a:xfrm>
          <a:prstGeom prst="rect">
            <a:avLst/>
          </a:prstGeom>
          <a:blipFill>
            <a:blip r:embed="rId7" cstate="print"/>
            <a:stretch>
              <a:fillRect/>
            </a:stretch>
          </a:blipFill>
        </p:spPr>
        <p:txBody>
          <a:bodyPr wrap="square" lIns="0" tIns="0" rIns="0" bIns="0" rtlCol="0"/>
          <a:lstStyle/>
          <a:p>
            <a:endParaRPr sz="1154"/>
          </a:p>
        </p:txBody>
      </p:sp>
      <p:sp>
        <p:nvSpPr>
          <p:cNvPr id="104" name="object 21">
            <a:extLst>
              <a:ext uri="{FF2B5EF4-FFF2-40B4-BE49-F238E27FC236}">
                <a16:creationId xmlns:a16="http://schemas.microsoft.com/office/drawing/2014/main" id="{A8058461-F86B-4BF7-8527-4765973B2D50}"/>
              </a:ext>
            </a:extLst>
          </p:cNvPr>
          <p:cNvSpPr txBox="1"/>
          <p:nvPr/>
        </p:nvSpPr>
        <p:spPr>
          <a:xfrm>
            <a:off x="4908166" y="5395258"/>
            <a:ext cx="2681842" cy="252423"/>
          </a:xfrm>
          <a:prstGeom prst="rect">
            <a:avLst/>
          </a:prstGeom>
        </p:spPr>
        <p:txBody>
          <a:bodyPr vert="horz" wrap="square" lIns="0" tIns="22398" rIns="0" bIns="0" rtlCol="0" anchor="t">
            <a:spAutoFit/>
          </a:bodyPr>
          <a:lstStyle/>
          <a:p>
            <a:pPr marL="8145">
              <a:spcBef>
                <a:spcPts val="176"/>
              </a:spcBef>
            </a:pPr>
            <a:r>
              <a:rPr sz="705" b="1" spc="-10" dirty="0">
                <a:solidFill>
                  <a:srgbClr val="483087"/>
                </a:solidFill>
                <a:latin typeface="Arial"/>
                <a:cs typeface="Arial"/>
              </a:rPr>
              <a:t>STANDARD</a:t>
            </a:r>
            <a:r>
              <a:rPr lang="en-US" sz="705" b="1" spc="-6" dirty="0">
                <a:solidFill>
                  <a:srgbClr val="483087"/>
                </a:solidFill>
                <a:latin typeface="Arial"/>
                <a:cs typeface="Arial"/>
              </a:rPr>
              <a:t> 9</a:t>
            </a:r>
            <a:endParaRPr lang="en-US" sz="705" b="1" dirty="0">
              <a:solidFill>
                <a:srgbClr val="483087"/>
              </a:solidFill>
              <a:latin typeface="Arial"/>
              <a:cs typeface="Arial"/>
            </a:endParaRPr>
          </a:p>
          <a:p>
            <a:pPr marL="8145">
              <a:spcBef>
                <a:spcPts val="115"/>
              </a:spcBef>
            </a:pPr>
            <a:r>
              <a:rPr lang="en-US" sz="705" b="1" spc="13" dirty="0">
                <a:solidFill>
                  <a:srgbClr val="F37D41"/>
                </a:solidFill>
                <a:latin typeface="Arial"/>
                <a:cs typeface="Arial"/>
              </a:rPr>
              <a:t>Improving our services through monitoring and evaluation</a:t>
            </a:r>
            <a:endParaRPr sz="705" b="1" spc="10" dirty="0">
              <a:solidFill>
                <a:srgbClr val="F37D41"/>
              </a:solidFill>
              <a:latin typeface="Arial"/>
              <a:cs typeface="Arial"/>
            </a:endParaRPr>
          </a:p>
        </p:txBody>
      </p:sp>
      <p:sp>
        <p:nvSpPr>
          <p:cNvPr id="105" name="object 20">
            <a:extLst>
              <a:ext uri="{FF2B5EF4-FFF2-40B4-BE49-F238E27FC236}">
                <a16:creationId xmlns:a16="http://schemas.microsoft.com/office/drawing/2014/main" id="{2176EA58-96C5-4E58-9B3B-B67691F64233}"/>
              </a:ext>
            </a:extLst>
          </p:cNvPr>
          <p:cNvSpPr/>
          <p:nvPr/>
        </p:nvSpPr>
        <p:spPr>
          <a:xfrm flipV="1">
            <a:off x="4915510" y="5561401"/>
            <a:ext cx="2936914" cy="106899"/>
          </a:xfrm>
          <a:custGeom>
            <a:avLst/>
            <a:gdLst/>
            <a:ahLst/>
            <a:cxnLst/>
            <a:rect l="l" t="t" r="r" b="b"/>
            <a:pathLst>
              <a:path w="5066030">
                <a:moveTo>
                  <a:pt x="0" y="0"/>
                </a:moveTo>
                <a:lnTo>
                  <a:pt x="5065750" y="0"/>
                </a:lnTo>
              </a:path>
            </a:pathLst>
          </a:custGeom>
          <a:ln w="6350">
            <a:solidFill>
              <a:srgbClr val="F37D41"/>
            </a:solidFill>
          </a:ln>
        </p:spPr>
        <p:txBody>
          <a:bodyPr wrap="square" lIns="0" tIns="0" rIns="0" bIns="0" rtlCol="0"/>
          <a:lstStyle/>
          <a:p>
            <a:endParaRPr sz="1154"/>
          </a:p>
        </p:txBody>
      </p:sp>
      <p:pic>
        <p:nvPicPr>
          <p:cNvPr id="108" name="Graphic 108" descr="Bank">
            <a:extLst>
              <a:ext uri="{FF2B5EF4-FFF2-40B4-BE49-F238E27FC236}">
                <a16:creationId xmlns:a16="http://schemas.microsoft.com/office/drawing/2014/main" id="{6A20FB3C-A43A-47F2-9A29-F11A0C2E597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511435" y="4236654"/>
            <a:ext cx="369100" cy="368869"/>
          </a:xfrm>
          <a:prstGeom prst="rect">
            <a:avLst/>
          </a:prstGeom>
        </p:spPr>
      </p:pic>
      <p:pic>
        <p:nvPicPr>
          <p:cNvPr id="110" name="Graphic 110" descr="Group">
            <a:extLst>
              <a:ext uri="{FF2B5EF4-FFF2-40B4-BE49-F238E27FC236}">
                <a16:creationId xmlns:a16="http://schemas.microsoft.com/office/drawing/2014/main" id="{48E86FDB-2672-4082-8D94-A2856A90B5F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476261" y="4421250"/>
            <a:ext cx="257778" cy="227696"/>
          </a:xfrm>
          <a:prstGeom prst="rect">
            <a:avLst/>
          </a:prstGeom>
        </p:spPr>
      </p:pic>
      <p:sp>
        <p:nvSpPr>
          <p:cNvPr id="73" name="object 24"/>
          <p:cNvSpPr/>
          <p:nvPr/>
        </p:nvSpPr>
        <p:spPr>
          <a:xfrm>
            <a:off x="4371487" y="4837235"/>
            <a:ext cx="115055" cy="115062"/>
          </a:xfrm>
          <a:prstGeom prst="rect">
            <a:avLst/>
          </a:prstGeom>
          <a:blipFill>
            <a:blip r:embed="rId12" cstate="print"/>
            <a:stretch>
              <a:fillRect/>
            </a:stretch>
          </a:blipFill>
        </p:spPr>
        <p:txBody>
          <a:bodyPr wrap="square" lIns="0" tIns="0" rIns="0" bIns="0" rtlCol="0"/>
          <a:lstStyle/>
          <a:p>
            <a:endParaRPr sz="1154"/>
          </a:p>
        </p:txBody>
      </p:sp>
      <p:sp>
        <p:nvSpPr>
          <p:cNvPr id="74" name="object 25"/>
          <p:cNvSpPr/>
          <p:nvPr/>
        </p:nvSpPr>
        <p:spPr>
          <a:xfrm>
            <a:off x="4332379" y="4959719"/>
            <a:ext cx="210138" cy="144165"/>
          </a:xfrm>
          <a:custGeom>
            <a:avLst/>
            <a:gdLst/>
            <a:ahLst/>
            <a:cxnLst/>
            <a:rect l="l" t="t" r="r" b="b"/>
            <a:pathLst>
              <a:path w="327659" h="224789">
                <a:moveTo>
                  <a:pt x="99199" y="0"/>
                </a:moveTo>
                <a:lnTo>
                  <a:pt x="52184" y="0"/>
                </a:lnTo>
                <a:lnTo>
                  <a:pt x="31873" y="4101"/>
                </a:lnTo>
                <a:lnTo>
                  <a:pt x="15286" y="15286"/>
                </a:lnTo>
                <a:lnTo>
                  <a:pt x="4101" y="31873"/>
                </a:lnTo>
                <a:lnTo>
                  <a:pt x="0" y="52184"/>
                </a:lnTo>
                <a:lnTo>
                  <a:pt x="0" y="141947"/>
                </a:lnTo>
                <a:lnTo>
                  <a:pt x="6471" y="173991"/>
                </a:lnTo>
                <a:lnTo>
                  <a:pt x="24117" y="200158"/>
                </a:lnTo>
                <a:lnTo>
                  <a:pt x="50288" y="217800"/>
                </a:lnTo>
                <a:lnTo>
                  <a:pt x="82334" y="224269"/>
                </a:lnTo>
                <a:lnTo>
                  <a:pt x="231013" y="224269"/>
                </a:lnTo>
                <a:lnTo>
                  <a:pt x="245046" y="221390"/>
                </a:lnTo>
                <a:lnTo>
                  <a:pt x="256441" y="213552"/>
                </a:lnTo>
                <a:lnTo>
                  <a:pt x="264002" y="201954"/>
                </a:lnTo>
                <a:lnTo>
                  <a:pt x="266534" y="187794"/>
                </a:lnTo>
                <a:lnTo>
                  <a:pt x="263200" y="174347"/>
                </a:lnTo>
                <a:lnTo>
                  <a:pt x="254915" y="163348"/>
                </a:lnTo>
                <a:lnTo>
                  <a:pt x="243148" y="155924"/>
                </a:lnTo>
                <a:lnTo>
                  <a:pt x="229362" y="153200"/>
                </a:lnTo>
                <a:lnTo>
                  <a:pt x="145707" y="153200"/>
                </a:lnTo>
                <a:lnTo>
                  <a:pt x="145707" y="135839"/>
                </a:lnTo>
                <a:lnTo>
                  <a:pt x="239471" y="135839"/>
                </a:lnTo>
                <a:lnTo>
                  <a:pt x="267417" y="132054"/>
                </a:lnTo>
                <a:lnTo>
                  <a:pt x="291795" y="120919"/>
                </a:lnTo>
                <a:lnTo>
                  <a:pt x="310819" y="102760"/>
                </a:lnTo>
                <a:lnTo>
                  <a:pt x="317149" y="89522"/>
                </a:lnTo>
                <a:lnTo>
                  <a:pt x="179654" y="89522"/>
                </a:lnTo>
                <a:lnTo>
                  <a:pt x="99199" y="0"/>
                </a:lnTo>
                <a:close/>
              </a:path>
              <a:path w="327659" h="224789">
                <a:moveTo>
                  <a:pt x="211582" y="368"/>
                </a:moveTo>
                <a:lnTo>
                  <a:pt x="179654" y="89522"/>
                </a:lnTo>
                <a:lnTo>
                  <a:pt x="317149" y="89522"/>
                </a:lnTo>
                <a:lnTo>
                  <a:pt x="322707" y="77901"/>
                </a:lnTo>
                <a:lnTo>
                  <a:pt x="324634" y="70878"/>
                </a:lnTo>
                <a:lnTo>
                  <a:pt x="247332" y="70878"/>
                </a:lnTo>
                <a:lnTo>
                  <a:pt x="247332" y="39369"/>
                </a:lnTo>
                <a:lnTo>
                  <a:pt x="244561" y="24882"/>
                </a:lnTo>
                <a:lnTo>
                  <a:pt x="236962" y="12868"/>
                </a:lnTo>
                <a:lnTo>
                  <a:pt x="225611" y="4354"/>
                </a:lnTo>
                <a:lnTo>
                  <a:pt x="211582" y="368"/>
                </a:lnTo>
                <a:close/>
              </a:path>
              <a:path w="327659" h="224789">
                <a:moveTo>
                  <a:pt x="298799" y="27384"/>
                </a:moveTo>
                <a:lnTo>
                  <a:pt x="289606" y="28895"/>
                </a:lnTo>
                <a:lnTo>
                  <a:pt x="281252" y="33193"/>
                </a:lnTo>
                <a:lnTo>
                  <a:pt x="274434" y="39928"/>
                </a:lnTo>
                <a:lnTo>
                  <a:pt x="247332" y="70878"/>
                </a:lnTo>
                <a:lnTo>
                  <a:pt x="324634" y="70878"/>
                </a:lnTo>
                <a:lnTo>
                  <a:pt x="326478" y="64160"/>
                </a:lnTo>
                <a:lnTo>
                  <a:pt x="327353" y="53313"/>
                </a:lnTo>
                <a:lnTo>
                  <a:pt x="324300" y="43145"/>
                </a:lnTo>
                <a:lnTo>
                  <a:pt x="317752" y="34696"/>
                </a:lnTo>
                <a:lnTo>
                  <a:pt x="308140" y="29006"/>
                </a:lnTo>
                <a:lnTo>
                  <a:pt x="298799" y="27384"/>
                </a:lnTo>
                <a:close/>
              </a:path>
            </a:pathLst>
          </a:custGeom>
          <a:solidFill>
            <a:srgbClr val="F47D42"/>
          </a:solidFill>
        </p:spPr>
        <p:txBody>
          <a:bodyPr wrap="square" lIns="0" tIns="0" rIns="0" bIns="0" rtlCol="0"/>
          <a:lstStyle/>
          <a:p>
            <a:endParaRPr sz="1154"/>
          </a:p>
        </p:txBody>
      </p:sp>
      <p:sp>
        <p:nvSpPr>
          <p:cNvPr id="75" name="object 26"/>
          <p:cNvSpPr/>
          <p:nvPr/>
        </p:nvSpPr>
        <p:spPr>
          <a:xfrm>
            <a:off x="4550138" y="4991409"/>
            <a:ext cx="72896" cy="72896"/>
          </a:xfrm>
          <a:custGeom>
            <a:avLst/>
            <a:gdLst/>
            <a:ahLst/>
            <a:cxnLst/>
            <a:rect l="l" t="t" r="r" b="b"/>
            <a:pathLst>
              <a:path w="113665" h="113664">
                <a:moveTo>
                  <a:pt x="56565" y="0"/>
                </a:moveTo>
                <a:lnTo>
                  <a:pt x="34547" y="4444"/>
                </a:lnTo>
                <a:lnTo>
                  <a:pt x="16567" y="16565"/>
                </a:lnTo>
                <a:lnTo>
                  <a:pt x="4444" y="34541"/>
                </a:lnTo>
                <a:lnTo>
                  <a:pt x="0" y="56553"/>
                </a:lnTo>
                <a:lnTo>
                  <a:pt x="4445" y="78564"/>
                </a:lnTo>
                <a:lnTo>
                  <a:pt x="16567" y="96540"/>
                </a:lnTo>
                <a:lnTo>
                  <a:pt x="34547" y="108661"/>
                </a:lnTo>
                <a:lnTo>
                  <a:pt x="56565" y="113106"/>
                </a:lnTo>
                <a:lnTo>
                  <a:pt x="78577" y="108661"/>
                </a:lnTo>
                <a:lnTo>
                  <a:pt x="96553" y="96540"/>
                </a:lnTo>
                <a:lnTo>
                  <a:pt x="108674" y="78564"/>
                </a:lnTo>
                <a:lnTo>
                  <a:pt x="113118" y="56553"/>
                </a:lnTo>
                <a:lnTo>
                  <a:pt x="108674" y="34541"/>
                </a:lnTo>
                <a:lnTo>
                  <a:pt x="96553" y="16565"/>
                </a:lnTo>
                <a:lnTo>
                  <a:pt x="78577" y="4444"/>
                </a:lnTo>
                <a:lnTo>
                  <a:pt x="56565" y="0"/>
                </a:lnTo>
                <a:close/>
              </a:path>
            </a:pathLst>
          </a:custGeom>
          <a:solidFill>
            <a:srgbClr val="472E88"/>
          </a:solidFill>
        </p:spPr>
        <p:txBody>
          <a:bodyPr wrap="square" lIns="0" tIns="0" rIns="0" bIns="0" rtlCol="0"/>
          <a:lstStyle/>
          <a:p>
            <a:endParaRPr sz="1154"/>
          </a:p>
        </p:txBody>
      </p:sp>
      <p:sp>
        <p:nvSpPr>
          <p:cNvPr id="76" name="object 27"/>
          <p:cNvSpPr/>
          <p:nvPr/>
        </p:nvSpPr>
        <p:spPr>
          <a:xfrm>
            <a:off x="4659887" y="4991409"/>
            <a:ext cx="72896" cy="72896"/>
          </a:xfrm>
          <a:custGeom>
            <a:avLst/>
            <a:gdLst/>
            <a:ahLst/>
            <a:cxnLst/>
            <a:rect l="l" t="t" r="r" b="b"/>
            <a:pathLst>
              <a:path w="113665" h="113664">
                <a:moveTo>
                  <a:pt x="56553" y="0"/>
                </a:moveTo>
                <a:lnTo>
                  <a:pt x="34541" y="4444"/>
                </a:lnTo>
                <a:lnTo>
                  <a:pt x="16565" y="16565"/>
                </a:lnTo>
                <a:lnTo>
                  <a:pt x="4444" y="34541"/>
                </a:lnTo>
                <a:lnTo>
                  <a:pt x="0" y="56553"/>
                </a:lnTo>
                <a:lnTo>
                  <a:pt x="4444" y="78564"/>
                </a:lnTo>
                <a:lnTo>
                  <a:pt x="16565" y="96540"/>
                </a:lnTo>
                <a:lnTo>
                  <a:pt x="34541" y="108661"/>
                </a:lnTo>
                <a:lnTo>
                  <a:pt x="56553" y="113106"/>
                </a:lnTo>
                <a:lnTo>
                  <a:pt x="78564" y="108661"/>
                </a:lnTo>
                <a:lnTo>
                  <a:pt x="96540" y="96540"/>
                </a:lnTo>
                <a:lnTo>
                  <a:pt x="108661" y="78564"/>
                </a:lnTo>
                <a:lnTo>
                  <a:pt x="113106" y="56553"/>
                </a:lnTo>
                <a:lnTo>
                  <a:pt x="108661" y="34541"/>
                </a:lnTo>
                <a:lnTo>
                  <a:pt x="96540" y="16565"/>
                </a:lnTo>
                <a:lnTo>
                  <a:pt x="78564" y="4444"/>
                </a:lnTo>
                <a:lnTo>
                  <a:pt x="56553" y="0"/>
                </a:lnTo>
                <a:close/>
              </a:path>
            </a:pathLst>
          </a:custGeom>
          <a:solidFill>
            <a:srgbClr val="472E88"/>
          </a:solidFill>
        </p:spPr>
        <p:txBody>
          <a:bodyPr wrap="square" lIns="0" tIns="0" rIns="0" bIns="0" rtlCol="0"/>
          <a:lstStyle/>
          <a:p>
            <a:endParaRPr sz="1154"/>
          </a:p>
        </p:txBody>
      </p:sp>
      <p:sp>
        <p:nvSpPr>
          <p:cNvPr id="77" name="object 28"/>
          <p:cNvSpPr/>
          <p:nvPr/>
        </p:nvSpPr>
        <p:spPr>
          <a:xfrm>
            <a:off x="4522779" y="5068626"/>
            <a:ext cx="107105" cy="90408"/>
          </a:xfrm>
          <a:custGeom>
            <a:avLst/>
            <a:gdLst/>
            <a:ahLst/>
            <a:cxnLst/>
            <a:rect l="l" t="t" r="r" b="b"/>
            <a:pathLst>
              <a:path w="167005" h="140969">
                <a:moveTo>
                  <a:pt x="162001" y="0"/>
                </a:moveTo>
                <a:lnTo>
                  <a:pt x="37122" y="0"/>
                </a:lnTo>
                <a:lnTo>
                  <a:pt x="24315" y="2585"/>
                </a:lnTo>
                <a:lnTo>
                  <a:pt x="13860" y="9636"/>
                </a:lnTo>
                <a:lnTo>
                  <a:pt x="6812" y="20091"/>
                </a:lnTo>
                <a:lnTo>
                  <a:pt x="4229" y="32892"/>
                </a:lnTo>
                <a:lnTo>
                  <a:pt x="0" y="78536"/>
                </a:lnTo>
                <a:lnTo>
                  <a:pt x="2825" y="102208"/>
                </a:lnTo>
                <a:lnTo>
                  <a:pt x="14539" y="121916"/>
                </a:lnTo>
                <a:lnTo>
                  <a:pt x="33080" y="135401"/>
                </a:lnTo>
                <a:lnTo>
                  <a:pt x="56387" y="140398"/>
                </a:lnTo>
                <a:lnTo>
                  <a:pt x="150952" y="140398"/>
                </a:lnTo>
                <a:lnTo>
                  <a:pt x="159296" y="138315"/>
                </a:lnTo>
                <a:lnTo>
                  <a:pt x="166738" y="134696"/>
                </a:lnTo>
                <a:lnTo>
                  <a:pt x="157948" y="121708"/>
                </a:lnTo>
                <a:lnTo>
                  <a:pt x="151880" y="107368"/>
                </a:lnTo>
                <a:lnTo>
                  <a:pt x="148702" y="92119"/>
                </a:lnTo>
                <a:lnTo>
                  <a:pt x="148577" y="76403"/>
                </a:lnTo>
                <a:lnTo>
                  <a:pt x="152717" y="31686"/>
                </a:lnTo>
                <a:lnTo>
                  <a:pt x="153573" y="23068"/>
                </a:lnTo>
                <a:lnTo>
                  <a:pt x="155690" y="14882"/>
                </a:lnTo>
                <a:lnTo>
                  <a:pt x="158962" y="7228"/>
                </a:lnTo>
                <a:lnTo>
                  <a:pt x="163283" y="203"/>
                </a:lnTo>
                <a:lnTo>
                  <a:pt x="162623" y="165"/>
                </a:lnTo>
                <a:lnTo>
                  <a:pt x="162001" y="0"/>
                </a:lnTo>
                <a:close/>
              </a:path>
            </a:pathLst>
          </a:custGeom>
          <a:solidFill>
            <a:srgbClr val="472E88"/>
          </a:solidFill>
        </p:spPr>
        <p:txBody>
          <a:bodyPr wrap="square" lIns="0" tIns="0" rIns="0" bIns="0" rtlCol="0"/>
          <a:lstStyle/>
          <a:p>
            <a:endParaRPr sz="1154"/>
          </a:p>
        </p:txBody>
      </p:sp>
      <p:sp>
        <p:nvSpPr>
          <p:cNvPr id="78" name="object 29"/>
          <p:cNvSpPr/>
          <p:nvPr/>
        </p:nvSpPr>
        <p:spPr>
          <a:xfrm>
            <a:off x="4769630" y="4991408"/>
            <a:ext cx="72896" cy="72896"/>
          </a:xfrm>
          <a:custGeom>
            <a:avLst/>
            <a:gdLst/>
            <a:ahLst/>
            <a:cxnLst/>
            <a:rect l="l" t="t" r="r" b="b"/>
            <a:pathLst>
              <a:path w="113665" h="113664">
                <a:moveTo>
                  <a:pt x="56565" y="0"/>
                </a:moveTo>
                <a:lnTo>
                  <a:pt x="34547" y="4444"/>
                </a:lnTo>
                <a:lnTo>
                  <a:pt x="16567" y="16565"/>
                </a:lnTo>
                <a:lnTo>
                  <a:pt x="4444" y="34541"/>
                </a:lnTo>
                <a:lnTo>
                  <a:pt x="0" y="56553"/>
                </a:lnTo>
                <a:lnTo>
                  <a:pt x="4444" y="78564"/>
                </a:lnTo>
                <a:lnTo>
                  <a:pt x="16567" y="96540"/>
                </a:lnTo>
                <a:lnTo>
                  <a:pt x="34547" y="108661"/>
                </a:lnTo>
                <a:lnTo>
                  <a:pt x="56565" y="113106"/>
                </a:lnTo>
                <a:lnTo>
                  <a:pt x="78575" y="108661"/>
                </a:lnTo>
                <a:lnTo>
                  <a:pt x="96546" y="96540"/>
                </a:lnTo>
                <a:lnTo>
                  <a:pt x="108663" y="78564"/>
                </a:lnTo>
                <a:lnTo>
                  <a:pt x="113106" y="56553"/>
                </a:lnTo>
                <a:lnTo>
                  <a:pt x="108663" y="34541"/>
                </a:lnTo>
                <a:lnTo>
                  <a:pt x="96546" y="16565"/>
                </a:lnTo>
                <a:lnTo>
                  <a:pt x="78575" y="4444"/>
                </a:lnTo>
                <a:lnTo>
                  <a:pt x="56565" y="0"/>
                </a:lnTo>
                <a:close/>
              </a:path>
            </a:pathLst>
          </a:custGeom>
          <a:solidFill>
            <a:srgbClr val="472E88"/>
          </a:solidFill>
        </p:spPr>
        <p:txBody>
          <a:bodyPr wrap="square" lIns="0" tIns="0" rIns="0" bIns="0" rtlCol="0"/>
          <a:lstStyle/>
          <a:p>
            <a:endParaRPr sz="1154"/>
          </a:p>
        </p:txBody>
      </p:sp>
      <p:sp>
        <p:nvSpPr>
          <p:cNvPr id="79" name="object 30"/>
          <p:cNvSpPr/>
          <p:nvPr/>
        </p:nvSpPr>
        <p:spPr>
          <a:xfrm>
            <a:off x="4742268" y="5068626"/>
            <a:ext cx="127468" cy="90408"/>
          </a:xfrm>
          <a:custGeom>
            <a:avLst/>
            <a:gdLst/>
            <a:ahLst/>
            <a:cxnLst/>
            <a:rect l="l" t="t" r="r" b="b"/>
            <a:pathLst>
              <a:path w="198755" h="140969">
                <a:moveTo>
                  <a:pt x="161315" y="0"/>
                </a:moveTo>
                <a:lnTo>
                  <a:pt x="37122" y="0"/>
                </a:lnTo>
                <a:lnTo>
                  <a:pt x="24315" y="2585"/>
                </a:lnTo>
                <a:lnTo>
                  <a:pt x="13860" y="9636"/>
                </a:lnTo>
                <a:lnTo>
                  <a:pt x="6812" y="20091"/>
                </a:lnTo>
                <a:lnTo>
                  <a:pt x="4229" y="32892"/>
                </a:lnTo>
                <a:lnTo>
                  <a:pt x="0" y="78536"/>
                </a:lnTo>
                <a:lnTo>
                  <a:pt x="2825" y="102208"/>
                </a:lnTo>
                <a:lnTo>
                  <a:pt x="14539" y="121916"/>
                </a:lnTo>
                <a:lnTo>
                  <a:pt x="33080" y="135401"/>
                </a:lnTo>
                <a:lnTo>
                  <a:pt x="56388" y="140398"/>
                </a:lnTo>
                <a:lnTo>
                  <a:pt x="142062" y="140398"/>
                </a:lnTo>
                <a:lnTo>
                  <a:pt x="165369" y="135401"/>
                </a:lnTo>
                <a:lnTo>
                  <a:pt x="183910" y="121916"/>
                </a:lnTo>
                <a:lnTo>
                  <a:pt x="195624" y="102208"/>
                </a:lnTo>
                <a:lnTo>
                  <a:pt x="198450" y="78536"/>
                </a:lnTo>
                <a:lnTo>
                  <a:pt x="194221" y="32892"/>
                </a:lnTo>
                <a:lnTo>
                  <a:pt x="191635" y="20091"/>
                </a:lnTo>
                <a:lnTo>
                  <a:pt x="184583" y="9636"/>
                </a:lnTo>
                <a:lnTo>
                  <a:pt x="174123" y="2585"/>
                </a:lnTo>
                <a:lnTo>
                  <a:pt x="161315" y="0"/>
                </a:lnTo>
                <a:close/>
              </a:path>
            </a:pathLst>
          </a:custGeom>
          <a:solidFill>
            <a:srgbClr val="472E88"/>
          </a:solidFill>
        </p:spPr>
        <p:txBody>
          <a:bodyPr wrap="square" lIns="0" tIns="0" rIns="0" bIns="0" rtlCol="0"/>
          <a:lstStyle/>
          <a:p>
            <a:endParaRPr sz="1154"/>
          </a:p>
        </p:txBody>
      </p:sp>
      <p:sp>
        <p:nvSpPr>
          <p:cNvPr id="80" name="object 31"/>
          <p:cNvSpPr/>
          <p:nvPr/>
        </p:nvSpPr>
        <p:spPr>
          <a:xfrm>
            <a:off x="4632529" y="5068626"/>
            <a:ext cx="106698" cy="90408"/>
          </a:xfrm>
          <a:custGeom>
            <a:avLst/>
            <a:gdLst/>
            <a:ahLst/>
            <a:cxnLst/>
            <a:rect l="l" t="t" r="r" b="b"/>
            <a:pathLst>
              <a:path w="166369" h="140969">
                <a:moveTo>
                  <a:pt x="161810" y="0"/>
                </a:moveTo>
                <a:lnTo>
                  <a:pt x="37122" y="0"/>
                </a:lnTo>
                <a:lnTo>
                  <a:pt x="24313" y="2585"/>
                </a:lnTo>
                <a:lnTo>
                  <a:pt x="13854" y="9636"/>
                </a:lnTo>
                <a:lnTo>
                  <a:pt x="6802" y="20091"/>
                </a:lnTo>
                <a:lnTo>
                  <a:pt x="4216" y="32892"/>
                </a:lnTo>
                <a:lnTo>
                  <a:pt x="0" y="78536"/>
                </a:lnTo>
                <a:lnTo>
                  <a:pt x="2823" y="102208"/>
                </a:lnTo>
                <a:lnTo>
                  <a:pt x="14533" y="121916"/>
                </a:lnTo>
                <a:lnTo>
                  <a:pt x="33070" y="135401"/>
                </a:lnTo>
                <a:lnTo>
                  <a:pt x="56375" y="140398"/>
                </a:lnTo>
                <a:lnTo>
                  <a:pt x="150774" y="140398"/>
                </a:lnTo>
                <a:lnTo>
                  <a:pt x="158978" y="138391"/>
                </a:lnTo>
                <a:lnTo>
                  <a:pt x="166331" y="134886"/>
                </a:lnTo>
                <a:lnTo>
                  <a:pt x="157465" y="121871"/>
                </a:lnTo>
                <a:lnTo>
                  <a:pt x="151344" y="107488"/>
                </a:lnTo>
                <a:lnTo>
                  <a:pt x="148134" y="92183"/>
                </a:lnTo>
                <a:lnTo>
                  <a:pt x="148005" y="76403"/>
                </a:lnTo>
                <a:lnTo>
                  <a:pt x="152145" y="31686"/>
                </a:lnTo>
                <a:lnTo>
                  <a:pt x="153004" y="23051"/>
                </a:lnTo>
                <a:lnTo>
                  <a:pt x="155130" y="14852"/>
                </a:lnTo>
                <a:lnTo>
                  <a:pt x="158418" y="7187"/>
                </a:lnTo>
                <a:lnTo>
                  <a:pt x="162763" y="152"/>
                </a:lnTo>
                <a:lnTo>
                  <a:pt x="162267" y="126"/>
                </a:lnTo>
                <a:lnTo>
                  <a:pt x="161810" y="0"/>
                </a:lnTo>
                <a:close/>
              </a:path>
            </a:pathLst>
          </a:custGeom>
          <a:solidFill>
            <a:srgbClr val="472E88"/>
          </a:solidFill>
        </p:spPr>
        <p:txBody>
          <a:bodyPr wrap="square" lIns="0" tIns="0" rIns="0" bIns="0" rtlCol="0"/>
          <a:lstStyle/>
          <a:p>
            <a:endParaRPr sz="1154"/>
          </a:p>
        </p:txBody>
      </p:sp>
      <p:sp>
        <p:nvSpPr>
          <p:cNvPr id="81" name="object 32"/>
          <p:cNvSpPr/>
          <p:nvPr/>
        </p:nvSpPr>
        <p:spPr>
          <a:xfrm>
            <a:off x="4739957" y="5018066"/>
            <a:ext cx="22398" cy="37059"/>
          </a:xfrm>
          <a:custGeom>
            <a:avLst/>
            <a:gdLst/>
            <a:ahLst/>
            <a:cxnLst/>
            <a:rect l="l" t="t" r="r" b="b"/>
            <a:pathLst>
              <a:path w="34925" h="57785">
                <a:moveTo>
                  <a:pt x="24523" y="0"/>
                </a:moveTo>
                <a:lnTo>
                  <a:pt x="10007" y="0"/>
                </a:lnTo>
                <a:lnTo>
                  <a:pt x="10934" y="4864"/>
                </a:lnTo>
                <a:lnTo>
                  <a:pt x="11468" y="9855"/>
                </a:lnTo>
                <a:lnTo>
                  <a:pt x="11468" y="14986"/>
                </a:lnTo>
                <a:lnTo>
                  <a:pt x="10690" y="26038"/>
                </a:lnTo>
                <a:lnTo>
                  <a:pt x="8437" y="36618"/>
                </a:lnTo>
                <a:lnTo>
                  <a:pt x="4828" y="46634"/>
                </a:lnTo>
                <a:lnTo>
                  <a:pt x="0" y="55968"/>
                </a:lnTo>
                <a:lnTo>
                  <a:pt x="27800" y="57200"/>
                </a:lnTo>
                <a:lnTo>
                  <a:pt x="30010" y="56667"/>
                </a:lnTo>
                <a:lnTo>
                  <a:pt x="32258" y="56248"/>
                </a:lnTo>
                <a:lnTo>
                  <a:pt x="34544" y="55994"/>
                </a:lnTo>
                <a:lnTo>
                  <a:pt x="29695" y="46611"/>
                </a:lnTo>
                <a:lnTo>
                  <a:pt x="26096" y="36601"/>
                </a:lnTo>
                <a:lnTo>
                  <a:pt x="23850" y="26029"/>
                </a:lnTo>
                <a:lnTo>
                  <a:pt x="23075" y="14986"/>
                </a:lnTo>
                <a:lnTo>
                  <a:pt x="23075" y="9855"/>
                </a:lnTo>
                <a:lnTo>
                  <a:pt x="23609" y="4864"/>
                </a:lnTo>
                <a:lnTo>
                  <a:pt x="24523" y="0"/>
                </a:lnTo>
                <a:close/>
              </a:path>
            </a:pathLst>
          </a:custGeom>
          <a:solidFill>
            <a:srgbClr val="472E88"/>
          </a:solidFill>
        </p:spPr>
        <p:txBody>
          <a:bodyPr wrap="square" lIns="0" tIns="0" rIns="0" bIns="0" rtlCol="0"/>
          <a:lstStyle/>
          <a:p>
            <a:endParaRPr sz="1154"/>
          </a:p>
        </p:txBody>
      </p:sp>
      <p:sp>
        <p:nvSpPr>
          <p:cNvPr id="82" name="object 33"/>
          <p:cNvSpPr/>
          <p:nvPr/>
        </p:nvSpPr>
        <p:spPr>
          <a:xfrm>
            <a:off x="4423030" y="4781847"/>
            <a:ext cx="410095" cy="202808"/>
          </a:xfrm>
          <a:custGeom>
            <a:avLst/>
            <a:gdLst/>
            <a:ahLst/>
            <a:cxnLst/>
            <a:rect l="l" t="t" r="r" b="b"/>
            <a:pathLst>
              <a:path w="639444" h="316230">
                <a:moveTo>
                  <a:pt x="639025" y="303555"/>
                </a:moveTo>
                <a:lnTo>
                  <a:pt x="597001" y="303555"/>
                </a:lnTo>
                <a:lnTo>
                  <a:pt x="608359" y="304374"/>
                </a:lnTo>
                <a:lnTo>
                  <a:pt x="619218" y="306749"/>
                </a:lnTo>
                <a:lnTo>
                  <a:pt x="629475" y="310552"/>
                </a:lnTo>
                <a:lnTo>
                  <a:pt x="639025" y="315658"/>
                </a:lnTo>
                <a:lnTo>
                  <a:pt x="639025" y="303555"/>
                </a:lnTo>
                <a:close/>
              </a:path>
              <a:path w="639444" h="316230">
                <a:moveTo>
                  <a:pt x="639025" y="69608"/>
                </a:moveTo>
                <a:lnTo>
                  <a:pt x="569417" y="69608"/>
                </a:lnTo>
                <a:lnTo>
                  <a:pt x="569417" y="308571"/>
                </a:lnTo>
                <a:lnTo>
                  <a:pt x="575995" y="306443"/>
                </a:lnTo>
                <a:lnTo>
                  <a:pt x="582799" y="304868"/>
                </a:lnTo>
                <a:lnTo>
                  <a:pt x="589809" y="303890"/>
                </a:lnTo>
                <a:lnTo>
                  <a:pt x="597001" y="303555"/>
                </a:lnTo>
                <a:lnTo>
                  <a:pt x="639025" y="303555"/>
                </a:lnTo>
                <a:lnTo>
                  <a:pt x="639025" y="69608"/>
                </a:lnTo>
                <a:close/>
              </a:path>
              <a:path w="639444" h="316230">
                <a:moveTo>
                  <a:pt x="639025" y="63169"/>
                </a:moveTo>
                <a:lnTo>
                  <a:pt x="9347" y="63169"/>
                </a:lnTo>
                <a:lnTo>
                  <a:pt x="25654" y="64359"/>
                </a:lnTo>
                <a:lnTo>
                  <a:pt x="41233" y="67806"/>
                </a:lnTo>
                <a:lnTo>
                  <a:pt x="55931" y="73333"/>
                </a:lnTo>
                <a:lnTo>
                  <a:pt x="69596" y="80759"/>
                </a:lnTo>
                <a:lnTo>
                  <a:pt x="69596" y="69608"/>
                </a:lnTo>
                <a:lnTo>
                  <a:pt x="639025" y="69608"/>
                </a:lnTo>
                <a:lnTo>
                  <a:pt x="639025" y="63169"/>
                </a:lnTo>
                <a:close/>
              </a:path>
              <a:path w="639444" h="316230">
                <a:moveTo>
                  <a:pt x="639025" y="0"/>
                </a:moveTo>
                <a:lnTo>
                  <a:pt x="0" y="0"/>
                </a:lnTo>
                <a:lnTo>
                  <a:pt x="0" y="63639"/>
                </a:lnTo>
                <a:lnTo>
                  <a:pt x="3086" y="63385"/>
                </a:lnTo>
                <a:lnTo>
                  <a:pt x="6184" y="63169"/>
                </a:lnTo>
                <a:lnTo>
                  <a:pt x="639025" y="63169"/>
                </a:lnTo>
                <a:lnTo>
                  <a:pt x="639025" y="0"/>
                </a:lnTo>
                <a:close/>
              </a:path>
            </a:pathLst>
          </a:custGeom>
          <a:solidFill>
            <a:srgbClr val="472E88"/>
          </a:solidFill>
        </p:spPr>
        <p:txBody>
          <a:bodyPr wrap="square" lIns="0" tIns="0" rIns="0" bIns="0" rtlCol="0"/>
          <a:lstStyle/>
          <a:p>
            <a:endParaRPr sz="1154"/>
          </a:p>
        </p:txBody>
      </p:sp>
      <p:sp>
        <p:nvSpPr>
          <p:cNvPr id="83" name="object 34"/>
          <p:cNvSpPr/>
          <p:nvPr/>
        </p:nvSpPr>
        <p:spPr>
          <a:xfrm>
            <a:off x="4630185" y="5018063"/>
            <a:ext cx="22398" cy="37059"/>
          </a:xfrm>
          <a:custGeom>
            <a:avLst/>
            <a:gdLst/>
            <a:ahLst/>
            <a:cxnLst/>
            <a:rect l="l" t="t" r="r" b="b"/>
            <a:pathLst>
              <a:path w="34925" h="57785">
                <a:moveTo>
                  <a:pt x="24574" y="0"/>
                </a:moveTo>
                <a:lnTo>
                  <a:pt x="10058" y="0"/>
                </a:lnTo>
                <a:lnTo>
                  <a:pt x="10972" y="4864"/>
                </a:lnTo>
                <a:lnTo>
                  <a:pt x="11506" y="9867"/>
                </a:lnTo>
                <a:lnTo>
                  <a:pt x="11506" y="14998"/>
                </a:lnTo>
                <a:lnTo>
                  <a:pt x="10728" y="26060"/>
                </a:lnTo>
                <a:lnTo>
                  <a:pt x="8472" y="36650"/>
                </a:lnTo>
                <a:lnTo>
                  <a:pt x="4857" y="46675"/>
                </a:lnTo>
                <a:lnTo>
                  <a:pt x="0" y="56045"/>
                </a:lnTo>
                <a:lnTo>
                  <a:pt x="26200" y="57619"/>
                </a:lnTo>
                <a:lnTo>
                  <a:pt x="28930" y="56883"/>
                </a:lnTo>
                <a:lnTo>
                  <a:pt x="31724" y="56311"/>
                </a:lnTo>
                <a:lnTo>
                  <a:pt x="34594" y="56007"/>
                </a:lnTo>
                <a:lnTo>
                  <a:pt x="29746" y="46640"/>
                </a:lnTo>
                <a:lnTo>
                  <a:pt x="26139" y="36622"/>
                </a:lnTo>
                <a:lnTo>
                  <a:pt x="23889" y="26044"/>
                </a:lnTo>
                <a:lnTo>
                  <a:pt x="23114" y="14998"/>
                </a:lnTo>
                <a:lnTo>
                  <a:pt x="23114" y="9867"/>
                </a:lnTo>
                <a:lnTo>
                  <a:pt x="23647" y="4864"/>
                </a:lnTo>
                <a:lnTo>
                  <a:pt x="24574" y="0"/>
                </a:lnTo>
                <a:close/>
              </a:path>
            </a:pathLst>
          </a:custGeom>
          <a:solidFill>
            <a:srgbClr val="472E88"/>
          </a:solidFill>
        </p:spPr>
        <p:txBody>
          <a:bodyPr wrap="square" lIns="0" tIns="0" rIns="0" bIns="0" rtlCol="0"/>
          <a:lstStyle/>
          <a:p>
            <a:endParaRPr sz="1154"/>
          </a:p>
        </p:txBody>
      </p:sp>
      <p:sp>
        <p:nvSpPr>
          <p:cNvPr id="85" name="object 31"/>
          <p:cNvSpPr/>
          <p:nvPr/>
        </p:nvSpPr>
        <p:spPr>
          <a:xfrm>
            <a:off x="4544069" y="2898070"/>
            <a:ext cx="208425" cy="183097"/>
          </a:xfrm>
          <a:custGeom>
            <a:avLst/>
            <a:gdLst/>
            <a:ahLst/>
            <a:cxnLst/>
            <a:rect l="l" t="t" r="r" b="b"/>
            <a:pathLst>
              <a:path w="393064" h="293370">
                <a:moveTo>
                  <a:pt x="89154" y="0"/>
                </a:moveTo>
                <a:lnTo>
                  <a:pt x="74993" y="0"/>
                </a:lnTo>
                <a:lnTo>
                  <a:pt x="45873" y="7700"/>
                </a:lnTo>
                <a:lnTo>
                  <a:pt x="22028" y="27735"/>
                </a:lnTo>
                <a:lnTo>
                  <a:pt x="5917" y="55501"/>
                </a:lnTo>
                <a:lnTo>
                  <a:pt x="0" y="86398"/>
                </a:lnTo>
                <a:lnTo>
                  <a:pt x="0" y="292836"/>
                </a:lnTo>
                <a:lnTo>
                  <a:pt x="77749" y="292836"/>
                </a:lnTo>
                <a:lnTo>
                  <a:pt x="77749" y="107734"/>
                </a:lnTo>
                <a:lnTo>
                  <a:pt x="83654" y="101828"/>
                </a:lnTo>
                <a:lnTo>
                  <a:pt x="392442" y="101828"/>
                </a:lnTo>
                <a:lnTo>
                  <a:pt x="392442" y="86398"/>
                </a:lnTo>
                <a:lnTo>
                  <a:pt x="387901" y="62687"/>
                </a:lnTo>
                <a:lnTo>
                  <a:pt x="197967" y="62687"/>
                </a:lnTo>
                <a:lnTo>
                  <a:pt x="164481" y="58139"/>
                </a:lnTo>
                <a:lnTo>
                  <a:pt x="134435" y="45335"/>
                </a:lnTo>
                <a:lnTo>
                  <a:pt x="108952" y="25536"/>
                </a:lnTo>
                <a:lnTo>
                  <a:pt x="89154" y="0"/>
                </a:lnTo>
                <a:close/>
              </a:path>
              <a:path w="393064" h="293370">
                <a:moveTo>
                  <a:pt x="291833" y="101828"/>
                </a:moveTo>
                <a:lnTo>
                  <a:pt x="98285" y="101828"/>
                </a:lnTo>
                <a:lnTo>
                  <a:pt x="104203" y="107734"/>
                </a:lnTo>
                <a:lnTo>
                  <a:pt x="104203" y="292836"/>
                </a:lnTo>
                <a:lnTo>
                  <a:pt x="285927" y="292836"/>
                </a:lnTo>
                <a:lnTo>
                  <a:pt x="285927" y="107734"/>
                </a:lnTo>
                <a:lnTo>
                  <a:pt x="291833" y="101828"/>
                </a:lnTo>
                <a:close/>
              </a:path>
              <a:path w="393064" h="293370">
                <a:moveTo>
                  <a:pt x="392442" y="101828"/>
                </a:moveTo>
                <a:lnTo>
                  <a:pt x="306463" y="101828"/>
                </a:lnTo>
                <a:lnTo>
                  <a:pt x="312381" y="107734"/>
                </a:lnTo>
                <a:lnTo>
                  <a:pt x="312381" y="292836"/>
                </a:lnTo>
                <a:lnTo>
                  <a:pt x="392442" y="292836"/>
                </a:lnTo>
                <a:lnTo>
                  <a:pt x="392442" y="101828"/>
                </a:lnTo>
                <a:close/>
              </a:path>
              <a:path w="393064" h="293370">
                <a:moveTo>
                  <a:pt x="317461" y="0"/>
                </a:moveTo>
                <a:lnTo>
                  <a:pt x="306730" y="0"/>
                </a:lnTo>
                <a:lnTo>
                  <a:pt x="286941" y="25536"/>
                </a:lnTo>
                <a:lnTo>
                  <a:pt x="261469" y="45335"/>
                </a:lnTo>
                <a:lnTo>
                  <a:pt x="231437" y="58139"/>
                </a:lnTo>
                <a:lnTo>
                  <a:pt x="197967" y="62687"/>
                </a:lnTo>
                <a:lnTo>
                  <a:pt x="387901" y="62687"/>
                </a:lnTo>
                <a:lnTo>
                  <a:pt x="386525" y="55501"/>
                </a:lnTo>
                <a:lnTo>
                  <a:pt x="370416" y="27735"/>
                </a:lnTo>
                <a:lnTo>
                  <a:pt x="346574" y="7700"/>
                </a:lnTo>
                <a:lnTo>
                  <a:pt x="317461" y="0"/>
                </a:lnTo>
                <a:close/>
              </a:path>
            </a:pathLst>
          </a:custGeom>
          <a:solidFill>
            <a:srgbClr val="472E88"/>
          </a:solidFill>
        </p:spPr>
        <p:txBody>
          <a:bodyPr wrap="square" lIns="0" tIns="0" rIns="0" bIns="0" rtlCol="0"/>
          <a:lstStyle/>
          <a:p>
            <a:endParaRPr sz="1154"/>
          </a:p>
        </p:txBody>
      </p:sp>
      <p:sp>
        <p:nvSpPr>
          <p:cNvPr id="86" name="object 32"/>
          <p:cNvSpPr/>
          <p:nvPr/>
        </p:nvSpPr>
        <p:spPr>
          <a:xfrm>
            <a:off x="4585097" y="2782672"/>
            <a:ext cx="133771" cy="143952"/>
          </a:xfrm>
          <a:prstGeom prst="rect">
            <a:avLst/>
          </a:prstGeom>
          <a:blipFill>
            <a:blip r:embed="rId13" cstate="print"/>
            <a:stretch>
              <a:fillRect/>
            </a:stretch>
          </a:blipFill>
        </p:spPr>
        <p:txBody>
          <a:bodyPr wrap="square" lIns="0" tIns="0" rIns="0" bIns="0" rtlCol="0"/>
          <a:lstStyle/>
          <a:p>
            <a:endParaRPr sz="1154"/>
          </a:p>
        </p:txBody>
      </p:sp>
      <p:pic>
        <p:nvPicPr>
          <p:cNvPr id="111" name="Graphic 110" descr="Group">
            <a:extLst>
              <a:ext uri="{FF2B5EF4-FFF2-40B4-BE49-F238E27FC236}">
                <a16:creationId xmlns:a16="http://schemas.microsoft.com/office/drawing/2014/main" id="{48E86FDB-2672-4082-8D94-A2856A90B5F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414279" y="3808312"/>
            <a:ext cx="417512" cy="368789"/>
          </a:xfrm>
          <a:prstGeom prst="rect">
            <a:avLst/>
          </a:prstGeom>
        </p:spPr>
      </p:pic>
      <p:sp>
        <p:nvSpPr>
          <p:cNvPr id="27" name="Oval Callout 26"/>
          <p:cNvSpPr/>
          <p:nvPr/>
        </p:nvSpPr>
        <p:spPr>
          <a:xfrm>
            <a:off x="4582928" y="3779683"/>
            <a:ext cx="127109" cy="92459"/>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54">
              <a:ln>
                <a:solidFill>
                  <a:schemeClr val="accent4"/>
                </a:solidFill>
              </a:ln>
              <a:solidFill>
                <a:schemeClr val="bg1"/>
              </a:solidFill>
            </a:endParaRPr>
          </a:p>
        </p:txBody>
      </p:sp>
      <p:sp>
        <p:nvSpPr>
          <p:cNvPr id="115" name="object 23"/>
          <p:cNvSpPr/>
          <p:nvPr/>
        </p:nvSpPr>
        <p:spPr>
          <a:xfrm>
            <a:off x="4592933" y="5290237"/>
            <a:ext cx="252574" cy="193777"/>
          </a:xfrm>
          <a:custGeom>
            <a:avLst/>
            <a:gdLst/>
            <a:ahLst/>
            <a:cxnLst/>
            <a:rect l="l" t="t" r="r" b="b"/>
            <a:pathLst>
              <a:path w="619760" h="463550">
                <a:moveTo>
                  <a:pt x="48025" y="200166"/>
                </a:moveTo>
                <a:lnTo>
                  <a:pt x="30821" y="204929"/>
                </a:lnTo>
                <a:lnTo>
                  <a:pt x="15687" y="215571"/>
                </a:lnTo>
                <a:lnTo>
                  <a:pt x="3921" y="233277"/>
                </a:lnTo>
                <a:lnTo>
                  <a:pt x="0" y="253418"/>
                </a:lnTo>
                <a:lnTo>
                  <a:pt x="3921" y="273562"/>
                </a:lnTo>
                <a:lnTo>
                  <a:pt x="15687" y="291276"/>
                </a:lnTo>
                <a:lnTo>
                  <a:pt x="171732" y="447320"/>
                </a:lnTo>
                <a:lnTo>
                  <a:pt x="189440" y="459079"/>
                </a:lnTo>
                <a:lnTo>
                  <a:pt x="209583" y="462999"/>
                </a:lnTo>
                <a:lnTo>
                  <a:pt x="229723" y="459079"/>
                </a:lnTo>
                <a:lnTo>
                  <a:pt x="247424" y="447320"/>
                </a:lnTo>
                <a:lnTo>
                  <a:pt x="368634" y="326110"/>
                </a:lnTo>
                <a:lnTo>
                  <a:pt x="211647" y="326110"/>
                </a:lnTo>
                <a:lnTo>
                  <a:pt x="199568" y="323053"/>
                </a:lnTo>
                <a:lnTo>
                  <a:pt x="184305" y="310262"/>
                </a:lnTo>
                <a:lnTo>
                  <a:pt x="82324" y="208268"/>
                </a:lnTo>
                <a:lnTo>
                  <a:pt x="65718" y="201280"/>
                </a:lnTo>
                <a:lnTo>
                  <a:pt x="48025" y="200166"/>
                </a:lnTo>
                <a:close/>
              </a:path>
              <a:path w="619760" h="463550">
                <a:moveTo>
                  <a:pt x="571311" y="0"/>
                </a:moveTo>
                <a:lnTo>
                  <a:pt x="553620" y="1115"/>
                </a:lnTo>
                <a:lnTo>
                  <a:pt x="537022" y="8104"/>
                </a:lnTo>
                <a:lnTo>
                  <a:pt x="238979" y="306135"/>
                </a:lnTo>
                <a:lnTo>
                  <a:pt x="223723" y="320212"/>
                </a:lnTo>
                <a:lnTo>
                  <a:pt x="211647" y="326110"/>
                </a:lnTo>
                <a:lnTo>
                  <a:pt x="368634" y="326110"/>
                </a:lnTo>
                <a:lnTo>
                  <a:pt x="603646" y="91098"/>
                </a:lnTo>
                <a:lnTo>
                  <a:pt x="619318" y="53379"/>
                </a:lnTo>
                <a:lnTo>
                  <a:pt x="619318" y="53125"/>
                </a:lnTo>
                <a:lnTo>
                  <a:pt x="603646" y="15393"/>
                </a:lnTo>
                <a:lnTo>
                  <a:pt x="588513" y="4759"/>
                </a:lnTo>
                <a:lnTo>
                  <a:pt x="571311" y="0"/>
                </a:lnTo>
                <a:close/>
              </a:path>
            </a:pathLst>
          </a:custGeom>
          <a:solidFill>
            <a:srgbClr val="F47D42"/>
          </a:solidFill>
        </p:spPr>
        <p:txBody>
          <a:bodyPr wrap="square" lIns="0" tIns="0" rIns="0" bIns="0" rtlCol="0"/>
          <a:lstStyle/>
          <a:p>
            <a:endParaRPr sz="1154"/>
          </a:p>
        </p:txBody>
      </p:sp>
      <p:sp>
        <p:nvSpPr>
          <p:cNvPr id="116" name="object 24"/>
          <p:cNvSpPr/>
          <p:nvPr/>
        </p:nvSpPr>
        <p:spPr>
          <a:xfrm>
            <a:off x="4533202" y="5310962"/>
            <a:ext cx="271465" cy="278455"/>
          </a:xfrm>
          <a:custGeom>
            <a:avLst/>
            <a:gdLst/>
            <a:ahLst/>
            <a:cxnLst/>
            <a:rect l="l" t="t" r="r" b="b"/>
            <a:pathLst>
              <a:path w="666115" h="666114">
                <a:moveTo>
                  <a:pt x="332905" y="0"/>
                </a:moveTo>
                <a:lnTo>
                  <a:pt x="278915" y="4358"/>
                </a:lnTo>
                <a:lnTo>
                  <a:pt x="227698" y="16976"/>
                </a:lnTo>
                <a:lnTo>
                  <a:pt x="179937" y="37167"/>
                </a:lnTo>
                <a:lnTo>
                  <a:pt x="136321" y="64245"/>
                </a:lnTo>
                <a:lnTo>
                  <a:pt x="97536" y="97523"/>
                </a:lnTo>
                <a:lnTo>
                  <a:pt x="64251" y="136315"/>
                </a:lnTo>
                <a:lnTo>
                  <a:pt x="37170" y="179935"/>
                </a:lnTo>
                <a:lnTo>
                  <a:pt x="16977" y="227697"/>
                </a:lnTo>
                <a:lnTo>
                  <a:pt x="4358" y="278915"/>
                </a:lnTo>
                <a:lnTo>
                  <a:pt x="0" y="332905"/>
                </a:lnTo>
                <a:lnTo>
                  <a:pt x="4358" y="386895"/>
                </a:lnTo>
                <a:lnTo>
                  <a:pt x="16977" y="438116"/>
                </a:lnTo>
                <a:lnTo>
                  <a:pt x="37170" y="485880"/>
                </a:lnTo>
                <a:lnTo>
                  <a:pt x="64251" y="529499"/>
                </a:lnTo>
                <a:lnTo>
                  <a:pt x="97536" y="568286"/>
                </a:lnTo>
                <a:lnTo>
                  <a:pt x="136321" y="601569"/>
                </a:lnTo>
                <a:lnTo>
                  <a:pt x="179972" y="628662"/>
                </a:lnTo>
                <a:lnTo>
                  <a:pt x="227698" y="648837"/>
                </a:lnTo>
                <a:lnTo>
                  <a:pt x="278915" y="661452"/>
                </a:lnTo>
                <a:lnTo>
                  <a:pt x="332905" y="665810"/>
                </a:lnTo>
                <a:lnTo>
                  <a:pt x="386895" y="661452"/>
                </a:lnTo>
                <a:lnTo>
                  <a:pt x="438116" y="648837"/>
                </a:lnTo>
                <a:lnTo>
                  <a:pt x="485845" y="628662"/>
                </a:lnTo>
                <a:lnTo>
                  <a:pt x="332905" y="628662"/>
                </a:lnTo>
                <a:lnTo>
                  <a:pt x="284942" y="624789"/>
                </a:lnTo>
                <a:lnTo>
                  <a:pt x="239441" y="613577"/>
                </a:lnTo>
                <a:lnTo>
                  <a:pt x="197009" y="595637"/>
                </a:lnTo>
                <a:lnTo>
                  <a:pt x="158259" y="571578"/>
                </a:lnTo>
                <a:lnTo>
                  <a:pt x="123799" y="542010"/>
                </a:lnTo>
                <a:lnTo>
                  <a:pt x="94234" y="507557"/>
                </a:lnTo>
                <a:lnTo>
                  <a:pt x="70181" y="468809"/>
                </a:lnTo>
                <a:lnTo>
                  <a:pt x="52248" y="426378"/>
                </a:lnTo>
                <a:lnTo>
                  <a:pt x="41043" y="380873"/>
                </a:lnTo>
                <a:lnTo>
                  <a:pt x="37172" y="332905"/>
                </a:lnTo>
                <a:lnTo>
                  <a:pt x="41043" y="284942"/>
                </a:lnTo>
                <a:lnTo>
                  <a:pt x="52248" y="239440"/>
                </a:lnTo>
                <a:lnTo>
                  <a:pt x="70181" y="197006"/>
                </a:lnTo>
                <a:lnTo>
                  <a:pt x="94234" y="158252"/>
                </a:lnTo>
                <a:lnTo>
                  <a:pt x="123799" y="123786"/>
                </a:lnTo>
                <a:lnTo>
                  <a:pt x="158259" y="94226"/>
                </a:lnTo>
                <a:lnTo>
                  <a:pt x="197009" y="70174"/>
                </a:lnTo>
                <a:lnTo>
                  <a:pt x="239441" y="52239"/>
                </a:lnTo>
                <a:lnTo>
                  <a:pt x="284942" y="41031"/>
                </a:lnTo>
                <a:lnTo>
                  <a:pt x="332905" y="37160"/>
                </a:lnTo>
                <a:lnTo>
                  <a:pt x="485398" y="37160"/>
                </a:lnTo>
                <a:lnTo>
                  <a:pt x="464647" y="27179"/>
                </a:lnTo>
                <a:lnTo>
                  <a:pt x="439153" y="17398"/>
                </a:lnTo>
                <a:lnTo>
                  <a:pt x="413638" y="9922"/>
                </a:lnTo>
                <a:lnTo>
                  <a:pt x="387367" y="4470"/>
                </a:lnTo>
                <a:lnTo>
                  <a:pt x="360427" y="1132"/>
                </a:lnTo>
                <a:lnTo>
                  <a:pt x="332905" y="0"/>
                </a:lnTo>
                <a:close/>
              </a:path>
              <a:path w="666115" h="666114">
                <a:moveTo>
                  <a:pt x="641159" y="268376"/>
                </a:moveTo>
                <a:lnTo>
                  <a:pt x="634231" y="270860"/>
                </a:lnTo>
                <a:lnTo>
                  <a:pt x="628970" y="275650"/>
                </a:lnTo>
                <a:lnTo>
                  <a:pt x="625886" y="282063"/>
                </a:lnTo>
                <a:lnTo>
                  <a:pt x="625487" y="289420"/>
                </a:lnTo>
                <a:lnTo>
                  <a:pt x="626541" y="296621"/>
                </a:lnTo>
                <a:lnTo>
                  <a:pt x="627354" y="303847"/>
                </a:lnTo>
                <a:lnTo>
                  <a:pt x="628396" y="318058"/>
                </a:lnTo>
                <a:lnTo>
                  <a:pt x="628646" y="324904"/>
                </a:lnTo>
                <a:lnTo>
                  <a:pt x="628662" y="332905"/>
                </a:lnTo>
                <a:lnTo>
                  <a:pt x="624791" y="380873"/>
                </a:lnTo>
                <a:lnTo>
                  <a:pt x="613582" y="426378"/>
                </a:lnTo>
                <a:lnTo>
                  <a:pt x="595645" y="468809"/>
                </a:lnTo>
                <a:lnTo>
                  <a:pt x="571589" y="507557"/>
                </a:lnTo>
                <a:lnTo>
                  <a:pt x="542023" y="542010"/>
                </a:lnTo>
                <a:lnTo>
                  <a:pt x="507558" y="571578"/>
                </a:lnTo>
                <a:lnTo>
                  <a:pt x="468806" y="595637"/>
                </a:lnTo>
                <a:lnTo>
                  <a:pt x="426375" y="613577"/>
                </a:lnTo>
                <a:lnTo>
                  <a:pt x="380872" y="624789"/>
                </a:lnTo>
                <a:lnTo>
                  <a:pt x="332905" y="628662"/>
                </a:lnTo>
                <a:lnTo>
                  <a:pt x="485845" y="628662"/>
                </a:lnTo>
                <a:lnTo>
                  <a:pt x="529499" y="601569"/>
                </a:lnTo>
                <a:lnTo>
                  <a:pt x="568286" y="568286"/>
                </a:lnTo>
                <a:lnTo>
                  <a:pt x="601571" y="529499"/>
                </a:lnTo>
                <a:lnTo>
                  <a:pt x="628652" y="485880"/>
                </a:lnTo>
                <a:lnTo>
                  <a:pt x="648845" y="438116"/>
                </a:lnTo>
                <a:lnTo>
                  <a:pt x="661464" y="386895"/>
                </a:lnTo>
                <a:lnTo>
                  <a:pt x="665822" y="332905"/>
                </a:lnTo>
                <a:lnTo>
                  <a:pt x="665822" y="324904"/>
                </a:lnTo>
                <a:lnTo>
                  <a:pt x="662216" y="284048"/>
                </a:lnTo>
                <a:lnTo>
                  <a:pt x="648516" y="268771"/>
                </a:lnTo>
                <a:lnTo>
                  <a:pt x="641159" y="268376"/>
                </a:lnTo>
                <a:close/>
              </a:path>
              <a:path w="666115" h="666114">
                <a:moveTo>
                  <a:pt x="485398" y="37160"/>
                </a:moveTo>
                <a:lnTo>
                  <a:pt x="332905" y="37160"/>
                </a:lnTo>
                <a:lnTo>
                  <a:pt x="357495" y="38161"/>
                </a:lnTo>
                <a:lnTo>
                  <a:pt x="381492" y="41109"/>
                </a:lnTo>
                <a:lnTo>
                  <a:pt x="427452" y="52549"/>
                </a:lnTo>
                <a:lnTo>
                  <a:pt x="471639" y="71620"/>
                </a:lnTo>
                <a:lnTo>
                  <a:pt x="511848" y="97408"/>
                </a:lnTo>
                <a:lnTo>
                  <a:pt x="518469" y="100630"/>
                </a:lnTo>
                <a:lnTo>
                  <a:pt x="541472" y="80213"/>
                </a:lnTo>
                <a:lnTo>
                  <a:pt x="539198" y="73480"/>
                </a:lnTo>
                <a:lnTo>
                  <a:pt x="534339" y="67944"/>
                </a:lnTo>
                <a:lnTo>
                  <a:pt x="512300" y="52527"/>
                </a:lnTo>
                <a:lnTo>
                  <a:pt x="489075" y="38928"/>
                </a:lnTo>
                <a:lnTo>
                  <a:pt x="485398" y="37160"/>
                </a:lnTo>
                <a:close/>
              </a:path>
            </a:pathLst>
          </a:custGeom>
          <a:solidFill>
            <a:srgbClr val="472E88"/>
          </a:solidFill>
        </p:spPr>
        <p:txBody>
          <a:bodyPr wrap="square" lIns="0" tIns="0" rIns="0" bIns="0" rtlCol="0"/>
          <a:lstStyle/>
          <a:p>
            <a:endParaRPr sz="1154"/>
          </a:p>
        </p:txBody>
      </p:sp>
      <p:sp>
        <p:nvSpPr>
          <p:cNvPr id="117" name="object 25"/>
          <p:cNvSpPr/>
          <p:nvPr/>
        </p:nvSpPr>
        <p:spPr>
          <a:xfrm>
            <a:off x="4489821" y="5560292"/>
            <a:ext cx="152683" cy="160331"/>
          </a:xfrm>
          <a:custGeom>
            <a:avLst/>
            <a:gdLst/>
            <a:ahLst/>
            <a:cxnLst/>
            <a:rect l="l" t="t" r="r" b="b"/>
            <a:pathLst>
              <a:path w="374650" h="383539">
                <a:moveTo>
                  <a:pt x="276138" y="255600"/>
                </a:moveTo>
                <a:lnTo>
                  <a:pt x="140169" y="255600"/>
                </a:lnTo>
                <a:lnTo>
                  <a:pt x="199072" y="383438"/>
                </a:lnTo>
                <a:lnTo>
                  <a:pt x="276138" y="255600"/>
                </a:lnTo>
                <a:close/>
              </a:path>
              <a:path w="374650" h="383539">
                <a:moveTo>
                  <a:pt x="162128" y="0"/>
                </a:moveTo>
                <a:lnTo>
                  <a:pt x="0" y="268503"/>
                </a:lnTo>
                <a:lnTo>
                  <a:pt x="140169" y="255600"/>
                </a:lnTo>
                <a:lnTo>
                  <a:pt x="276138" y="255600"/>
                </a:lnTo>
                <a:lnTo>
                  <a:pt x="374129" y="93052"/>
                </a:lnTo>
                <a:lnTo>
                  <a:pt x="325844" y="86716"/>
                </a:lnTo>
                <a:lnTo>
                  <a:pt x="279991" y="73730"/>
                </a:lnTo>
                <a:lnTo>
                  <a:pt x="237081" y="54608"/>
                </a:lnTo>
                <a:lnTo>
                  <a:pt x="197624" y="29861"/>
                </a:lnTo>
                <a:lnTo>
                  <a:pt x="162128" y="0"/>
                </a:lnTo>
                <a:close/>
              </a:path>
            </a:pathLst>
          </a:custGeom>
          <a:solidFill>
            <a:srgbClr val="472E88"/>
          </a:solidFill>
        </p:spPr>
        <p:txBody>
          <a:bodyPr wrap="square" lIns="0" tIns="0" rIns="0" bIns="0" rtlCol="0"/>
          <a:lstStyle/>
          <a:p>
            <a:endParaRPr sz="1154"/>
          </a:p>
        </p:txBody>
      </p:sp>
      <p:sp>
        <p:nvSpPr>
          <p:cNvPr id="118" name="object 26"/>
          <p:cNvSpPr/>
          <p:nvPr/>
        </p:nvSpPr>
        <p:spPr>
          <a:xfrm>
            <a:off x="4684872" y="5568799"/>
            <a:ext cx="152683" cy="160331"/>
          </a:xfrm>
          <a:custGeom>
            <a:avLst/>
            <a:gdLst/>
            <a:ahLst/>
            <a:cxnLst/>
            <a:rect l="l" t="t" r="r" b="b"/>
            <a:pathLst>
              <a:path w="374650" h="383539">
                <a:moveTo>
                  <a:pt x="211988" y="0"/>
                </a:moveTo>
                <a:lnTo>
                  <a:pt x="176493" y="29861"/>
                </a:lnTo>
                <a:lnTo>
                  <a:pt x="137039" y="54608"/>
                </a:lnTo>
                <a:lnTo>
                  <a:pt x="94133" y="73730"/>
                </a:lnTo>
                <a:lnTo>
                  <a:pt x="48283" y="86716"/>
                </a:lnTo>
                <a:lnTo>
                  <a:pt x="0" y="93052"/>
                </a:lnTo>
                <a:lnTo>
                  <a:pt x="175031" y="383438"/>
                </a:lnTo>
                <a:lnTo>
                  <a:pt x="233946" y="255600"/>
                </a:lnTo>
                <a:lnTo>
                  <a:pt x="366325" y="255600"/>
                </a:lnTo>
                <a:lnTo>
                  <a:pt x="211988" y="0"/>
                </a:lnTo>
                <a:close/>
              </a:path>
              <a:path w="374650" h="383539">
                <a:moveTo>
                  <a:pt x="366325" y="255600"/>
                </a:moveTo>
                <a:lnTo>
                  <a:pt x="233946" y="255600"/>
                </a:lnTo>
                <a:lnTo>
                  <a:pt x="374116" y="268503"/>
                </a:lnTo>
                <a:lnTo>
                  <a:pt x="366325" y="255600"/>
                </a:lnTo>
                <a:close/>
              </a:path>
            </a:pathLst>
          </a:custGeom>
          <a:solidFill>
            <a:srgbClr val="472E88"/>
          </a:solidFill>
        </p:spPr>
        <p:txBody>
          <a:bodyPr wrap="square" lIns="0" tIns="0" rIns="0" bIns="0" rtlCol="0"/>
          <a:lstStyle/>
          <a:p>
            <a:endParaRPr sz="1154"/>
          </a:p>
        </p:txBody>
      </p:sp>
      <p:sp>
        <p:nvSpPr>
          <p:cNvPr id="57" name="Rectangle à coins arrondis 4"/>
          <p:cNvSpPr/>
          <p:nvPr/>
        </p:nvSpPr>
        <p:spPr>
          <a:xfrm>
            <a:off x="10834098" y="109234"/>
            <a:ext cx="1257300" cy="930728"/>
          </a:xfrm>
          <a:prstGeom prst="roundRect">
            <a:avLst/>
          </a:prstGeom>
          <a:blipFill>
            <a:blip r:embed="rId14"/>
            <a:srcRect/>
            <a:stretch>
              <a:fillRect l="-52931" t="-23383" r="-59331" b="-17827"/>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Tree>
    <p:extLst>
      <p:ext uri="{BB962C8B-B14F-4D97-AF65-F5344CB8AC3E}">
        <p14:creationId xmlns:p14="http://schemas.microsoft.com/office/powerpoint/2010/main" val="1184550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Role of NGOs in Victims’ </a:t>
            </a:r>
            <a:r>
              <a:rPr lang="en-US" dirty="0">
                <a:solidFill>
                  <a:schemeClr val="accent2"/>
                </a:solidFill>
              </a:rPr>
              <a:t>S</a:t>
            </a:r>
            <a:r>
              <a:rPr lang="en-US" dirty="0" smtClean="0">
                <a:solidFill>
                  <a:schemeClr val="accent2"/>
                </a:solidFill>
              </a:rPr>
              <a:t>upport delivery</a:t>
            </a:r>
            <a:endParaRPr lang="en-US" dirty="0">
              <a:solidFill>
                <a:schemeClr val="accent2"/>
              </a:solidFill>
            </a:endParaRPr>
          </a:p>
        </p:txBody>
      </p:sp>
      <p:sp>
        <p:nvSpPr>
          <p:cNvPr id="3" name="Content Placeholder 2"/>
          <p:cNvSpPr txBox="1">
            <a:spLocks/>
          </p:cNvSpPr>
          <p:nvPr/>
        </p:nvSpPr>
        <p:spPr>
          <a:xfrm>
            <a:off x="838200" y="1371600"/>
            <a:ext cx="10515600" cy="48053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While both governmental and non-governmental actors take part in the provision of services, NGOs seem to dominate the sector. </a:t>
            </a:r>
            <a:r>
              <a:rPr lang="en-US" sz="2000" dirty="0"/>
              <a:t>The survey indicates that the majority of generic and specialist services across Europe are delivered by NGOs. </a:t>
            </a:r>
          </a:p>
          <a:p>
            <a:r>
              <a:rPr lang="en-US" sz="2000" b="1" dirty="0"/>
              <a:t>It is apparent that to best support victims of crimes, both governmental and non-governmental actors must be involved in tending to their needs. </a:t>
            </a:r>
            <a:r>
              <a:rPr lang="en-US" sz="2000" dirty="0"/>
              <a:t>This is best done in a coordinated and planned manner, which ensures cooperation and referral between different actors. To that effect, </a:t>
            </a:r>
            <a:r>
              <a:rPr lang="en-US" sz="2000" dirty="0" err="1"/>
              <a:t>organisations</a:t>
            </a:r>
            <a:r>
              <a:rPr lang="en-US" sz="2000" dirty="0"/>
              <a:t> may enter into different agreements, memoranda of understanding and protocols of cooperation. </a:t>
            </a:r>
            <a:endParaRPr lang="en-US" sz="2000" dirty="0" smtClean="0"/>
          </a:p>
          <a:p>
            <a:r>
              <a:rPr lang="en-US" sz="2000" b="1" dirty="0"/>
              <a:t>NGOs </a:t>
            </a:r>
            <a:r>
              <a:rPr lang="en-US" sz="2000" b="1" dirty="0" smtClean="0"/>
              <a:t>are better </a:t>
            </a:r>
            <a:r>
              <a:rPr lang="en-US" sz="2000" b="1" dirty="0"/>
              <a:t>at providing access to services for victims who might need support, and at adapting the way they </a:t>
            </a:r>
            <a:r>
              <a:rPr lang="en-US" sz="2000" b="1" dirty="0" smtClean="0"/>
              <a:t>provide </a:t>
            </a:r>
            <a:r>
              <a:rPr lang="en-US" sz="2000" b="1" dirty="0"/>
              <a:t>service to respond to victims’ needs. </a:t>
            </a:r>
            <a:endParaRPr lang="en-US" sz="2000" dirty="0" smtClean="0"/>
          </a:p>
          <a:p>
            <a:r>
              <a:rPr lang="en-US" sz="2000" b="1" dirty="0"/>
              <a:t>NGOs also seem better at delivering services by dedicated staff and through recruiting volunteers. </a:t>
            </a:r>
            <a:endParaRPr lang="en-US" sz="2000" b="1" dirty="0" smtClean="0"/>
          </a:p>
          <a:p>
            <a:r>
              <a:rPr lang="en-US" sz="2000" b="1" dirty="0"/>
              <a:t>While NGOs may be better placed to provide many of these services to victims in an accessible, flexible and cost-effective manner, it is still the responsibility of the state to create an environment in which NGOs can effectively operate. </a:t>
            </a:r>
            <a:endParaRPr lang="en-US" sz="2000" dirty="0"/>
          </a:p>
          <a:p>
            <a:endParaRPr lang="en-US" sz="2000" dirty="0"/>
          </a:p>
          <a:p>
            <a:endParaRPr lang="en-US" sz="2000" dirty="0"/>
          </a:p>
          <a:p>
            <a:endParaRPr lang="en-GB" sz="2000" dirty="0"/>
          </a:p>
        </p:txBody>
      </p:sp>
    </p:spTree>
    <p:extLst>
      <p:ext uri="{BB962C8B-B14F-4D97-AF65-F5344CB8AC3E}">
        <p14:creationId xmlns:p14="http://schemas.microsoft.com/office/powerpoint/2010/main" val="1434234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List of Resources</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GB" dirty="0"/>
              <a:t>Tamar </a:t>
            </a:r>
            <a:r>
              <a:rPr lang="en-GB" dirty="0" err="1"/>
              <a:t>Dinisman</a:t>
            </a:r>
            <a:r>
              <a:rPr lang="en-GB" dirty="0"/>
              <a:t> and </a:t>
            </a:r>
            <a:r>
              <a:rPr lang="en-GB" dirty="0" err="1"/>
              <a:t>Ania</a:t>
            </a:r>
            <a:r>
              <a:rPr lang="en-GB" dirty="0"/>
              <a:t> </a:t>
            </a:r>
            <a:r>
              <a:rPr lang="en-GB" dirty="0" err="1" smtClean="0"/>
              <a:t>Moroz</a:t>
            </a:r>
            <a:r>
              <a:rPr lang="en-GB" dirty="0" smtClean="0"/>
              <a:t>, Understanding </a:t>
            </a:r>
            <a:r>
              <a:rPr lang="en-GB" dirty="0"/>
              <a:t>victims of </a:t>
            </a:r>
            <a:r>
              <a:rPr lang="en-GB" dirty="0" smtClean="0"/>
              <a:t>crime: The </a:t>
            </a:r>
            <a:r>
              <a:rPr lang="en-GB" dirty="0"/>
              <a:t>impact of the crime and support </a:t>
            </a:r>
            <a:r>
              <a:rPr lang="en-GB" dirty="0" smtClean="0"/>
              <a:t>needs, April </a:t>
            </a:r>
            <a:r>
              <a:rPr lang="en-GB" dirty="0"/>
              <a:t>2017 </a:t>
            </a:r>
            <a:endParaRPr lang="en-GB" dirty="0" smtClean="0"/>
          </a:p>
          <a:p>
            <a:r>
              <a:rPr lang="en-GB" dirty="0" smtClean="0"/>
              <a:t>National </a:t>
            </a:r>
            <a:r>
              <a:rPr lang="en-GB" dirty="0"/>
              <a:t>Victim Assistance Academy Track 1: Foundation-Level Training </a:t>
            </a:r>
            <a:r>
              <a:rPr lang="en-GB" dirty="0" smtClean="0"/>
              <a:t>Impact on Crime on Victims, </a:t>
            </a:r>
            <a:r>
              <a:rPr lang="en-GB" dirty="0"/>
              <a:t>March 2010 </a:t>
            </a:r>
            <a:endParaRPr lang="en-GB" dirty="0" smtClean="0"/>
          </a:p>
          <a:p>
            <a:r>
              <a:rPr lang="en-GB" dirty="0"/>
              <a:t>The Impact of </a:t>
            </a:r>
            <a:r>
              <a:rPr lang="en-GB" dirty="0" smtClean="0"/>
              <a:t>Victimization prepared </a:t>
            </a:r>
            <a:r>
              <a:rPr lang="en-GB" dirty="0"/>
              <a:t>by the Canadian Resource Centre for Victims of </a:t>
            </a:r>
            <a:r>
              <a:rPr lang="en-GB" dirty="0" smtClean="0"/>
              <a:t>Crime, 2005</a:t>
            </a:r>
          </a:p>
          <a:p>
            <a:r>
              <a:rPr lang="en-GB" dirty="0"/>
              <a:t>Rochelle F. Hanson, </a:t>
            </a:r>
            <a:r>
              <a:rPr lang="en-GB" dirty="0" err="1"/>
              <a:t>Genelle</a:t>
            </a:r>
            <a:r>
              <a:rPr lang="en-GB" dirty="0"/>
              <a:t> K. Sawyer, Angela M. </a:t>
            </a:r>
            <a:r>
              <a:rPr lang="en-GB" dirty="0" err="1"/>
              <a:t>Begle</a:t>
            </a:r>
            <a:r>
              <a:rPr lang="en-GB" dirty="0"/>
              <a:t>, and  Grace S. </a:t>
            </a:r>
            <a:r>
              <a:rPr lang="en-GB" dirty="0" smtClean="0"/>
              <a:t>Hubel, The </a:t>
            </a:r>
            <a:r>
              <a:rPr lang="en-GB" dirty="0"/>
              <a:t>Impact of Crime Victimization on Quality of </a:t>
            </a:r>
            <a:r>
              <a:rPr lang="en-GB" dirty="0" smtClean="0"/>
              <a:t>Life, </a:t>
            </a:r>
            <a:r>
              <a:rPr lang="is-IS" dirty="0" smtClean="0"/>
              <a:t>Journal of </a:t>
            </a:r>
            <a:r>
              <a:rPr lang="is-IS" dirty="0"/>
              <a:t>Trauma </a:t>
            </a:r>
            <a:r>
              <a:rPr lang="is-IS" dirty="0" smtClean="0"/>
              <a:t>Stress 23(2), April 2010.</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538718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6B850-15F2-41BC-A54E-6E0F332F011D}"/>
              </a:ext>
            </a:extLst>
          </p:cNvPr>
          <p:cNvSpPr txBox="1"/>
          <p:nvPr/>
        </p:nvSpPr>
        <p:spPr>
          <a:xfrm>
            <a:off x="542336" y="308678"/>
            <a:ext cx="4006296" cy="923330"/>
          </a:xfrm>
          <a:prstGeom prst="rect">
            <a:avLst/>
          </a:prstGeom>
          <a:noFill/>
        </p:spPr>
        <p:txBody>
          <a:bodyPr wrap="square" lIns="0" tIns="0" rIns="0" bIns="0" rtlCol="0">
            <a:spAutoFit/>
          </a:bodyPr>
          <a:lstStyle/>
          <a:p>
            <a:r>
              <a:rPr lang="id-ID" sz="6000" b="1" dirty="0">
                <a:solidFill>
                  <a:srgbClr val="002060"/>
                </a:solidFill>
                <a:latin typeface="Segoe UI" panose="020B0502040204020203" pitchFamily="34" charset="0"/>
                <a:cs typeface="Segoe UI" panose="020B0502040204020203" pitchFamily="34" charset="0"/>
              </a:rPr>
              <a:t>Thank You</a:t>
            </a:r>
            <a:endParaRPr lang="en-US" sz="6000" b="1" dirty="0">
              <a:solidFill>
                <a:srgbClr val="002060"/>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A9B74FAF-1757-48A8-BBFB-722E8E1D6FA4}"/>
              </a:ext>
            </a:extLst>
          </p:cNvPr>
          <p:cNvSpPr/>
          <p:nvPr/>
        </p:nvSpPr>
        <p:spPr>
          <a:xfrm>
            <a:off x="714341" y="1602379"/>
            <a:ext cx="4472653" cy="2215991"/>
          </a:xfrm>
          <a:prstGeom prst="rect">
            <a:avLst/>
          </a:prstGeom>
        </p:spPr>
        <p:txBody>
          <a:bodyPr wrap="square" lIns="0" tIns="0" rIns="0" bIns="0">
            <a:spAutoFit/>
          </a:bodyPr>
          <a:lstStyle/>
          <a:p>
            <a:pPr algn="ctr"/>
            <a:r>
              <a:rPr lang="en-US" sz="2400" b="1" dirty="0" err="1" smtClean="0">
                <a:solidFill>
                  <a:schemeClr val="accent1">
                    <a:lumMod val="75000"/>
                  </a:schemeClr>
                </a:solidFill>
                <a:latin typeface="Segoe UI" panose="020B0502040204020203" pitchFamily="34" charset="0"/>
                <a:cs typeface="Segoe UI" panose="020B0502040204020203" pitchFamily="34" charset="0"/>
              </a:rPr>
              <a:t>Levent</a:t>
            </a:r>
            <a:r>
              <a:rPr lang="en-US" sz="2400" b="1" dirty="0" smtClean="0">
                <a:solidFill>
                  <a:schemeClr val="accent1">
                    <a:lumMod val="75000"/>
                  </a:schemeClr>
                </a:solidFill>
                <a:latin typeface="Segoe UI" panose="020B0502040204020203" pitchFamily="34" charset="0"/>
                <a:cs typeface="Segoe UI" panose="020B0502040204020203" pitchFamily="34" charset="0"/>
              </a:rPr>
              <a:t> </a:t>
            </a:r>
            <a:r>
              <a:rPr lang="en-US" sz="2400" b="1" dirty="0" err="1" smtClean="0">
                <a:solidFill>
                  <a:schemeClr val="accent1">
                    <a:lumMod val="75000"/>
                  </a:schemeClr>
                </a:solidFill>
                <a:latin typeface="Segoe UI" panose="020B0502040204020203" pitchFamily="34" charset="0"/>
                <a:cs typeface="Segoe UI" panose="020B0502040204020203" pitchFamily="34" charset="0"/>
              </a:rPr>
              <a:t>Altan</a:t>
            </a:r>
            <a:endParaRPr lang="en-US" sz="2400" b="1" dirty="0" smtClean="0">
              <a:solidFill>
                <a:schemeClr val="accent1">
                  <a:lumMod val="75000"/>
                </a:schemeClr>
              </a:solidFill>
              <a:latin typeface="Segoe UI" panose="020B0502040204020203" pitchFamily="34" charset="0"/>
              <a:cs typeface="Segoe UI" panose="020B0502040204020203" pitchFamily="34" charset="0"/>
            </a:endParaRPr>
          </a:p>
          <a:p>
            <a:pPr algn="ctr"/>
            <a:r>
              <a:rPr lang="en-US" sz="2000" dirty="0" smtClean="0">
                <a:solidFill>
                  <a:schemeClr val="accent1">
                    <a:lumMod val="75000"/>
                  </a:schemeClr>
                </a:solidFill>
                <a:latin typeface="Segoe UI" panose="020B0502040204020203" pitchFamily="34" charset="0"/>
                <a:cs typeface="Segoe UI" panose="020B0502040204020203" pitchFamily="34" charset="0"/>
              </a:rPr>
              <a:t>Executive Director</a:t>
            </a:r>
          </a:p>
          <a:p>
            <a:pPr algn="ctr"/>
            <a:endParaRPr lang="en-US" sz="2000" dirty="0" smtClean="0">
              <a:latin typeface="Segoe UI" panose="020B0502040204020203" pitchFamily="34" charset="0"/>
              <a:cs typeface="Segoe UI" panose="020B0502040204020203" pitchFamily="34" charset="0"/>
            </a:endParaRPr>
          </a:p>
          <a:p>
            <a:pPr algn="ctr"/>
            <a:r>
              <a:rPr lang="en-US" sz="2000" i="1" dirty="0">
                <a:solidFill>
                  <a:srgbClr val="002060"/>
                </a:solidFill>
                <a:latin typeface="Segoe UI" panose="020B0502040204020203" pitchFamily="34" charset="0"/>
                <a:cs typeface="Segoe UI" panose="020B0502040204020203" pitchFamily="34" charset="0"/>
                <a:hlinkClick r:id="rId2"/>
              </a:rPr>
              <a:t>l.altan@victimsupporteurope.eu</a:t>
            </a:r>
            <a:endParaRPr lang="en-US" sz="2000" i="1" dirty="0" smtClean="0">
              <a:solidFill>
                <a:srgbClr val="002060"/>
              </a:solidFill>
              <a:latin typeface="Segoe UI" panose="020B0502040204020203" pitchFamily="34" charset="0"/>
              <a:cs typeface="Segoe UI" panose="020B0502040204020203" pitchFamily="34" charset="0"/>
              <a:hlinkClick r:id="rId2"/>
            </a:endParaRPr>
          </a:p>
          <a:p>
            <a:pPr algn="ctr"/>
            <a:endParaRPr lang="en-US" sz="2000" dirty="0" smtClean="0">
              <a:solidFill>
                <a:srgbClr val="002060"/>
              </a:solidFill>
              <a:latin typeface="Segoe UI" panose="020B0502040204020203" pitchFamily="34" charset="0"/>
              <a:cs typeface="Segoe UI" panose="020B0502040204020203" pitchFamily="34" charset="0"/>
              <a:hlinkClick r:id="rId2"/>
            </a:endParaRPr>
          </a:p>
          <a:p>
            <a:pPr algn="ctr"/>
            <a:endParaRPr lang="en-US" sz="2000" dirty="0" smtClean="0">
              <a:solidFill>
                <a:srgbClr val="002060"/>
              </a:solidFill>
              <a:latin typeface="Segoe UI" panose="020B0502040204020203" pitchFamily="34" charset="0"/>
              <a:cs typeface="Segoe UI" panose="020B0502040204020203" pitchFamily="34" charset="0"/>
              <a:hlinkClick r:id="rId2"/>
            </a:endParaRPr>
          </a:p>
          <a:p>
            <a:pPr algn="ctr"/>
            <a:r>
              <a:rPr lang="en-US" sz="2000" dirty="0" smtClean="0">
                <a:solidFill>
                  <a:srgbClr val="002060"/>
                </a:solidFill>
                <a:latin typeface="Segoe UI" panose="020B0502040204020203" pitchFamily="34" charset="0"/>
                <a:cs typeface="Segoe UI" panose="020B0502040204020203" pitchFamily="34" charset="0"/>
                <a:hlinkClick r:id="rId2"/>
              </a:rPr>
              <a:t>www.victimsupport.eu</a:t>
            </a:r>
            <a:r>
              <a:rPr lang="en-US" sz="2000" dirty="0" smtClean="0">
                <a:solidFill>
                  <a:srgbClr val="002060"/>
                </a:solidFill>
                <a:latin typeface="Segoe UI" panose="020B0502040204020203" pitchFamily="34" charset="0"/>
                <a:cs typeface="Segoe UI" panose="020B0502040204020203" pitchFamily="34" charset="0"/>
              </a:rPr>
              <a:t> </a:t>
            </a:r>
            <a:endParaRPr lang="en-US" sz="2000" dirty="0">
              <a:solidFill>
                <a:srgbClr val="002060"/>
              </a:solidFill>
              <a:latin typeface="Segoe UI" panose="020B0502040204020203" pitchFamily="34" charset="0"/>
              <a:cs typeface="Segoe UI" panose="020B0502040204020203" pitchFamily="34" charset="0"/>
            </a:endParaRPr>
          </a:p>
        </p:txBody>
      </p:sp>
      <p:grpSp>
        <p:nvGrpSpPr>
          <p:cNvPr id="23" name="Group 22" descr="This image is of an abstract shape. ">
            <a:extLst>
              <a:ext uri="{FF2B5EF4-FFF2-40B4-BE49-F238E27FC236}">
                <a16:creationId xmlns:a16="http://schemas.microsoft.com/office/drawing/2014/main" id="{C5C1EC81-7459-4B76-B0C8-CF221BB21A2F}"/>
              </a:ext>
            </a:extLst>
          </p:cNvPr>
          <p:cNvGrpSpPr/>
          <p:nvPr/>
        </p:nvGrpSpPr>
        <p:grpSpPr>
          <a:xfrm rot="1057320">
            <a:off x="4573018" y="-3342156"/>
            <a:ext cx="8948964" cy="12105059"/>
            <a:chOff x="4855953" y="-2833465"/>
            <a:chExt cx="8948964" cy="12105059"/>
          </a:xfrm>
        </p:grpSpPr>
        <p:sp>
          <p:nvSpPr>
            <p:cNvPr id="20" name="Freeform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solidFill>
              <a:schemeClr val="accent2"/>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grpSp>
      <p:sp>
        <p:nvSpPr>
          <p:cNvPr id="25" name="Title 24" hidden="1">
            <a:extLst>
              <a:ext uri="{FF2B5EF4-FFF2-40B4-BE49-F238E27FC236}">
                <a16:creationId xmlns:a16="http://schemas.microsoft.com/office/drawing/2014/main" id="{24922840-A8AD-427F-889C-2B79CACC872F}"/>
              </a:ext>
            </a:extLst>
          </p:cNvPr>
          <p:cNvSpPr>
            <a:spLocks noGrp="1"/>
          </p:cNvSpPr>
          <p:nvPr>
            <p:ph type="title"/>
          </p:nvPr>
        </p:nvSpPr>
        <p:spPr/>
        <p:txBody>
          <a:bodyPr/>
          <a:lstStyle/>
          <a:p>
            <a:r>
              <a:rPr lang="en-US" dirty="0"/>
              <a:t>Human resources slide 10</a:t>
            </a:r>
          </a:p>
        </p:txBody>
      </p:sp>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5695" y="3452195"/>
            <a:ext cx="589012" cy="589012"/>
          </a:xfrm>
          <a:prstGeom prst="rect">
            <a:avLst/>
          </a:prstGeom>
          <a:effectLst>
            <a:outerShdw blurRad="50800" dist="50800" dir="5400000" algn="ctr" rotWithShape="0">
              <a:srgbClr val="7030A0"/>
            </a:outerShdw>
          </a:effectLst>
        </p:spPr>
      </p:pic>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8893" t="39706" r="9060" b="36700"/>
          <a:stretch/>
        </p:blipFill>
        <p:spPr>
          <a:xfrm>
            <a:off x="42276" y="6318811"/>
            <a:ext cx="3938154" cy="566733"/>
          </a:xfrm>
          <a:prstGeom prst="rect">
            <a:avLst/>
          </a:prstGeom>
        </p:spPr>
      </p:pic>
      <p:sp>
        <p:nvSpPr>
          <p:cNvPr id="30" name="Text Box 37"/>
          <p:cNvSpPr txBox="1"/>
          <p:nvPr/>
        </p:nvSpPr>
        <p:spPr>
          <a:xfrm>
            <a:off x="1697040" y="4293193"/>
            <a:ext cx="2851592" cy="39741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nSpc>
                <a:spcPct val="107000"/>
              </a:lnSpc>
              <a:spcAft>
                <a:spcPts val="0"/>
              </a:spcAft>
            </a:pPr>
            <a:r>
              <a:rPr lang="en-GB" sz="2000" u="sng" dirty="0" smtClean="0">
                <a:solidFill>
                  <a:srgbClr val="0066FF"/>
                </a:solidFill>
                <a:effectLst/>
                <a:latin typeface="Segoe UI" panose="020B0502040204020203" pitchFamily="34" charset="0"/>
                <a:ea typeface="Calibri" panose="020F0502020204030204" pitchFamily="34" charset="0"/>
                <a:cs typeface="Segoe UI" panose="020B0502040204020203" pitchFamily="34" charset="0"/>
                <a:hlinkClick r:id="rId5"/>
              </a:rPr>
              <a:t>@</a:t>
            </a:r>
            <a:r>
              <a:rPr lang="en-GB" sz="2000" u="sng" dirty="0" err="1" smtClean="0">
                <a:solidFill>
                  <a:srgbClr val="0066FF"/>
                </a:solidFill>
                <a:effectLst/>
                <a:latin typeface="Segoe UI" panose="020B0502040204020203" pitchFamily="34" charset="0"/>
                <a:ea typeface="Calibri" panose="020F0502020204030204" pitchFamily="34" charset="0"/>
                <a:cs typeface="Segoe UI" panose="020B0502040204020203" pitchFamily="34" charset="0"/>
                <a:hlinkClick r:id="rId5"/>
              </a:rPr>
              <a:t>victimsupport</a:t>
            </a:r>
            <a:r>
              <a:rPr lang="en-GB" sz="2000" u="sng" dirty="0" err="1" smtClean="0">
                <a:solidFill>
                  <a:srgbClr val="0066FF"/>
                </a:solidFill>
                <a:effectLst/>
                <a:latin typeface="Segoe UI" panose="020B0502040204020203" pitchFamily="34" charset="0"/>
                <a:ea typeface="Calibri" panose="020F0502020204030204" pitchFamily="34" charset="0"/>
                <a:cs typeface="Segoe UI" panose="020B0502040204020203" pitchFamily="34" charset="0"/>
              </a:rPr>
              <a:t>EU</a:t>
            </a:r>
            <a:endParaRPr lang="en-GB" sz="2000"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31" name="Picture 30" descr="Image result for twitter symbol"/>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27703" y="4292748"/>
            <a:ext cx="557938" cy="520409"/>
          </a:xfrm>
          <a:prstGeom prst="rect">
            <a:avLst/>
          </a:prstGeom>
          <a:noFill/>
          <a:ln>
            <a:noFill/>
          </a:ln>
        </p:spPr>
      </p:pic>
      <p:pic>
        <p:nvPicPr>
          <p:cNvPr id="32" name="Picture 31" descr="Image result for facebook symbol"/>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71373" y="4964706"/>
            <a:ext cx="470597" cy="546063"/>
          </a:xfrm>
          <a:prstGeom prst="rect">
            <a:avLst/>
          </a:prstGeom>
          <a:noFill/>
          <a:ln>
            <a:noFill/>
          </a:ln>
        </p:spPr>
      </p:pic>
      <p:sp>
        <p:nvSpPr>
          <p:cNvPr id="33" name="Text Box 37"/>
          <p:cNvSpPr txBox="1"/>
          <p:nvPr/>
        </p:nvSpPr>
        <p:spPr>
          <a:xfrm>
            <a:off x="1697040" y="5026910"/>
            <a:ext cx="2851592" cy="42165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nSpc>
                <a:spcPct val="107000"/>
              </a:lnSpc>
              <a:spcAft>
                <a:spcPts val="0"/>
              </a:spcAft>
            </a:pPr>
            <a:r>
              <a:rPr lang="en-GB" sz="2000" u="sng" dirty="0" smtClean="0">
                <a:solidFill>
                  <a:srgbClr val="0066FF"/>
                </a:solidFill>
                <a:effectLst/>
                <a:latin typeface="Segoe UI" panose="020B0502040204020203" pitchFamily="34" charset="0"/>
                <a:ea typeface="Calibri" panose="020F0502020204030204" pitchFamily="34" charset="0"/>
                <a:cs typeface="Segoe UI" panose="020B0502040204020203" pitchFamily="34" charset="0"/>
                <a:hlinkClick r:id="rId5"/>
              </a:rPr>
              <a:t>@</a:t>
            </a:r>
            <a:r>
              <a:rPr lang="en-GB" sz="2000" u="sng" dirty="0" err="1" smtClean="0">
                <a:solidFill>
                  <a:srgbClr val="0066FF"/>
                </a:solidFill>
                <a:effectLst/>
                <a:latin typeface="Segoe UI" panose="020B0502040204020203" pitchFamily="34" charset="0"/>
                <a:ea typeface="Calibri" panose="020F0502020204030204" pitchFamily="34" charset="0"/>
                <a:cs typeface="Segoe UI" panose="020B0502040204020203" pitchFamily="34" charset="0"/>
                <a:hlinkClick r:id="rId5"/>
              </a:rPr>
              <a:t>victimsupporteurope</a:t>
            </a:r>
            <a:endParaRPr lang="en-GB" sz="20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352568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E5C6BA-FE2A-4C38-8D88-E70C06E54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3E66F28-0926-4CFB-BDAB-646CAB184C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4672" y="802955"/>
            <a:ext cx="4977976" cy="1454051"/>
          </a:xfrm>
        </p:spPr>
        <p:txBody>
          <a:bodyPr>
            <a:normAutofit/>
          </a:bodyPr>
          <a:lstStyle/>
          <a:p>
            <a:r>
              <a:rPr lang="en-US" b="1" dirty="0">
                <a:solidFill>
                  <a:schemeClr val="accent2"/>
                </a:solidFill>
              </a:rPr>
              <a:t>European Union </a:t>
            </a:r>
            <a:r>
              <a:rPr lang="mr-IN" b="1" dirty="0">
                <a:solidFill>
                  <a:schemeClr val="accent2"/>
                </a:solidFill>
              </a:rPr>
              <a:t>–</a:t>
            </a:r>
            <a:r>
              <a:rPr lang="en-US" b="1" dirty="0">
                <a:solidFill>
                  <a:schemeClr val="accent2"/>
                </a:solidFill>
              </a:rPr>
              <a:t> </a:t>
            </a:r>
            <a:r>
              <a:rPr lang="en-US" b="1" dirty="0" smtClean="0">
                <a:solidFill>
                  <a:schemeClr val="accent2"/>
                </a:solidFill>
              </a:rPr>
              <a:t>Functioning </a:t>
            </a:r>
            <a:r>
              <a:rPr lang="en-US" b="1" dirty="0">
                <a:solidFill>
                  <a:schemeClr val="accent2"/>
                </a:solidFill>
              </a:rPr>
              <a:t>and </a:t>
            </a:r>
            <a:r>
              <a:rPr lang="en-US" b="1" dirty="0" smtClean="0">
                <a:solidFill>
                  <a:schemeClr val="accent2"/>
                </a:solidFill>
              </a:rPr>
              <a:t>Laws</a:t>
            </a:r>
            <a:endParaRPr lang="en-US" b="1" dirty="0">
              <a:solidFill>
                <a:schemeClr val="accent2"/>
              </a:solidFill>
            </a:endParaRPr>
          </a:p>
        </p:txBody>
      </p:sp>
      <p:sp>
        <p:nvSpPr>
          <p:cNvPr id="19"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3" cstate="print">
            <a:alphaModFix/>
            <a:extLst>
              <a:ext uri="{28A0092B-C50C-407E-A947-70E740481C1C}">
                <a14:useLocalDpi xmlns:a14="http://schemas.microsoft.com/office/drawing/2010/main" val="0"/>
              </a:ext>
            </a:extLst>
          </a:blip>
          <a:srcRect l="7519" r="5277" b="2"/>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Content Placeholder 2"/>
          <p:cNvSpPr>
            <a:spLocks noGrp="1"/>
          </p:cNvSpPr>
          <p:nvPr>
            <p:ph idx="1"/>
          </p:nvPr>
        </p:nvSpPr>
        <p:spPr>
          <a:xfrm>
            <a:off x="804672" y="2737858"/>
            <a:ext cx="4977578" cy="3639289"/>
          </a:xfrm>
        </p:spPr>
        <p:txBody>
          <a:bodyPr anchor="ctr">
            <a:normAutofit/>
          </a:bodyPr>
          <a:lstStyle/>
          <a:p>
            <a:r>
              <a:rPr lang="en-US" sz="1900" dirty="0">
                <a:solidFill>
                  <a:srgbClr val="000000"/>
                </a:solidFill>
              </a:rPr>
              <a:t>28 Member States + European Commission, Council of the European Union, European Council, European Parliament</a:t>
            </a:r>
          </a:p>
          <a:p>
            <a:r>
              <a:rPr lang="en-US" sz="1900" dirty="0" smtClean="0">
                <a:solidFill>
                  <a:srgbClr val="000000"/>
                </a:solidFill>
              </a:rPr>
              <a:t>Competences: shared and exclusive</a:t>
            </a:r>
            <a:endParaRPr lang="en-US" sz="1900" dirty="0">
              <a:solidFill>
                <a:srgbClr val="000000"/>
              </a:solidFill>
            </a:endParaRPr>
          </a:p>
          <a:p>
            <a:r>
              <a:rPr lang="en-US" sz="1900" dirty="0">
                <a:solidFill>
                  <a:srgbClr val="000000"/>
                </a:solidFill>
              </a:rPr>
              <a:t>Legislative functions: directives and regulations</a:t>
            </a:r>
          </a:p>
          <a:p>
            <a:r>
              <a:rPr lang="en-US" sz="1900" dirty="0">
                <a:solidFill>
                  <a:srgbClr val="000000"/>
                </a:solidFill>
              </a:rPr>
              <a:t>Direct applicability and primacy effect</a:t>
            </a:r>
          </a:p>
          <a:p>
            <a:r>
              <a:rPr lang="en-US" sz="1900" dirty="0">
                <a:solidFill>
                  <a:srgbClr val="000000"/>
                </a:solidFill>
              </a:rPr>
              <a:t>Direct action by individuals and infringement procedure for </a:t>
            </a:r>
            <a:r>
              <a:rPr lang="en-US" sz="1900" dirty="0" smtClean="0">
                <a:solidFill>
                  <a:srgbClr val="000000"/>
                </a:solidFill>
              </a:rPr>
              <a:t>non-implementation by the European Commission</a:t>
            </a:r>
            <a:endParaRPr lang="en-US" sz="1900" dirty="0">
              <a:solidFill>
                <a:srgbClr val="000000"/>
              </a:solidFill>
            </a:endParaRPr>
          </a:p>
          <a:p>
            <a:r>
              <a:rPr lang="en-US" sz="1900" dirty="0">
                <a:solidFill>
                  <a:srgbClr val="000000"/>
                </a:solidFill>
              </a:rPr>
              <a:t>Judicial co-operation in criminal and civil matters</a:t>
            </a:r>
          </a:p>
          <a:p>
            <a:endParaRPr lang="en-US" sz="1900" dirty="0">
              <a:solidFill>
                <a:srgbClr val="000000"/>
              </a:solidFill>
            </a:endParaRPr>
          </a:p>
          <a:p>
            <a:endParaRPr lang="en-US" sz="1900" dirty="0">
              <a:solidFill>
                <a:srgbClr val="000000"/>
              </a:solidFill>
            </a:endParaRPr>
          </a:p>
        </p:txBody>
      </p:sp>
      <p:sp>
        <p:nvSpPr>
          <p:cNvPr id="21"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rotWithShape="1">
          <a:blip r:embed="rId4">
            <a:alphaModFix/>
            <a:extLst>
              <a:ext uri="{28A0092B-C50C-407E-A947-70E740481C1C}">
                <a14:useLocalDpi xmlns:a14="http://schemas.microsoft.com/office/drawing/2010/main" val="0"/>
              </a:ext>
            </a:extLst>
          </a:blip>
          <a:srcRect t="5461" r="-4" b="17809"/>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471427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0430" y="37374"/>
            <a:ext cx="4827394" cy="6848170"/>
          </a:xfr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893" t="39706" r="9060" b="36700"/>
          <a:stretch/>
        </p:blipFill>
        <p:spPr>
          <a:xfrm>
            <a:off x="42276" y="6318811"/>
            <a:ext cx="3938154" cy="566733"/>
          </a:xfrm>
          <a:prstGeom prst="rect">
            <a:avLst/>
          </a:prstGeom>
        </p:spPr>
      </p:pic>
      <p:sp>
        <p:nvSpPr>
          <p:cNvPr id="7" name="TextBox 6">
            <a:extLst>
              <a:ext uri="{FF2B5EF4-FFF2-40B4-BE49-F238E27FC236}">
                <a16:creationId xmlns:a16="http://schemas.microsoft.com/office/drawing/2014/main" id="{7BF380F0-E581-41AD-B9B8-4693DE21F634}"/>
              </a:ext>
            </a:extLst>
          </p:cNvPr>
          <p:cNvSpPr txBox="1"/>
          <p:nvPr/>
        </p:nvSpPr>
        <p:spPr>
          <a:xfrm>
            <a:off x="382137" y="2435437"/>
            <a:ext cx="2898945" cy="2042434"/>
          </a:xfrm>
          <a:prstGeom prst="rect">
            <a:avLst/>
          </a:prstGeom>
          <a:noFill/>
        </p:spPr>
        <p:txBody>
          <a:bodyPr wrap="square" lIns="0" tIns="0" rIns="0" bIns="0" rtlCol="0">
            <a:noAutofit/>
          </a:bodyPr>
          <a:lstStyle/>
          <a:p>
            <a:pPr>
              <a:lnSpc>
                <a:spcPts val="4000"/>
              </a:lnSpc>
            </a:pPr>
            <a:r>
              <a:rPr lang="en-GB" sz="3600" b="1" dirty="0" smtClean="0">
                <a:solidFill>
                  <a:schemeClr val="accent2"/>
                </a:solidFill>
                <a:latin typeface="Segoe UI" panose="020B0502040204020203" pitchFamily="34" charset="0"/>
                <a:cs typeface="Segoe UI" panose="020B0502040204020203" pitchFamily="34" charset="0"/>
              </a:rPr>
              <a:t>EU Crime </a:t>
            </a:r>
          </a:p>
          <a:p>
            <a:pPr>
              <a:lnSpc>
                <a:spcPts val="4000"/>
              </a:lnSpc>
            </a:pPr>
            <a:r>
              <a:rPr lang="en-GB" sz="3600" b="1" dirty="0" smtClean="0">
                <a:solidFill>
                  <a:schemeClr val="accent2"/>
                </a:solidFill>
                <a:latin typeface="Segoe UI" panose="020B0502040204020203" pitchFamily="34" charset="0"/>
                <a:cs typeface="Segoe UI" panose="020B0502040204020203" pitchFamily="34" charset="0"/>
              </a:rPr>
              <a:t>Priorities</a:t>
            </a:r>
            <a:endParaRPr lang="en-GB" sz="3600" b="1" dirty="0">
              <a:solidFill>
                <a:schemeClr val="accent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21064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078"/>
            <a:ext cx="10515600" cy="1325563"/>
          </a:xfrm>
        </p:spPr>
        <p:txBody>
          <a:bodyPr/>
          <a:lstStyle/>
          <a:p>
            <a:r>
              <a:rPr lang="en-US" b="1" dirty="0" smtClean="0">
                <a:solidFill>
                  <a:schemeClr val="accent2"/>
                </a:solidFill>
              </a:rPr>
              <a:t>European Union </a:t>
            </a:r>
            <a:r>
              <a:rPr lang="mr-IN" b="1" dirty="0" smtClean="0">
                <a:solidFill>
                  <a:schemeClr val="accent2"/>
                </a:solidFill>
              </a:rPr>
              <a:t>–</a:t>
            </a:r>
            <a:r>
              <a:rPr lang="en-US" b="1" dirty="0" smtClean="0">
                <a:solidFill>
                  <a:schemeClr val="accent2"/>
                </a:solidFill>
              </a:rPr>
              <a:t> Functioning and Laws</a:t>
            </a:r>
            <a:endParaRPr lang="en-US" b="1" dirty="0">
              <a:solidFill>
                <a:schemeClr val="accent2"/>
              </a:solidFill>
            </a:endParaRPr>
          </a:p>
        </p:txBody>
      </p:sp>
      <p:sp>
        <p:nvSpPr>
          <p:cNvPr id="3" name="Content Placeholder 2"/>
          <p:cNvSpPr>
            <a:spLocks noGrp="1"/>
          </p:cNvSpPr>
          <p:nvPr>
            <p:ph idx="1"/>
          </p:nvPr>
        </p:nvSpPr>
        <p:spPr>
          <a:xfrm>
            <a:off x="838200" y="1344706"/>
            <a:ext cx="10515600" cy="4974105"/>
          </a:xfrm>
        </p:spPr>
        <p:txBody>
          <a:bodyPr>
            <a:normAutofit/>
          </a:bodyPr>
          <a:lstStyle/>
          <a:p>
            <a:r>
              <a:rPr lang="en-US" sz="1600" dirty="0" smtClean="0"/>
              <a:t>Directive </a:t>
            </a:r>
            <a:r>
              <a:rPr lang="en-US" sz="1600" dirty="0"/>
              <a:t>2012/29/EU of the European Parliament and of the Council of 25 October 2012 </a:t>
            </a:r>
            <a:r>
              <a:rPr lang="en-US" sz="1600" b="1" dirty="0"/>
              <a:t>establishing minimum standards on the rights, support and protection of victims of crime</a:t>
            </a:r>
            <a:r>
              <a:rPr lang="en-US" sz="1600" dirty="0"/>
              <a:t>, and replacing Council Framework Decision </a:t>
            </a:r>
            <a:r>
              <a:rPr lang="en-US" sz="1600" dirty="0" smtClean="0"/>
              <a:t>2001/220/JHA</a:t>
            </a:r>
          </a:p>
          <a:p>
            <a:r>
              <a:rPr lang="en-US" sz="1600" dirty="0"/>
              <a:t>Council Directive 2004/80/EC of 29 April 2004 </a:t>
            </a:r>
            <a:r>
              <a:rPr lang="en-US" sz="1600" b="1" dirty="0"/>
              <a:t>relating to compensation to crime </a:t>
            </a:r>
            <a:r>
              <a:rPr lang="en-US" sz="1600" b="1" dirty="0" smtClean="0"/>
              <a:t>victims</a:t>
            </a:r>
          </a:p>
          <a:p>
            <a:r>
              <a:rPr lang="en-US" sz="1600" dirty="0" smtClean="0"/>
              <a:t>Directive </a:t>
            </a:r>
            <a:r>
              <a:rPr lang="en-US" sz="1600" dirty="0"/>
              <a:t>2011/99/EU of the European Parliament and of the Council of 13 December 2011 </a:t>
            </a:r>
            <a:r>
              <a:rPr lang="en-US" sz="1600" b="1" dirty="0"/>
              <a:t>on the European protection </a:t>
            </a:r>
            <a:r>
              <a:rPr lang="en-US" sz="1600" b="1" dirty="0" smtClean="0"/>
              <a:t>order</a:t>
            </a:r>
          </a:p>
          <a:p>
            <a:r>
              <a:rPr lang="en-US" sz="1600" dirty="0"/>
              <a:t>Regulation (EU) No 606/2013 of the European Parliament and of the Council of 12 June 2013 </a:t>
            </a:r>
            <a:r>
              <a:rPr lang="en-US" sz="1600" b="1" dirty="0"/>
              <a:t>on mutual recognition of protection measures in civil </a:t>
            </a:r>
            <a:r>
              <a:rPr lang="en-US" sz="1600" b="1" dirty="0" smtClean="0"/>
              <a:t>matters</a:t>
            </a:r>
          </a:p>
          <a:p>
            <a:r>
              <a:rPr lang="en-US" sz="1600" dirty="0"/>
              <a:t>Directive 2011/92/EU of the European Parliament and of the Council of 13 December 2011 </a:t>
            </a:r>
            <a:r>
              <a:rPr lang="en-US" sz="1600" b="1" dirty="0"/>
              <a:t>on combating the sexual abuse and sexual exploitation of children and child pornography</a:t>
            </a:r>
            <a:r>
              <a:rPr lang="en-US" sz="1600" dirty="0"/>
              <a:t>, and replacing Council Framework Decision </a:t>
            </a:r>
            <a:r>
              <a:rPr lang="en-US" sz="1600" dirty="0" smtClean="0"/>
              <a:t>2004/68/JHA</a:t>
            </a:r>
          </a:p>
          <a:p>
            <a:r>
              <a:rPr lang="en-US" sz="1600" dirty="0"/>
              <a:t>Directive 2011/36/EU of the European Parliament and of the Council of 5 April 2011 </a:t>
            </a:r>
            <a:r>
              <a:rPr lang="en-US" sz="1600" b="1" dirty="0"/>
              <a:t>on preventing and combating trafficking in human beings and protecting its victims</a:t>
            </a:r>
            <a:r>
              <a:rPr lang="en-US" sz="1600" dirty="0"/>
              <a:t>, and replacing Council Framework Decision </a:t>
            </a:r>
            <a:r>
              <a:rPr lang="en-US" sz="1600" dirty="0" smtClean="0"/>
              <a:t>2002/629/JHA</a:t>
            </a:r>
          </a:p>
          <a:p>
            <a:r>
              <a:rPr lang="en-US" sz="1600" dirty="0"/>
              <a:t>Proposal for a DIRECTIVE OF THE EUROPEAN PARLIAMENT AND OF THE COUNCIL </a:t>
            </a:r>
            <a:r>
              <a:rPr lang="en-US" sz="1600" b="1" dirty="0"/>
              <a:t>on combating fraud and counterfeiting of non-cash means of payment</a:t>
            </a:r>
            <a:r>
              <a:rPr lang="en-US" sz="1600" dirty="0"/>
              <a:t> and replacing Council Framework Decision </a:t>
            </a:r>
            <a:r>
              <a:rPr lang="en-US" sz="1600" dirty="0" smtClean="0"/>
              <a:t>2001/413/JHA</a:t>
            </a:r>
          </a:p>
          <a:p>
            <a:r>
              <a:rPr lang="en-US" sz="1600" dirty="0"/>
              <a:t>Council Framework Decision 2008/913/JHA of 28 November 2008 </a:t>
            </a:r>
            <a:r>
              <a:rPr lang="en-US" sz="1600" b="1" dirty="0"/>
              <a:t>on combating certain forms and expressions of racism and xenophobia by means of criminal law</a:t>
            </a:r>
            <a:endParaRPr lang="en-US" sz="1600" b="1" dirty="0" smtClean="0"/>
          </a:p>
          <a:p>
            <a:r>
              <a:rPr lang="en-US" sz="1600" dirty="0"/>
              <a:t>Directive (EU) 2017/541 of the European Parliament and of the Council of 15 March 2017 </a:t>
            </a:r>
            <a:r>
              <a:rPr lang="en-US" sz="1600" b="1" dirty="0"/>
              <a:t>on combating terrorism </a:t>
            </a:r>
            <a:r>
              <a:rPr lang="en-US" sz="1600" dirty="0"/>
              <a:t>and replacing Council Framework Decision 2002/475/JHA and amending Council Decision </a:t>
            </a:r>
            <a:r>
              <a:rPr lang="en-US" sz="1600" dirty="0" smtClean="0"/>
              <a:t>2005/671/JHA</a:t>
            </a:r>
            <a:endParaRPr lang="en-US" sz="1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893" t="39706" r="9060" b="36700"/>
          <a:stretch/>
        </p:blipFill>
        <p:spPr>
          <a:xfrm>
            <a:off x="42276" y="6318811"/>
            <a:ext cx="3938154" cy="566733"/>
          </a:xfrm>
          <a:prstGeom prst="rect">
            <a:avLst/>
          </a:prstGeom>
        </p:spPr>
      </p:pic>
    </p:spTree>
    <p:extLst>
      <p:ext uri="{BB962C8B-B14F-4D97-AF65-F5344CB8AC3E}">
        <p14:creationId xmlns:p14="http://schemas.microsoft.com/office/powerpoint/2010/main" val="705655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5512" y="568385"/>
            <a:ext cx="11620040" cy="1143000"/>
          </a:xfrm>
        </p:spPr>
        <p:txBody>
          <a:bodyPr>
            <a:normAutofit/>
          </a:bodyPr>
          <a:lstStyle/>
          <a:p>
            <a:r>
              <a:rPr lang="en-GB" dirty="0" smtClean="0">
                <a:solidFill>
                  <a:srgbClr val="FF9933"/>
                </a:solidFill>
              </a:rPr>
              <a:t>Impact of crime on the individual and society</a:t>
            </a:r>
            <a:endParaRPr lang="en-GB" dirty="0">
              <a:solidFill>
                <a:srgbClr val="FF9933"/>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0338" y="269163"/>
            <a:ext cx="3779520" cy="359664"/>
          </a:xfrm>
          <a:prstGeom prst="rect">
            <a:avLst/>
          </a:prstGeom>
        </p:spPr>
      </p:pic>
      <p:pic>
        <p:nvPicPr>
          <p:cNvPr id="8"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4335" y="2781903"/>
            <a:ext cx="3893174" cy="2558997"/>
          </a:xfrm>
        </p:spPr>
      </p:pic>
      <p:graphicFrame>
        <p:nvGraphicFramePr>
          <p:cNvPr id="9" name="Diagram 8"/>
          <p:cNvGraphicFramePr/>
          <p:nvPr>
            <p:extLst/>
          </p:nvPr>
        </p:nvGraphicFramePr>
        <p:xfrm>
          <a:off x="175512" y="1612489"/>
          <a:ext cx="6233652" cy="5171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Table 9"/>
          <p:cNvGraphicFramePr>
            <a:graphicFrameLocks noGrp="1"/>
          </p:cNvGraphicFramePr>
          <p:nvPr>
            <p:extLst/>
          </p:nvPr>
        </p:nvGraphicFramePr>
        <p:xfrm>
          <a:off x="6409164" y="2381956"/>
          <a:ext cx="5386388" cy="2720622"/>
        </p:xfrm>
        <a:graphic>
          <a:graphicData uri="http://schemas.openxmlformats.org/drawingml/2006/table">
            <a:tbl>
              <a:tblPr firstRow="1" bandRow="1">
                <a:tableStyleId>{B301B821-A1FF-4177-AEE7-76D212191A09}</a:tableStyleId>
              </a:tblPr>
              <a:tblGrid>
                <a:gridCol w="5386388">
                  <a:extLst>
                    <a:ext uri="{9D8B030D-6E8A-4147-A177-3AD203B41FA5}">
                      <a16:colId xmlns:a16="http://schemas.microsoft.com/office/drawing/2014/main" val="354561117"/>
                    </a:ext>
                  </a:extLst>
                </a:gridCol>
              </a:tblGrid>
              <a:tr h="743919">
                <a:tc>
                  <a:txBody>
                    <a:bodyPr/>
                    <a:lstStyle/>
                    <a:p>
                      <a:pPr algn="ctr"/>
                      <a:r>
                        <a:rPr lang="en-GB" sz="2400" dirty="0" smtClean="0"/>
                        <a:t>Impact on Society</a:t>
                      </a:r>
                      <a:endParaRPr lang="fr-BE" sz="2400" dirty="0"/>
                    </a:p>
                  </a:txBody>
                  <a:tcPr anchor="ctr"/>
                </a:tc>
                <a:extLst>
                  <a:ext uri="{0D108BD9-81ED-4DB2-BD59-A6C34878D82A}">
                    <a16:rowId xmlns:a16="http://schemas.microsoft.com/office/drawing/2014/main" val="717201960"/>
                  </a:ext>
                </a:extLst>
              </a:tr>
              <a:tr h="658901">
                <a:tc>
                  <a:txBody>
                    <a:bodyPr/>
                    <a:lstStyle/>
                    <a:p>
                      <a:pPr algn="ctr"/>
                      <a:r>
                        <a:rPr lang="en-GB" sz="2400" dirty="0" smtClean="0"/>
                        <a:t>Social</a:t>
                      </a:r>
                      <a:r>
                        <a:rPr lang="en-GB" sz="2400" baseline="0" dirty="0" smtClean="0"/>
                        <a:t> costs</a:t>
                      </a:r>
                      <a:endParaRPr lang="fr-BE" sz="2400" dirty="0"/>
                    </a:p>
                  </a:txBody>
                  <a:tcPr/>
                </a:tc>
                <a:extLst>
                  <a:ext uri="{0D108BD9-81ED-4DB2-BD59-A6C34878D82A}">
                    <a16:rowId xmlns:a16="http://schemas.microsoft.com/office/drawing/2014/main" val="647266255"/>
                  </a:ext>
                </a:extLst>
              </a:tr>
              <a:tr h="658901">
                <a:tc>
                  <a:txBody>
                    <a:bodyPr/>
                    <a:lstStyle/>
                    <a:p>
                      <a:pPr algn="ctr"/>
                      <a:r>
                        <a:rPr lang="en-GB" sz="2400" dirty="0" smtClean="0"/>
                        <a:t>Economic Costs</a:t>
                      </a:r>
                      <a:endParaRPr lang="fr-BE" sz="2400" dirty="0"/>
                    </a:p>
                  </a:txBody>
                  <a:tcPr/>
                </a:tc>
                <a:extLst>
                  <a:ext uri="{0D108BD9-81ED-4DB2-BD59-A6C34878D82A}">
                    <a16:rowId xmlns:a16="http://schemas.microsoft.com/office/drawing/2014/main" val="2049178659"/>
                  </a:ext>
                </a:extLst>
              </a:tr>
              <a:tr h="658901">
                <a:tc>
                  <a:txBody>
                    <a:bodyPr/>
                    <a:lstStyle/>
                    <a:p>
                      <a:pPr algn="ctr"/>
                      <a:r>
                        <a:rPr lang="en-GB" sz="2400" dirty="0" smtClean="0"/>
                        <a:t>Justice</a:t>
                      </a:r>
                      <a:r>
                        <a:rPr lang="en-GB" sz="2400" baseline="0" dirty="0" smtClean="0"/>
                        <a:t> costs</a:t>
                      </a:r>
                      <a:endParaRPr lang="fr-BE" sz="2400" dirty="0"/>
                    </a:p>
                  </a:txBody>
                  <a:tcPr/>
                </a:tc>
                <a:extLst>
                  <a:ext uri="{0D108BD9-81ED-4DB2-BD59-A6C34878D82A}">
                    <a16:rowId xmlns:a16="http://schemas.microsoft.com/office/drawing/2014/main" val="1448888358"/>
                  </a:ext>
                </a:extLst>
              </a:tr>
            </a:tbl>
          </a:graphicData>
        </a:graphic>
      </p:graphicFrame>
    </p:spTree>
    <p:extLst>
      <p:ext uri="{BB962C8B-B14F-4D97-AF65-F5344CB8AC3E}">
        <p14:creationId xmlns:p14="http://schemas.microsoft.com/office/powerpoint/2010/main" val="77253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Impact of Crime</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r>
              <a:rPr lang="en-GB" dirty="0" smtClean="0"/>
              <a:t>Impact of crime influences needs</a:t>
            </a:r>
          </a:p>
          <a:p>
            <a:r>
              <a:rPr lang="en-GB" dirty="0" smtClean="0"/>
              <a:t>Impact manifests itself in a variety of ways</a:t>
            </a:r>
          </a:p>
          <a:p>
            <a:pPr lvl="1"/>
            <a:r>
              <a:rPr lang="en-GB" dirty="0" smtClean="0"/>
              <a:t>Financial, in personal relationships, in social functioning, in jobs, in education, in health, personal satisfaction and well-being</a:t>
            </a:r>
          </a:p>
          <a:p>
            <a:r>
              <a:rPr lang="en-GB" dirty="0" smtClean="0"/>
              <a:t>Depends on the context </a:t>
            </a:r>
            <a:r>
              <a:rPr lang="mr-IN" dirty="0" smtClean="0"/>
              <a:t>–</a:t>
            </a:r>
            <a:r>
              <a:rPr lang="en-GB" dirty="0" smtClean="0"/>
              <a:t> one cannot assume that low-profile crime does not impact victims or impacts them less than high-profile crime</a:t>
            </a:r>
          </a:p>
          <a:p>
            <a:r>
              <a:rPr lang="en-GB" dirty="0" smtClean="0"/>
              <a:t>Trauma and memory</a:t>
            </a:r>
          </a:p>
          <a:p>
            <a:r>
              <a:rPr lang="en-GB" dirty="0" smtClean="0"/>
              <a:t>Traumatisation as a driver for developing support services</a:t>
            </a:r>
          </a:p>
          <a:p>
            <a:r>
              <a:rPr lang="en-GB" dirty="0" smtClean="0"/>
              <a:t>Psychological first aid training: intervention at early stage reduced likelihood of developing later trauma</a:t>
            </a:r>
            <a:endParaRPr lang="en-GB"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0338" y="269163"/>
            <a:ext cx="3779520" cy="359664"/>
          </a:xfrm>
          <a:prstGeom prst="rect">
            <a:avLst/>
          </a:prstGeom>
        </p:spPr>
      </p:pic>
    </p:spTree>
    <p:extLst>
      <p:ext uri="{BB962C8B-B14F-4D97-AF65-F5344CB8AC3E}">
        <p14:creationId xmlns:p14="http://schemas.microsoft.com/office/powerpoint/2010/main" val="1426276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4DF595-56BD-49BE-87CD-DAB411F34A1E}"/>
              </a:ext>
            </a:extLst>
          </p:cNvPr>
          <p:cNvSpPr>
            <a:spLocks noGrp="1"/>
          </p:cNvSpPr>
          <p:nvPr>
            <p:ph type="title"/>
          </p:nvPr>
        </p:nvSpPr>
        <p:spPr>
          <a:xfrm>
            <a:off x="464627" y="364972"/>
            <a:ext cx="5661853" cy="3548660"/>
          </a:xfrm>
        </p:spPr>
        <p:txBody>
          <a:bodyPr>
            <a:noAutofit/>
          </a:bodyPr>
          <a:lstStyle/>
          <a:p>
            <a:pPr algn="ctr"/>
            <a:r>
              <a:rPr lang="en-GB" sz="4000" b="1" dirty="0" smtClean="0">
                <a:solidFill>
                  <a:srgbClr val="7030A0"/>
                </a:solidFill>
                <a:latin typeface="+mn-lt"/>
              </a:rPr>
              <a:t>Victims needs </a:t>
            </a:r>
            <a:r>
              <a:rPr lang="en-GB" sz="4000" b="1" dirty="0" smtClean="0">
                <a:solidFill>
                  <a:schemeClr val="accent2"/>
                </a:solidFill>
                <a:latin typeface="+mn-lt"/>
              </a:rPr>
              <a:t>is the starting point:</a:t>
            </a:r>
            <a:r>
              <a:rPr lang="en-GB" sz="4000" b="1" dirty="0" smtClean="0">
                <a:solidFill>
                  <a:srgbClr val="7030A0"/>
                </a:solidFill>
                <a:latin typeface="+mn-lt"/>
              </a:rPr>
              <a:t> </a:t>
            </a:r>
            <a:br>
              <a:rPr lang="en-GB" sz="4000" b="1" dirty="0" smtClean="0">
                <a:solidFill>
                  <a:srgbClr val="7030A0"/>
                </a:solidFill>
                <a:latin typeface="+mn-lt"/>
              </a:rPr>
            </a:br>
            <a:r>
              <a:rPr lang="en-GB" sz="4000" b="1" dirty="0" smtClean="0">
                <a:solidFill>
                  <a:srgbClr val="7030A0"/>
                </a:solidFill>
                <a:latin typeface="+mn-lt"/>
              </a:rPr>
              <a:t/>
            </a:r>
            <a:br>
              <a:rPr lang="en-GB" sz="4000" b="1" dirty="0" smtClean="0">
                <a:solidFill>
                  <a:srgbClr val="7030A0"/>
                </a:solidFill>
                <a:latin typeface="+mn-lt"/>
              </a:rPr>
            </a:br>
            <a:r>
              <a:rPr lang="en-GB" sz="2800" b="1" dirty="0" smtClean="0">
                <a:solidFill>
                  <a:srgbClr val="7030A0"/>
                </a:solidFill>
                <a:latin typeface="+mn-lt"/>
              </a:rPr>
              <a:t>Not budget, not resources, not time</a:t>
            </a:r>
            <a:endParaRPr lang="en-GB" sz="2800" b="1" dirty="0">
              <a:solidFill>
                <a:srgbClr val="7030A0"/>
              </a:solidFill>
              <a:latin typeface="+mn-lt"/>
            </a:endParaRPr>
          </a:p>
        </p:txBody>
      </p:sp>
      <p:sp>
        <p:nvSpPr>
          <p:cNvPr id="3" name="Segnaposto contenuto 2">
            <a:extLst>
              <a:ext uri="{FF2B5EF4-FFF2-40B4-BE49-F238E27FC236}">
                <a16:creationId xmlns:a16="http://schemas.microsoft.com/office/drawing/2014/main" id="{D4343B6F-115B-4BC4-B629-2B0676055E82}"/>
              </a:ext>
            </a:extLst>
          </p:cNvPr>
          <p:cNvSpPr>
            <a:spLocks noGrp="1"/>
          </p:cNvSpPr>
          <p:nvPr>
            <p:ph idx="1"/>
          </p:nvPr>
        </p:nvSpPr>
        <p:spPr>
          <a:xfrm>
            <a:off x="804997" y="2743199"/>
            <a:ext cx="4706803" cy="3317773"/>
          </a:xfrm>
        </p:spPr>
        <p:txBody>
          <a:bodyPr anchor="ctr">
            <a:normAutofit/>
          </a:bodyPr>
          <a:lstStyle/>
          <a:p>
            <a:pPr marL="0" indent="0">
              <a:buNone/>
            </a:pPr>
            <a:r>
              <a:rPr lang="it-IT" sz="2000" dirty="0">
                <a:solidFill>
                  <a:srgbClr val="FF0000"/>
                </a:solidFill>
              </a:rPr>
              <a:t> </a:t>
            </a:r>
            <a:endParaRPr lang="en-GB" sz="2000" dirty="0">
              <a:solidFill>
                <a:srgbClr val="FF0000"/>
              </a:solidFill>
            </a:endParaRPr>
          </a:p>
        </p:txBody>
      </p:sp>
      <p:graphicFrame>
        <p:nvGraphicFramePr>
          <p:cNvPr id="12" name="Espace réservé du contenu 4"/>
          <p:cNvGraphicFramePr>
            <a:graphicFrameLocks/>
          </p:cNvGraphicFramePr>
          <p:nvPr>
            <p:extLst/>
          </p:nvPr>
        </p:nvGraphicFramePr>
        <p:xfrm>
          <a:off x="4222955" y="4836809"/>
          <a:ext cx="7647741" cy="1908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5281149" y="163905"/>
            <a:ext cx="5268804" cy="4369208"/>
          </a:xfrm>
          <a:prstGeom prst="rect">
            <a:avLst/>
          </a:prstGeom>
          <a:effectLst>
            <a:outerShdw blurRad="50800" dist="50800" dir="5400000" algn="ctr" rotWithShape="0">
              <a:srgbClr val="CDACE6"/>
            </a:outerShdw>
          </a:effectLst>
        </p:spPr>
      </p:pic>
      <p:pic>
        <p:nvPicPr>
          <p:cNvPr id="9"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852" y="6436683"/>
            <a:ext cx="3779520" cy="359664"/>
          </a:xfrm>
          <a:prstGeom prst="rect">
            <a:avLst/>
          </a:prstGeom>
        </p:spPr>
      </p:pic>
    </p:spTree>
    <p:extLst>
      <p:ext uri="{BB962C8B-B14F-4D97-AF65-F5344CB8AC3E}">
        <p14:creationId xmlns:p14="http://schemas.microsoft.com/office/powerpoint/2010/main" val="1416406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078"/>
            <a:ext cx="10515600" cy="5104015"/>
          </a:xfrm>
        </p:spPr>
        <p:txBody>
          <a:bodyPr>
            <a:normAutofit/>
          </a:bodyPr>
          <a:lstStyle/>
          <a:p>
            <a:pPr algn="ctr"/>
            <a:r>
              <a:rPr lang="en-GB" sz="6600" b="1" dirty="0" smtClean="0">
                <a:solidFill>
                  <a:schemeClr val="accent2"/>
                </a:solidFill>
              </a:rPr>
              <a:t>THE EU VICTIMS DIRECTIVE</a:t>
            </a:r>
            <a:endParaRPr lang="en-US" sz="6600" b="1" dirty="0">
              <a:solidFill>
                <a:schemeClr val="accent2"/>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893" t="39706" r="9060" b="36700"/>
          <a:stretch/>
        </p:blipFill>
        <p:spPr>
          <a:xfrm>
            <a:off x="42276" y="6318811"/>
            <a:ext cx="3938154" cy="566733"/>
          </a:xfrm>
          <a:prstGeom prst="rect">
            <a:avLst/>
          </a:prstGeom>
        </p:spPr>
      </p:pic>
    </p:spTree>
    <p:extLst>
      <p:ext uri="{BB962C8B-B14F-4D97-AF65-F5344CB8AC3E}">
        <p14:creationId xmlns:p14="http://schemas.microsoft.com/office/powerpoint/2010/main" val="724338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soft_Human_resources.potx" id="{FCA23E4D-BBA6-42AA-B584-B2F61B58D23B}" vid="{FACEDC86-E352-46D7-8179-62AC0FE9D0DF}"/>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3.xml><?xml version="1.0" encoding="utf-8"?>
<a:theme xmlns:a="http://schemas.openxmlformats.org/drawingml/2006/main" name="1_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4255BCB076BF47A30976FF0756ECA5" ma:contentTypeVersion="12" ma:contentTypeDescription="Create a new document." ma:contentTypeScope="" ma:versionID="e8b62da3603a001a1ef855f5296da163">
  <xsd:schema xmlns:xsd="http://www.w3.org/2001/XMLSchema" xmlns:xs="http://www.w3.org/2001/XMLSchema" xmlns:p="http://schemas.microsoft.com/office/2006/metadata/properties" xmlns:ns2="ee3cc669-fd3c-4137-a29c-09f260218be2" xmlns:ns3="a9762e67-9a1c-4eed-bd92-c70a579c4de1" targetNamespace="http://schemas.microsoft.com/office/2006/metadata/properties" ma:root="true" ma:fieldsID="eab22b3269bd524bb80b4fb1d3f43e78" ns2:_="" ns3:_="">
    <xsd:import namespace="ee3cc669-fd3c-4137-a29c-09f260218be2"/>
    <xsd:import namespace="a9762e67-9a1c-4eed-bd92-c70a579c4de1"/>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cc669-fd3c-4137-a29c-09f260218b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62e67-9a1c-4eed-bd92-c70a579c4de1"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67407B-7893-460A-9A01-09DD1A5B9113}">
  <ds:schemaRefs>
    <ds:schemaRef ds:uri="http://schemas.microsoft.com/sharepoint/v3/contenttype/forms"/>
  </ds:schemaRefs>
</ds:datastoreItem>
</file>

<file path=customXml/itemProps2.xml><?xml version="1.0" encoding="utf-8"?>
<ds:datastoreItem xmlns:ds="http://schemas.openxmlformats.org/officeDocument/2006/customXml" ds:itemID="{B8A55907-A209-490D-A5BD-381C141EA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3cc669-fd3c-4137-a29c-09f260218be2"/>
    <ds:schemaRef ds:uri="a9762e67-9a1c-4eed-bd92-c70a579c4d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0E51EC-E765-4AE8-9621-4C875B2A1CC0}">
  <ds:schemaRefs>
    <ds:schemaRef ds:uri="ee3cc669-fd3c-4137-a29c-09f260218be2"/>
    <ds:schemaRef ds:uri="http://schemas.microsoft.com/office/2006/documentManagement/types"/>
    <ds:schemaRef ds:uri="http://purl.org/dc/dcmitype/"/>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a9762e67-9a1c-4eed-bd92-c70a579c4de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Human resources, from 24Slides</Template>
  <TotalTime>0</TotalTime>
  <Words>1948</Words>
  <Application>Microsoft Office PowerPoint</Application>
  <PresentationFormat>Widescreen</PresentationFormat>
  <Paragraphs>248</Paragraphs>
  <Slides>24</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Arial</vt:lpstr>
      <vt:lpstr>Arial Black</vt:lpstr>
      <vt:lpstr>Brush Script MT</vt:lpstr>
      <vt:lpstr>Calibri</vt:lpstr>
      <vt:lpstr>Calibri Light</vt:lpstr>
      <vt:lpstr>Cambria</vt:lpstr>
      <vt:lpstr>Mangal</vt:lpstr>
      <vt:lpstr>Segoe UI</vt:lpstr>
      <vt:lpstr>Times New Roman</vt:lpstr>
      <vt:lpstr>Office Theme</vt:lpstr>
      <vt:lpstr>Metropolitan</vt:lpstr>
      <vt:lpstr>1_Metropolitan</vt:lpstr>
      <vt:lpstr>Tema di Office</vt:lpstr>
      <vt:lpstr>Human resources slide 1</vt:lpstr>
      <vt:lpstr>Human resources slide 2</vt:lpstr>
      <vt:lpstr>European Union – Functioning and Laws</vt:lpstr>
      <vt:lpstr>PowerPoint Presentation</vt:lpstr>
      <vt:lpstr>European Union – Functioning and Laws</vt:lpstr>
      <vt:lpstr>Impact of crime on the individual and society</vt:lpstr>
      <vt:lpstr>Impact of Crime</vt:lpstr>
      <vt:lpstr>Victims needs is the starting point:   Not budget, not resources, not time</vt:lpstr>
      <vt:lpstr>THE EU VICTIMS DIRECTIVE</vt:lpstr>
      <vt:lpstr>Objectives</vt:lpstr>
      <vt:lpstr>European Union Victims’ Directive</vt:lpstr>
      <vt:lpstr>Definition of victim in the Directive</vt:lpstr>
      <vt:lpstr>Victim support</vt:lpstr>
      <vt:lpstr>Support Requirements under the EU Victims’ Directive</vt:lpstr>
      <vt:lpstr>Victim Support – The EU Directive</vt:lpstr>
      <vt:lpstr>Specialised victim support</vt:lpstr>
      <vt:lpstr>Some core principles in the delivery of effective services</vt:lpstr>
      <vt:lpstr>COMPREHENSIVE SUPPORT FOR ALL, BY ALL</vt:lpstr>
      <vt:lpstr>Victim Support Structures</vt:lpstr>
      <vt:lpstr>Quality Standards</vt:lpstr>
      <vt:lpstr>PowerPoint Presentation</vt:lpstr>
      <vt:lpstr>Role of NGOs in Victims’ Support delivery</vt:lpstr>
      <vt:lpstr>List of Resources</vt:lpstr>
      <vt:lpstr>Human resources slide 10</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2019-05-08T08:29:51Z</dcterms:created>
  <dcterms:modified xsi:type="dcterms:W3CDTF">2019-05-20T07:31:45Z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2018-11-20T23:59:14.8270896Z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0x0101006E4255BCB076BF47A30976FF0756ECA5</vt:lpwstr>
  </property>
</Properties>
</file>