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62" r:id="rId3"/>
    <p:sldId id="263" r:id="rId4"/>
    <p:sldId id="257" r:id="rId5"/>
    <p:sldId id="258" r:id="rId6"/>
    <p:sldId id="264" r:id="rId7"/>
    <p:sldId id="268" r:id="rId8"/>
    <p:sldId id="269" r:id="rId9"/>
    <p:sldId id="265" r:id="rId10"/>
    <p:sldId id="270" r:id="rId11"/>
    <p:sldId id="271" r:id="rId12"/>
    <p:sldId id="272" r:id="rId13"/>
    <p:sldId id="273" r:id="rId14"/>
    <p:sldId id="274" r:id="rId15"/>
    <p:sldId id="275" r:id="rId16"/>
    <p:sldId id="276" r:id="rId17"/>
    <p:sldId id="277" r:id="rId18"/>
    <p:sldId id="278" r:id="rId19"/>
    <p:sldId id="267" r:id="rId20"/>
    <p:sldId id="279" r:id="rId21"/>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898"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47C1AF08-70DF-431D-AB43-8D7F18781EAB}" type="datetimeFigureOut">
              <a:rPr lang="en-GB" smtClean="0"/>
              <a:t>11/12/2018</a:t>
            </a:fld>
            <a:endParaRPr lang="en-GB"/>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7BFE5810-D127-477E-A271-E1B2EC52BF8E}" type="slidenum">
              <a:rPr lang="en-GB" smtClean="0"/>
              <a:t>‹#›</a:t>
            </a:fld>
            <a:endParaRPr lang="en-GB"/>
          </a:p>
        </p:txBody>
      </p:sp>
    </p:spTree>
    <p:extLst>
      <p:ext uri="{BB962C8B-B14F-4D97-AF65-F5344CB8AC3E}">
        <p14:creationId xmlns:p14="http://schemas.microsoft.com/office/powerpoint/2010/main" val="4005902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BE" dirty="0"/>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ED30D801-EFD7-4964-AFD9-9F860095942D}" type="datetimeFigureOut">
              <a:rPr lang="fr-FR" smtClean="0"/>
              <a:pPr/>
              <a:t>10/12/2018</a:t>
            </a:fld>
            <a:endParaRPr lang="fr-BE" dirty="0"/>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r-BE" dirty="0"/>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BE" dirty="0"/>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6AAE7F4-B5C2-4220-A370-77DC83E13D4B}" type="slidenum">
              <a:rPr lang="fr-BE" smtClean="0"/>
              <a:pPr/>
              <a:t>‹#›</a:t>
            </a:fld>
            <a:endParaRPr lang="fr-BE" dirty="0"/>
          </a:p>
        </p:txBody>
      </p:sp>
    </p:spTree>
    <p:extLst>
      <p:ext uri="{BB962C8B-B14F-4D97-AF65-F5344CB8AC3E}">
        <p14:creationId xmlns:p14="http://schemas.microsoft.com/office/powerpoint/2010/main" val="3018769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66AAE7F4-B5C2-4220-A370-77DC83E13D4B}" type="slidenum">
              <a:rPr lang="fr-BE" smtClean="0"/>
              <a:pPr/>
              <a:t>1</a:t>
            </a:fld>
            <a:endParaRPr lang="fr-B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A membership organisation</a:t>
            </a:r>
            <a:endParaRPr lang="fr-BE" dirty="0"/>
          </a:p>
        </p:txBody>
      </p:sp>
      <p:sp>
        <p:nvSpPr>
          <p:cNvPr id="4" name="Slide Number Placeholder 3"/>
          <p:cNvSpPr>
            <a:spLocks noGrp="1"/>
          </p:cNvSpPr>
          <p:nvPr>
            <p:ph type="sldNum" sz="quarter" idx="10"/>
          </p:nvPr>
        </p:nvSpPr>
        <p:spPr/>
        <p:txBody>
          <a:bodyPr/>
          <a:lstStyle/>
          <a:p>
            <a:fld id="{66AAE7F4-B5C2-4220-A370-77DC83E13D4B}" type="slidenum">
              <a:rPr lang="fr-BE" smtClean="0"/>
              <a:pPr/>
              <a:t>3</a:t>
            </a:fld>
            <a:endParaRPr lang="fr-BE" dirty="0"/>
          </a:p>
        </p:txBody>
      </p:sp>
    </p:spTree>
    <p:extLst>
      <p:ext uri="{BB962C8B-B14F-4D97-AF65-F5344CB8AC3E}">
        <p14:creationId xmlns:p14="http://schemas.microsoft.com/office/powerpoint/2010/main" val="1192943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AAE7F4-B5C2-4220-A370-77DC83E13D4B}" type="slidenum">
              <a:rPr lang="fr-BE" smtClean="0"/>
              <a:pPr/>
              <a:t>5</a:t>
            </a:fld>
            <a:endParaRPr lang="fr-BE" dirty="0"/>
          </a:p>
        </p:txBody>
      </p:sp>
    </p:spTree>
    <p:extLst>
      <p:ext uri="{BB962C8B-B14F-4D97-AF65-F5344CB8AC3E}">
        <p14:creationId xmlns:p14="http://schemas.microsoft.com/office/powerpoint/2010/main" val="1751635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Govt did not contest</a:t>
            </a:r>
          </a:p>
        </p:txBody>
      </p:sp>
      <p:sp>
        <p:nvSpPr>
          <p:cNvPr id="4" name="Slide Number Placeholder 3"/>
          <p:cNvSpPr>
            <a:spLocks noGrp="1"/>
          </p:cNvSpPr>
          <p:nvPr>
            <p:ph type="sldNum" sz="quarter" idx="10"/>
          </p:nvPr>
        </p:nvSpPr>
        <p:spPr/>
        <p:txBody>
          <a:bodyPr/>
          <a:lstStyle/>
          <a:p>
            <a:pPr defTabSz="865297">
              <a:defRPr/>
            </a:pPr>
            <a:fld id="{710C4943-7E0F-455C-B4CB-CA403E491B75}" type="slidenum">
              <a:rPr lang="en-GB">
                <a:solidFill>
                  <a:prstClr val="black"/>
                </a:solidFill>
                <a:latin typeface="Calibri"/>
              </a:rPr>
              <a:pPr defTabSz="865297">
                <a:defRPr/>
              </a:pPr>
              <a:t>14</a:t>
            </a:fld>
            <a:endParaRPr lang="en-GB">
              <a:solidFill>
                <a:prstClr val="black"/>
              </a:solidFill>
              <a:latin typeface="Calibri"/>
            </a:endParaRPr>
          </a:p>
        </p:txBody>
      </p:sp>
    </p:spTree>
    <p:extLst>
      <p:ext uri="{BB962C8B-B14F-4D97-AF65-F5344CB8AC3E}">
        <p14:creationId xmlns:p14="http://schemas.microsoft.com/office/powerpoint/2010/main" val="1187755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10C4943-7E0F-455C-B4CB-CA403E491B75}" type="slidenum">
              <a:rPr lang="en-GB" smtClean="0"/>
              <a:t>17</a:t>
            </a:fld>
            <a:endParaRPr lang="en-GB"/>
          </a:p>
        </p:txBody>
      </p:sp>
    </p:spTree>
    <p:extLst>
      <p:ext uri="{BB962C8B-B14F-4D97-AF65-F5344CB8AC3E}">
        <p14:creationId xmlns:p14="http://schemas.microsoft.com/office/powerpoint/2010/main" val="2080889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357158" y="3214686"/>
            <a:ext cx="5000660" cy="2428892"/>
          </a:xfrm>
          <a:prstGeom prst="rect">
            <a:avLst/>
          </a:prstGeom>
        </p:spPr>
        <p:txBody>
          <a:bodyPr/>
          <a:lstStyle>
            <a:lvl1pPr algn="l">
              <a:defRPr sz="4800" baseline="0">
                <a:solidFill>
                  <a:schemeClr val="tx1">
                    <a:lumMod val="75000"/>
                    <a:lumOff val="25000"/>
                  </a:schemeClr>
                </a:solidFill>
                <a:latin typeface="Gulim" pitchFamily="34" charset="-127"/>
                <a:ea typeface="Gulim" pitchFamily="34" charset="-127"/>
              </a:defRPr>
            </a:lvl1pPr>
          </a:lstStyle>
          <a:p>
            <a:r>
              <a:rPr lang="fr-FR" dirty="0" smtClean="0"/>
              <a:t>Click to insert </a:t>
            </a:r>
            <a:r>
              <a:rPr lang="en-US" noProof="0" dirty="0" smtClean="0"/>
              <a:t>presentation</a:t>
            </a:r>
            <a:r>
              <a:rPr lang="fr-FR" dirty="0" smtClean="0"/>
              <a:t> </a:t>
            </a:r>
            <a:r>
              <a:rPr lang="en-US" noProof="0" dirty="0" smtClean="0"/>
              <a:t>title</a:t>
            </a:r>
            <a:endParaRPr lang="en-US" noProof="0" dirty="0"/>
          </a:p>
        </p:txBody>
      </p:sp>
      <p:pic>
        <p:nvPicPr>
          <p:cNvPr id="7" name="Image 6" descr="IE logo with motto JPEG format.JPG"/>
          <p:cNvPicPr>
            <a:picLocks noChangeAspect="1"/>
          </p:cNvPicPr>
          <p:nvPr userDrawn="1"/>
        </p:nvPicPr>
        <p:blipFill>
          <a:blip r:embed="rId2" cstate="print"/>
          <a:stretch>
            <a:fillRect/>
          </a:stretch>
        </p:blipFill>
        <p:spPr>
          <a:xfrm>
            <a:off x="5874098" y="228590"/>
            <a:ext cx="3055620" cy="1771650"/>
          </a:xfrm>
          <a:prstGeom prst="rect">
            <a:avLst/>
          </a:prstGeom>
        </p:spPr>
      </p:pic>
      <p:pic>
        <p:nvPicPr>
          <p:cNvPr id="8" name="Picture 7" descr="strip"/>
          <p:cNvPicPr>
            <a:picLocks noChangeAspect="1" noChangeArrowheads="1"/>
          </p:cNvPicPr>
          <p:nvPr userDrawn="1"/>
        </p:nvPicPr>
        <p:blipFill>
          <a:blip r:embed="rId3" cstate="print"/>
          <a:srcRect/>
          <a:stretch>
            <a:fillRect/>
          </a:stretch>
        </p:blipFill>
        <p:spPr bwMode="auto">
          <a:xfrm>
            <a:off x="0" y="6715147"/>
            <a:ext cx="9144000" cy="142853"/>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42844" y="142852"/>
            <a:ext cx="8858312" cy="654032"/>
          </a:xfrm>
          <a:prstGeom prst="rect">
            <a:avLst/>
          </a:prstGeom>
        </p:spPr>
        <p:txBody>
          <a:bodyPr/>
          <a:lstStyle>
            <a:lvl1pPr>
              <a:defRPr sz="3200">
                <a:solidFill>
                  <a:schemeClr val="tx1">
                    <a:lumMod val="75000"/>
                    <a:lumOff val="25000"/>
                  </a:schemeClr>
                </a:solidFill>
                <a:latin typeface="Gulim" pitchFamily="34" charset="-127"/>
                <a:ea typeface="Gulim" pitchFamily="34" charset="-127"/>
              </a:defRPr>
            </a:lvl1pPr>
          </a:lstStyle>
          <a:p>
            <a:r>
              <a:rPr lang="fr-FR" dirty="0" smtClean="0"/>
              <a:t>Click to insert </a:t>
            </a:r>
            <a:r>
              <a:rPr lang="en-US" noProof="0" dirty="0" smtClean="0"/>
              <a:t>title</a:t>
            </a:r>
            <a:endParaRPr lang="en-US" noProof="0" dirty="0"/>
          </a:p>
        </p:txBody>
      </p:sp>
      <p:sp>
        <p:nvSpPr>
          <p:cNvPr id="3" name="Espace réservé du contenu 2"/>
          <p:cNvSpPr>
            <a:spLocks noGrp="1"/>
          </p:cNvSpPr>
          <p:nvPr>
            <p:ph idx="1" hasCustomPrompt="1"/>
          </p:nvPr>
        </p:nvSpPr>
        <p:spPr>
          <a:xfrm>
            <a:off x="457200" y="1600200"/>
            <a:ext cx="8229600" cy="4525963"/>
          </a:xfrm>
          <a:prstGeom prst="rect">
            <a:avLst/>
          </a:prstGeom>
        </p:spPr>
        <p:txBody>
          <a:bodyPr/>
          <a:lstStyle>
            <a:lvl1pPr>
              <a:buFontTx/>
              <a:buBlip>
                <a:blip r:embed="rId2"/>
              </a:buBlip>
              <a:defRPr sz="2400">
                <a:solidFill>
                  <a:schemeClr val="tx1">
                    <a:lumMod val="75000"/>
                    <a:lumOff val="25000"/>
                  </a:schemeClr>
                </a:solidFill>
              </a:defRPr>
            </a:lvl1pPr>
            <a:lvl2pPr>
              <a:buClr>
                <a:srgbClr val="6B2E8D"/>
              </a:buClr>
              <a:buFont typeface="Arial" pitchFamily="34" charset="0"/>
              <a:buChar char="•"/>
              <a:defRPr sz="2200">
                <a:solidFill>
                  <a:schemeClr val="tx1">
                    <a:lumMod val="75000"/>
                    <a:lumOff val="25000"/>
                  </a:schemeClr>
                </a:solidFill>
              </a:defRPr>
            </a:lvl2pPr>
            <a:lvl3pPr>
              <a:buClr>
                <a:srgbClr val="6B2E8D"/>
              </a:buClr>
              <a:defRPr sz="2000">
                <a:solidFill>
                  <a:schemeClr val="tx1">
                    <a:lumMod val="75000"/>
                    <a:lumOff val="25000"/>
                  </a:schemeClr>
                </a:solidFill>
              </a:defRPr>
            </a:lvl3pPr>
            <a:lvl4pPr>
              <a:buClr>
                <a:srgbClr val="6B2E8D"/>
              </a:buClr>
              <a:buFont typeface="Arial" pitchFamily="34" charset="0"/>
              <a:buChar char="•"/>
              <a:defRPr sz="1800">
                <a:solidFill>
                  <a:schemeClr val="tx1">
                    <a:lumMod val="75000"/>
                    <a:lumOff val="25000"/>
                  </a:schemeClr>
                </a:solidFill>
              </a:defRPr>
            </a:lvl4pPr>
            <a:lvl5pPr>
              <a:buClr>
                <a:srgbClr val="6B2E8D"/>
              </a:buClr>
              <a:buFont typeface="Arial" pitchFamily="34" charset="0"/>
              <a:buChar char="•"/>
              <a:defRPr sz="1600" baseline="0">
                <a:solidFill>
                  <a:schemeClr val="tx1">
                    <a:lumMod val="75000"/>
                    <a:lumOff val="25000"/>
                  </a:schemeClr>
                </a:solidFill>
              </a:defRPr>
            </a:lvl5pPr>
          </a:lstStyle>
          <a:p>
            <a:pPr lvl="0"/>
            <a:r>
              <a:rPr lang="fr-FR" dirty="0" smtClean="0"/>
              <a:t>Click to insert </a:t>
            </a:r>
            <a:r>
              <a:rPr lang="en-US" noProof="0" dirty="0" smtClean="0"/>
              <a:t>text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pic>
        <p:nvPicPr>
          <p:cNvPr id="7" name="Picture 7" descr="strip"/>
          <p:cNvPicPr>
            <a:picLocks noChangeAspect="1" noChangeArrowheads="1"/>
          </p:cNvPicPr>
          <p:nvPr userDrawn="1"/>
        </p:nvPicPr>
        <p:blipFill>
          <a:blip r:embed="rId3" cstate="print"/>
          <a:srcRect/>
          <a:stretch>
            <a:fillRect/>
          </a:stretch>
        </p:blipFill>
        <p:spPr bwMode="auto">
          <a:xfrm>
            <a:off x="0" y="6812281"/>
            <a:ext cx="9144000" cy="45719"/>
          </a:xfrm>
          <a:prstGeom prst="rect">
            <a:avLst/>
          </a:prstGeom>
          <a:noFill/>
          <a:ln w="9525">
            <a:noFill/>
            <a:miter lim="800000"/>
            <a:headEnd/>
            <a:tailEnd/>
          </a:ln>
        </p:spPr>
      </p:pic>
      <p:sp>
        <p:nvSpPr>
          <p:cNvPr id="8" name="Rectangle 7"/>
          <p:cNvSpPr/>
          <p:nvPr userDrawn="1"/>
        </p:nvSpPr>
        <p:spPr>
          <a:xfrm>
            <a:off x="0" y="892670"/>
            <a:ext cx="9144000" cy="36000"/>
          </a:xfrm>
          <a:prstGeom prst="rect">
            <a:avLst/>
          </a:prstGeom>
          <a:solidFill>
            <a:srgbClr val="6B2E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sli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42844" y="142852"/>
            <a:ext cx="8858312" cy="654032"/>
          </a:xfrm>
          <a:prstGeom prst="rect">
            <a:avLst/>
          </a:prstGeom>
        </p:spPr>
        <p:txBody>
          <a:bodyPr/>
          <a:lstStyle>
            <a:lvl1pPr>
              <a:defRPr sz="3200">
                <a:solidFill>
                  <a:schemeClr val="tx1">
                    <a:lumMod val="75000"/>
                    <a:lumOff val="25000"/>
                  </a:schemeClr>
                </a:solidFill>
                <a:latin typeface="Gulim" pitchFamily="34" charset="-127"/>
                <a:ea typeface="Gulim" pitchFamily="34" charset="-127"/>
              </a:defRPr>
            </a:lvl1pPr>
          </a:lstStyle>
          <a:p>
            <a:r>
              <a:rPr lang="fr-FR" dirty="0" smtClean="0"/>
              <a:t>Click to insert </a:t>
            </a:r>
            <a:r>
              <a:rPr lang="en-US" noProof="0" dirty="0" smtClean="0"/>
              <a:t>title</a:t>
            </a:r>
            <a:endParaRPr lang="fr-BE" dirty="0"/>
          </a:p>
        </p:txBody>
      </p:sp>
      <p:sp>
        <p:nvSpPr>
          <p:cNvPr id="3" name="Espace réservé du texte 2"/>
          <p:cNvSpPr>
            <a:spLocks noGrp="1"/>
          </p:cNvSpPr>
          <p:nvPr>
            <p:ph type="body" idx="1" hasCustomPrompt="1"/>
          </p:nvPr>
        </p:nvSpPr>
        <p:spPr>
          <a:xfrm>
            <a:off x="457200" y="1468415"/>
            <a:ext cx="4040188" cy="460387"/>
          </a:xfrm>
          <a:prstGeom prst="rect">
            <a:avLst/>
          </a:prstGeom>
        </p:spPr>
        <p:txBody>
          <a:bodyPr anchor="b"/>
          <a:lstStyle>
            <a:lvl1pPr marL="0" indent="0">
              <a:buNone/>
              <a:defRPr sz="2400" b="0" baseline="0">
                <a:solidFill>
                  <a:schemeClr val="tx1">
                    <a:lumMod val="75000"/>
                    <a:lumOff val="25000"/>
                  </a:schemeClr>
                </a:solidFill>
                <a:latin typeface="Gulim" pitchFamily="34" charset="-127"/>
                <a:ea typeface="Gulim" pitchFamily="34" charset="-12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Click to </a:t>
            </a:r>
            <a:r>
              <a:rPr lang="en-US" dirty="0" smtClean="0"/>
              <a:t>insert </a:t>
            </a:r>
            <a:r>
              <a:rPr lang="en-US" noProof="0" dirty="0" smtClean="0"/>
              <a:t>title</a:t>
            </a:r>
            <a:r>
              <a:rPr lang="en-US" dirty="0" smtClean="0"/>
              <a:t> level </a:t>
            </a:r>
            <a:r>
              <a:rPr lang="fr-FR" dirty="0" smtClean="0"/>
              <a:t>2</a:t>
            </a:r>
          </a:p>
        </p:txBody>
      </p:sp>
      <p:sp>
        <p:nvSpPr>
          <p:cNvPr id="4" name="Espace réservé du contenu 3"/>
          <p:cNvSpPr>
            <a:spLocks noGrp="1"/>
          </p:cNvSpPr>
          <p:nvPr>
            <p:ph sz="half" idx="2" hasCustomPrompt="1"/>
          </p:nvPr>
        </p:nvSpPr>
        <p:spPr>
          <a:xfrm>
            <a:off x="457200" y="2428868"/>
            <a:ext cx="4040188" cy="3643338"/>
          </a:xfrm>
          <a:prstGeom prst="rect">
            <a:avLst/>
          </a:prstGeom>
        </p:spPr>
        <p:txBody>
          <a:bodyPr/>
          <a:lstStyle>
            <a:lvl1pPr>
              <a:lnSpc>
                <a:spcPct val="150000"/>
              </a:lnSpc>
              <a:buClr>
                <a:srgbClr val="6B2E8D"/>
              </a:buClr>
              <a:buFont typeface="Arial" pitchFamily="34" charset="0"/>
              <a:buChar char="•"/>
              <a:defRPr sz="2400" baseline="0">
                <a:solidFill>
                  <a:schemeClr val="tx1">
                    <a:lumMod val="75000"/>
                    <a:lumOff val="25000"/>
                  </a:schemeClr>
                </a:solidFill>
              </a:defRPr>
            </a:lvl1pPr>
            <a:lvl2pPr>
              <a:lnSpc>
                <a:spcPct val="150000"/>
              </a:lnSpc>
              <a:buClr>
                <a:srgbClr val="6B2E8D"/>
              </a:buClr>
              <a:buFont typeface="Arial" pitchFamily="34" charset="0"/>
              <a:buChar char="•"/>
              <a:defRPr sz="2200">
                <a:solidFill>
                  <a:schemeClr val="tx1">
                    <a:lumMod val="75000"/>
                    <a:lumOff val="25000"/>
                  </a:schemeClr>
                </a:solidFill>
              </a:defRPr>
            </a:lvl2pPr>
            <a:lvl3pPr>
              <a:lnSpc>
                <a:spcPct val="150000"/>
              </a:lnSpc>
              <a:buClr>
                <a:srgbClr val="6B2E8D"/>
              </a:buClr>
              <a:defRPr sz="2000">
                <a:solidFill>
                  <a:schemeClr val="tx1">
                    <a:lumMod val="75000"/>
                    <a:lumOff val="25000"/>
                  </a:schemeClr>
                </a:solidFill>
              </a:defRPr>
            </a:lvl3pPr>
            <a:lvl4pPr>
              <a:lnSpc>
                <a:spcPct val="150000"/>
              </a:lnSpc>
              <a:buClr>
                <a:srgbClr val="6B2E8D"/>
              </a:buClr>
              <a:buFont typeface="Arial" pitchFamily="34" charset="0"/>
              <a:buChar char="•"/>
              <a:defRPr sz="1800">
                <a:solidFill>
                  <a:schemeClr val="tx1">
                    <a:lumMod val="75000"/>
                    <a:lumOff val="25000"/>
                  </a:schemeClr>
                </a:solidFill>
              </a:defRPr>
            </a:lvl4pPr>
            <a:lvl5pPr>
              <a:lnSpc>
                <a:spcPct val="150000"/>
              </a:lnSpc>
              <a:buClr>
                <a:srgbClr val="6B2E8D"/>
              </a:buClr>
              <a:buFont typeface="Arial" pitchFamily="34" charset="0"/>
              <a:buChar char="•"/>
              <a:defRPr sz="1600">
                <a:solidFill>
                  <a:schemeClr val="tx1">
                    <a:lumMod val="75000"/>
                    <a:lumOff val="25000"/>
                  </a:schemeClr>
                </a:solidFill>
              </a:defRPr>
            </a:lvl5pPr>
            <a:lvl6pPr>
              <a:defRPr sz="1600"/>
            </a:lvl6pPr>
            <a:lvl7pPr>
              <a:defRPr sz="1600"/>
            </a:lvl7pPr>
            <a:lvl8pPr>
              <a:defRPr sz="1600"/>
            </a:lvl8pPr>
            <a:lvl9pPr>
              <a:defRPr sz="1600"/>
            </a:lvl9pPr>
          </a:lstStyle>
          <a:p>
            <a:pPr lvl="0"/>
            <a:r>
              <a:rPr lang="en-US" dirty="0" smtClean="0"/>
              <a:t>Click to insert </a:t>
            </a:r>
            <a:r>
              <a:rPr lang="en-US" noProof="0" dirty="0" smtClean="0"/>
              <a:t>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Espace réservé du texte 4"/>
          <p:cNvSpPr>
            <a:spLocks noGrp="1"/>
          </p:cNvSpPr>
          <p:nvPr>
            <p:ph type="body" sz="quarter" idx="3" hasCustomPrompt="1"/>
          </p:nvPr>
        </p:nvSpPr>
        <p:spPr>
          <a:xfrm>
            <a:off x="4714876" y="1468415"/>
            <a:ext cx="3971924" cy="460387"/>
          </a:xfrm>
          <a:prstGeom prst="rect">
            <a:avLst/>
          </a:prstGeom>
        </p:spPr>
        <p:txBody>
          <a:bodyPr anchor="b"/>
          <a:lstStyle>
            <a:lvl1pPr marL="0" indent="0">
              <a:buNone/>
              <a:defRPr lang="fr-FR" sz="2400" b="0" kern="1200" baseline="0" dirty="0" smtClean="0">
                <a:solidFill>
                  <a:schemeClr val="tx1">
                    <a:lumMod val="75000"/>
                    <a:lumOff val="25000"/>
                  </a:schemeClr>
                </a:solidFill>
                <a:latin typeface="Gulim" pitchFamily="34" charset="-127"/>
                <a:ea typeface="Gulim" pitchFamily="34" charset="-127"/>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Click to </a:t>
            </a:r>
            <a:r>
              <a:rPr lang="en-US" noProof="0" dirty="0" smtClean="0"/>
              <a:t>insert title level 2</a:t>
            </a:r>
          </a:p>
        </p:txBody>
      </p:sp>
      <p:pic>
        <p:nvPicPr>
          <p:cNvPr id="10" name="Picture 7" descr="strip"/>
          <p:cNvPicPr>
            <a:picLocks noChangeAspect="1" noChangeArrowheads="1"/>
          </p:cNvPicPr>
          <p:nvPr userDrawn="1"/>
        </p:nvPicPr>
        <p:blipFill>
          <a:blip r:embed="rId2" cstate="print"/>
          <a:srcRect/>
          <a:stretch>
            <a:fillRect/>
          </a:stretch>
        </p:blipFill>
        <p:spPr bwMode="auto">
          <a:xfrm>
            <a:off x="0" y="6812281"/>
            <a:ext cx="9144000" cy="45719"/>
          </a:xfrm>
          <a:prstGeom prst="rect">
            <a:avLst/>
          </a:prstGeom>
          <a:noFill/>
          <a:ln w="9525">
            <a:noFill/>
            <a:miter lim="800000"/>
            <a:headEnd/>
            <a:tailEnd/>
          </a:ln>
        </p:spPr>
      </p:pic>
      <p:sp>
        <p:nvSpPr>
          <p:cNvPr id="11" name="Rectangle 10"/>
          <p:cNvSpPr/>
          <p:nvPr userDrawn="1"/>
        </p:nvSpPr>
        <p:spPr>
          <a:xfrm>
            <a:off x="0" y="892670"/>
            <a:ext cx="9144000" cy="36000"/>
          </a:xfrm>
          <a:prstGeom prst="rect">
            <a:avLst/>
          </a:prstGeom>
          <a:solidFill>
            <a:srgbClr val="6B2E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 name="Espace réservé du contenu 12"/>
          <p:cNvSpPr>
            <a:spLocks noGrp="1"/>
          </p:cNvSpPr>
          <p:nvPr>
            <p:ph sz="quarter" idx="10" hasCustomPrompt="1"/>
          </p:nvPr>
        </p:nvSpPr>
        <p:spPr>
          <a:xfrm>
            <a:off x="4714875" y="2428875"/>
            <a:ext cx="4000500" cy="3643313"/>
          </a:xfrm>
          <a:prstGeom prst="rect">
            <a:avLst/>
          </a:prstGeom>
        </p:spPr>
        <p:txBody>
          <a:bodyPr/>
          <a:lstStyle>
            <a:lvl1pPr>
              <a:lnSpc>
                <a:spcPct val="150000"/>
              </a:lnSpc>
              <a:buClr>
                <a:srgbClr val="6B2E8D"/>
              </a:buClr>
              <a:defRPr sz="2400">
                <a:solidFill>
                  <a:schemeClr val="tx1">
                    <a:lumMod val="75000"/>
                    <a:lumOff val="25000"/>
                  </a:schemeClr>
                </a:solidFill>
              </a:defRPr>
            </a:lvl1pPr>
            <a:lvl2pPr>
              <a:lnSpc>
                <a:spcPct val="150000"/>
              </a:lnSpc>
              <a:buClr>
                <a:srgbClr val="6B2E8D"/>
              </a:buClr>
              <a:buFont typeface="Arial" pitchFamily="34" charset="0"/>
              <a:buChar char="•"/>
              <a:defRPr sz="2200">
                <a:solidFill>
                  <a:schemeClr val="tx1">
                    <a:lumMod val="75000"/>
                    <a:lumOff val="25000"/>
                  </a:schemeClr>
                </a:solidFill>
              </a:defRPr>
            </a:lvl2pPr>
            <a:lvl3pPr>
              <a:lnSpc>
                <a:spcPct val="150000"/>
              </a:lnSpc>
              <a:buClr>
                <a:srgbClr val="6B2E8D"/>
              </a:buClr>
              <a:buFont typeface="Arial" pitchFamily="34" charset="0"/>
              <a:buChar char="•"/>
              <a:defRPr sz="2000">
                <a:solidFill>
                  <a:schemeClr val="tx1">
                    <a:lumMod val="75000"/>
                    <a:lumOff val="25000"/>
                  </a:schemeClr>
                </a:solidFill>
              </a:defRPr>
            </a:lvl3pPr>
            <a:lvl4pPr>
              <a:lnSpc>
                <a:spcPct val="150000"/>
              </a:lnSpc>
              <a:buClr>
                <a:srgbClr val="6B2E8D"/>
              </a:buClr>
              <a:buFont typeface="Arial" pitchFamily="34" charset="0"/>
              <a:buChar char="•"/>
              <a:defRPr sz="1800">
                <a:solidFill>
                  <a:schemeClr val="tx1">
                    <a:lumMod val="75000"/>
                    <a:lumOff val="25000"/>
                  </a:schemeClr>
                </a:solidFill>
              </a:defRPr>
            </a:lvl4pPr>
            <a:lvl5pPr>
              <a:lnSpc>
                <a:spcPct val="150000"/>
              </a:lnSpc>
              <a:buClr>
                <a:srgbClr val="6B2E8D"/>
              </a:buClr>
              <a:buFont typeface="Arial" pitchFamily="34" charset="0"/>
              <a:buChar char="•"/>
              <a:defRPr sz="1600">
                <a:solidFill>
                  <a:schemeClr val="tx1">
                    <a:lumMod val="75000"/>
                    <a:lumOff val="25000"/>
                  </a:schemeClr>
                </a:solidFill>
              </a:defRPr>
            </a:lvl5pPr>
          </a:lstStyle>
          <a:p>
            <a:pPr lvl="0"/>
            <a:r>
              <a:rPr lang="fr-FR" dirty="0" smtClean="0"/>
              <a:t>Click to insert </a:t>
            </a:r>
            <a:r>
              <a:rPr lang="en-US" noProof="0" dirty="0" smtClean="0"/>
              <a:t>text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ree slide">
    <p:spTree>
      <p:nvGrpSpPr>
        <p:cNvPr id="1" name=""/>
        <p:cNvGrpSpPr/>
        <p:nvPr/>
      </p:nvGrpSpPr>
      <p:grpSpPr>
        <a:xfrm>
          <a:off x="0" y="0"/>
          <a:ext cx="0" cy="0"/>
          <a:chOff x="0" y="0"/>
          <a:chExt cx="0" cy="0"/>
        </a:xfrm>
      </p:grpSpPr>
      <p:pic>
        <p:nvPicPr>
          <p:cNvPr id="6" name="Picture 7" descr="strip"/>
          <p:cNvPicPr>
            <a:picLocks noChangeAspect="1" noChangeArrowheads="1"/>
          </p:cNvPicPr>
          <p:nvPr userDrawn="1"/>
        </p:nvPicPr>
        <p:blipFill>
          <a:blip r:embed="rId2" cstate="print"/>
          <a:srcRect/>
          <a:stretch>
            <a:fillRect/>
          </a:stretch>
        </p:blipFill>
        <p:spPr bwMode="auto">
          <a:xfrm>
            <a:off x="0" y="6812281"/>
            <a:ext cx="9144000" cy="45719"/>
          </a:xfrm>
          <a:prstGeom prst="rect">
            <a:avLst/>
          </a:prstGeom>
          <a:noFill/>
          <a:ln w="9525">
            <a:noFill/>
            <a:miter lim="800000"/>
            <a:headEnd/>
            <a:tailEnd/>
          </a:ln>
        </p:spPr>
      </p:pic>
      <p:sp>
        <p:nvSpPr>
          <p:cNvPr id="7" name="Rectangle 6"/>
          <p:cNvSpPr/>
          <p:nvPr userDrawn="1"/>
        </p:nvSpPr>
        <p:spPr>
          <a:xfrm>
            <a:off x="0" y="892670"/>
            <a:ext cx="9144000" cy="36000"/>
          </a:xfrm>
          <a:prstGeom prst="rect">
            <a:avLst/>
          </a:prstGeom>
          <a:solidFill>
            <a:srgbClr val="6B2E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hank you sli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571752"/>
            <a:ext cx="8229600" cy="1143000"/>
          </a:xfrm>
          <a:prstGeom prst="rect">
            <a:avLst/>
          </a:prstGeom>
        </p:spPr>
        <p:txBody>
          <a:bodyPr/>
          <a:lstStyle>
            <a:lvl1pPr>
              <a:defRPr lang="fr-BE" sz="3600" kern="1200" dirty="0" smtClean="0">
                <a:solidFill>
                  <a:schemeClr val="tx1">
                    <a:lumMod val="75000"/>
                    <a:lumOff val="25000"/>
                  </a:schemeClr>
                </a:solidFill>
                <a:latin typeface="Gulim" pitchFamily="34" charset="-127"/>
                <a:ea typeface="Gulim" pitchFamily="34" charset="-127"/>
                <a:cs typeface="+mn-cs"/>
              </a:defRPr>
            </a:lvl1pPr>
          </a:lstStyle>
          <a:p>
            <a:r>
              <a:rPr lang="en-US" noProof="0" dirty="0" smtClean="0"/>
              <a:t>Thank you.</a:t>
            </a:r>
            <a:endParaRPr lang="en-US" noProof="0" dirty="0"/>
          </a:p>
        </p:txBody>
      </p:sp>
      <p:pic>
        <p:nvPicPr>
          <p:cNvPr id="6" name="Picture 7" descr="strip"/>
          <p:cNvPicPr>
            <a:picLocks noChangeAspect="1" noChangeArrowheads="1"/>
          </p:cNvPicPr>
          <p:nvPr userDrawn="1"/>
        </p:nvPicPr>
        <p:blipFill>
          <a:blip r:embed="rId2" cstate="print"/>
          <a:srcRect/>
          <a:stretch>
            <a:fillRect/>
          </a:stretch>
        </p:blipFill>
        <p:spPr bwMode="auto">
          <a:xfrm>
            <a:off x="0" y="6812281"/>
            <a:ext cx="9144000" cy="45719"/>
          </a:xfrm>
          <a:prstGeom prst="rect">
            <a:avLst/>
          </a:prstGeom>
          <a:noFill/>
          <a:ln w="9525">
            <a:noFill/>
            <a:miter lim="800000"/>
            <a:headEnd/>
            <a:tailEnd/>
          </a:ln>
        </p:spPr>
      </p:pic>
      <p:sp>
        <p:nvSpPr>
          <p:cNvPr id="7" name="Rectangle 6"/>
          <p:cNvSpPr/>
          <p:nvPr userDrawn="1"/>
        </p:nvSpPr>
        <p:spPr>
          <a:xfrm>
            <a:off x="0" y="892670"/>
            <a:ext cx="9144000" cy="36000"/>
          </a:xfrm>
          <a:prstGeom prst="rect">
            <a:avLst/>
          </a:prstGeom>
          <a:solidFill>
            <a:srgbClr val="6B2E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Espace réservé du numéro de diapositive 5"/>
          <p:cNvSpPr txBox="1">
            <a:spLocks/>
          </p:cNvSpPr>
          <p:nvPr/>
        </p:nvSpPr>
        <p:spPr>
          <a:xfrm>
            <a:off x="6715140" y="6357958"/>
            <a:ext cx="2428860" cy="365125"/>
          </a:xfrm>
          <a:prstGeom prst="rect">
            <a:avLst/>
          </a:prstGeom>
        </p:spPr>
        <p:txBody>
          <a:bodyPr/>
          <a:lstStyle>
            <a:lvl1pPr fontAlgn="auto">
              <a:spcBef>
                <a:spcPts val="0"/>
              </a:spcBef>
              <a:spcAft>
                <a:spcPts val="0"/>
              </a:spcAft>
              <a:defRPr sz="1600" dirty="0" smtClean="0">
                <a:solidFill>
                  <a:schemeClr val="bg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dirty="0" smtClean="0">
                <a:ln>
                  <a:noFill/>
                </a:ln>
                <a:solidFill>
                  <a:schemeClr val="bg1">
                    <a:lumMod val="85000"/>
                  </a:schemeClr>
                </a:solidFill>
                <a:effectLst/>
                <a:uLnTx/>
                <a:uFillTx/>
                <a:latin typeface="Arial" pitchFamily="34" charset="0"/>
                <a:ea typeface="+mn-ea"/>
                <a:cs typeface="Arial" pitchFamily="34" charset="0"/>
              </a:rPr>
              <a:t>www.ilga-europe.org</a:t>
            </a:r>
            <a:endParaRPr kumimoji="0" lang="fr-BE" sz="1800" b="0" i="0" u="none" strike="noStrike" kern="1200" cap="none" spc="0" normalizeH="0" baseline="0" noProof="0" dirty="0">
              <a:ln>
                <a:noFill/>
              </a:ln>
              <a:solidFill>
                <a:schemeClr val="bg1">
                  <a:lumMod val="85000"/>
                </a:schemeClr>
              </a:solidFill>
              <a:effectLst/>
              <a:uLnTx/>
              <a:uFillTx/>
              <a:latin typeface="Arial"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5"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hyperlink" Target="mailto:arpi@ilga-europe.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4.gif"/><Relationship Id="rId3" Type="http://schemas.openxmlformats.org/officeDocument/2006/relationships/image" Target="../media/image11.png"/><Relationship Id="rId7" Type="http://schemas.openxmlformats.org/officeDocument/2006/relationships/image" Target="../media/image13.gif"/><Relationship Id="rId12" Type="http://schemas.openxmlformats.org/officeDocument/2006/relationships/image" Target="../media/image18.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jpeg"/><Relationship Id="rId11" Type="http://schemas.openxmlformats.org/officeDocument/2006/relationships/image" Target="../media/image17.png"/><Relationship Id="rId5" Type="http://schemas.openxmlformats.org/officeDocument/2006/relationships/image" Target="../media/image10.gif"/><Relationship Id="rId10" Type="http://schemas.openxmlformats.org/officeDocument/2006/relationships/image" Target="../media/image16.png"/><Relationship Id="rId4" Type="http://schemas.microsoft.com/office/2007/relationships/hdphoto" Target="../media/hdphoto1.wdp"/><Relationship Id="rId9" Type="http://schemas.openxmlformats.org/officeDocument/2006/relationships/image" Target="../media/image15.pn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GB" sz="3200" b="1" dirty="0"/>
              <a:t>Using strategic litigation to advance the rights of</a:t>
            </a:r>
            <a:br>
              <a:rPr lang="en-GB" sz="3200" b="1" dirty="0"/>
            </a:br>
            <a:r>
              <a:rPr lang="en-GB" sz="3200" b="1" dirty="0"/>
              <a:t>vulnerable </a:t>
            </a:r>
            <a:r>
              <a:rPr lang="en-GB" sz="3200" b="1" dirty="0" smtClean="0"/>
              <a:t>groups</a:t>
            </a:r>
            <a:br>
              <a:rPr lang="en-GB" sz="3200" b="1" dirty="0" smtClean="0"/>
            </a:br>
            <a:r>
              <a:rPr lang="fr-BE" sz="3200" dirty="0" smtClean="0"/>
              <a:t/>
            </a:r>
            <a:br>
              <a:rPr lang="fr-BE" sz="3200" dirty="0" smtClean="0"/>
            </a:br>
            <a:r>
              <a:rPr lang="fr-BE" sz="2800" i="1" dirty="0" smtClean="0"/>
              <a:t>11 </a:t>
            </a:r>
            <a:r>
              <a:rPr lang="en-GB" sz="2800" i="1" dirty="0" smtClean="0"/>
              <a:t>December</a:t>
            </a:r>
            <a:r>
              <a:rPr lang="fr-BE" sz="2800" i="1" dirty="0" smtClean="0"/>
              <a:t>, 2018 </a:t>
            </a:r>
            <a:br>
              <a:rPr lang="fr-BE" sz="2800" i="1" dirty="0" smtClean="0"/>
            </a:br>
            <a:r>
              <a:rPr lang="fr-BE" sz="2800" i="1" dirty="0" smtClean="0"/>
              <a:t>Arpi Avetisyan, </a:t>
            </a:r>
            <a:r>
              <a:rPr lang="fr-BE" sz="2800" i="1" dirty="0" smtClean="0"/>
              <a:t>ILGA-Europe</a:t>
            </a:r>
            <a:r>
              <a:rPr lang="fr-BE" sz="4400" i="1" dirty="0" smtClean="0"/>
              <a:t/>
            </a:r>
            <a:br>
              <a:rPr lang="fr-BE" sz="4400" i="1" dirty="0" smtClean="0"/>
            </a:br>
            <a:r>
              <a:rPr lang="fr-BE" dirty="0" smtClean="0"/>
              <a:t> </a:t>
            </a:r>
            <a:endParaRPr lang="fr-B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Case study – M.C. &amp; A.C v Romania </a:t>
            </a:r>
          </a:p>
        </p:txBody>
      </p:sp>
      <p:sp>
        <p:nvSpPr>
          <p:cNvPr id="3" name="Content Placeholder 2"/>
          <p:cNvSpPr>
            <a:spLocks noGrp="1"/>
          </p:cNvSpPr>
          <p:nvPr>
            <p:ph idx="1"/>
          </p:nvPr>
        </p:nvSpPr>
        <p:spPr/>
        <p:txBody>
          <a:bodyPr/>
          <a:lstStyle/>
          <a:p>
            <a:endParaRPr lang="en-GB" dirty="0" smtClean="0"/>
          </a:p>
          <a:p>
            <a:r>
              <a:rPr lang="en-GB" dirty="0" smtClean="0"/>
              <a:t>Case lodged before ECHR </a:t>
            </a:r>
            <a:r>
              <a:rPr lang="en-GB" dirty="0"/>
              <a:t>in 2012, ILGA-Europe and partners intervened in 2013</a:t>
            </a:r>
          </a:p>
          <a:p>
            <a:pPr lvl="1"/>
            <a:r>
              <a:rPr lang="en-GB" dirty="0"/>
              <a:t>Mere law is not sufficient, </a:t>
            </a:r>
            <a:r>
              <a:rPr lang="en-GB" dirty="0" smtClean="0"/>
              <a:t>implementation is key </a:t>
            </a:r>
            <a:endParaRPr lang="en-GB" dirty="0"/>
          </a:p>
          <a:p>
            <a:pPr lvl="1"/>
            <a:r>
              <a:rPr lang="en-GB" dirty="0"/>
              <a:t>Training of police</a:t>
            </a:r>
          </a:p>
          <a:p>
            <a:pPr lvl="1"/>
            <a:r>
              <a:rPr lang="en-GB" dirty="0"/>
              <a:t>Chilling effect on wider LGBTI community</a:t>
            </a:r>
          </a:p>
          <a:p>
            <a:endParaRPr lang="en-GB" dirty="0"/>
          </a:p>
          <a:p>
            <a:endParaRPr lang="en-GB" dirty="0"/>
          </a:p>
        </p:txBody>
      </p:sp>
    </p:spTree>
    <p:extLst>
      <p:ext uri="{BB962C8B-B14F-4D97-AF65-F5344CB8AC3E}">
        <p14:creationId xmlns:p14="http://schemas.microsoft.com/office/powerpoint/2010/main" val="604882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ECHR </a:t>
            </a:r>
            <a:r>
              <a:rPr lang="en-GB" dirty="0" smtClean="0"/>
              <a:t>Judgment 2016 </a:t>
            </a:r>
            <a:r>
              <a:rPr lang="en-GB" dirty="0"/>
              <a:t/>
            </a:r>
            <a:br>
              <a:rPr lang="en-GB" dirty="0"/>
            </a:br>
            <a:endParaRPr lang="en-GB" dirty="0"/>
          </a:p>
        </p:txBody>
      </p:sp>
      <p:sp>
        <p:nvSpPr>
          <p:cNvPr id="3" name="Content Placeholder 2"/>
          <p:cNvSpPr>
            <a:spLocks noGrp="1"/>
          </p:cNvSpPr>
          <p:nvPr>
            <p:ph idx="1"/>
          </p:nvPr>
        </p:nvSpPr>
        <p:spPr>
          <a:xfrm>
            <a:off x="457200" y="1066800"/>
            <a:ext cx="8229600" cy="5257800"/>
          </a:xfrm>
        </p:spPr>
        <p:txBody>
          <a:bodyPr/>
          <a:lstStyle/>
          <a:p>
            <a:r>
              <a:rPr lang="en-GB" dirty="0" smtClean="0"/>
              <a:t>The treatment fell </a:t>
            </a:r>
            <a:r>
              <a:rPr lang="en-GB" dirty="0"/>
              <a:t>within the ambit of Article 3 taken in conjunction with Article 14 of the Convention. </a:t>
            </a:r>
            <a:endParaRPr lang="en-GB" dirty="0" smtClean="0"/>
          </a:p>
          <a:p>
            <a:r>
              <a:rPr lang="en-GB" dirty="0" smtClean="0"/>
              <a:t>Violation of Article 3 and 14: lack of effective investigation as authorities did not make use </a:t>
            </a:r>
          </a:p>
          <a:p>
            <a:pPr lvl="1"/>
            <a:r>
              <a:rPr lang="en-GB" dirty="0" smtClean="0"/>
              <a:t>“in </a:t>
            </a:r>
            <a:r>
              <a:rPr lang="en-GB" dirty="0"/>
              <a:t>any significant way of the evidence adduced by the applicants, specifically statements, photographs and the identification of some individuals in the group of </a:t>
            </a:r>
            <a:r>
              <a:rPr lang="en-GB" dirty="0" smtClean="0"/>
              <a:t>attackers” </a:t>
            </a:r>
          </a:p>
          <a:p>
            <a:pPr lvl="1"/>
            <a:r>
              <a:rPr lang="en-GB" dirty="0" smtClean="0"/>
              <a:t>Disregard to the hate speech, </a:t>
            </a:r>
            <a:r>
              <a:rPr lang="en-GB" dirty="0"/>
              <a:t>uttered by the assailants during the incident </a:t>
            </a:r>
            <a:endParaRPr lang="en-GB" dirty="0" smtClean="0"/>
          </a:p>
          <a:p>
            <a:pPr lvl="1"/>
            <a:r>
              <a:rPr lang="en-GB" dirty="0" smtClean="0"/>
              <a:t>“without </a:t>
            </a:r>
            <a:r>
              <a:rPr lang="en-GB" dirty="0"/>
              <a:t>a meaningful investigation, it would be difficult for the respondent State to implement measures aimed at </a:t>
            </a:r>
            <a:r>
              <a:rPr lang="en-GB" b="1" dirty="0"/>
              <a:t>improving the policing of similar peaceful demonstrations in the future, </a:t>
            </a:r>
            <a:r>
              <a:rPr lang="en-GB" dirty="0"/>
              <a:t>thus undermining public confidence in the State’s anti-discrimination </a:t>
            </a:r>
            <a:r>
              <a:rPr lang="en-GB" dirty="0" smtClean="0"/>
              <a:t>policy” </a:t>
            </a:r>
            <a:endParaRPr lang="en-GB" dirty="0"/>
          </a:p>
          <a:p>
            <a:endParaRPr lang="en-GB" dirty="0"/>
          </a:p>
        </p:txBody>
      </p:sp>
    </p:spTree>
    <p:extLst>
      <p:ext uri="{BB962C8B-B14F-4D97-AF65-F5344CB8AC3E}">
        <p14:creationId xmlns:p14="http://schemas.microsoft.com/office/powerpoint/2010/main" val="1414003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Implementation of the judgment </a:t>
            </a:r>
            <a:endParaRPr lang="en-GB" dirty="0"/>
          </a:p>
        </p:txBody>
      </p:sp>
      <p:sp>
        <p:nvSpPr>
          <p:cNvPr id="3" name="Content Placeholder 2"/>
          <p:cNvSpPr>
            <a:spLocks noGrp="1"/>
          </p:cNvSpPr>
          <p:nvPr>
            <p:ph idx="1"/>
          </p:nvPr>
        </p:nvSpPr>
        <p:spPr>
          <a:xfrm>
            <a:off x="457200" y="1371600"/>
            <a:ext cx="8229600" cy="4754563"/>
          </a:xfrm>
        </p:spPr>
        <p:txBody>
          <a:bodyPr/>
          <a:lstStyle/>
          <a:p>
            <a:pPr marL="0" indent="0">
              <a:buNone/>
            </a:pPr>
            <a:r>
              <a:rPr lang="en-GB" b="1" dirty="0" smtClean="0"/>
              <a:t>INITIAL STAGES:</a:t>
            </a:r>
          </a:p>
          <a:p>
            <a:endParaRPr lang="en-GB" dirty="0"/>
          </a:p>
          <a:p>
            <a:r>
              <a:rPr lang="en-GB" dirty="0" smtClean="0"/>
              <a:t>4/16</a:t>
            </a:r>
            <a:r>
              <a:rPr lang="en-GB" dirty="0"/>
              <a:t>. Judgment – failure to investigate hate crimes, including hate motivation</a:t>
            </a:r>
          </a:p>
          <a:p>
            <a:r>
              <a:rPr lang="en-GB" dirty="0"/>
              <a:t>4/16.  ACCEPT start work on developing general measures; </a:t>
            </a:r>
            <a:r>
              <a:rPr lang="en-GB" dirty="0">
                <a:solidFill>
                  <a:prstClr val="black"/>
                </a:solidFill>
              </a:rPr>
              <a:t>meet with ombudsman, </a:t>
            </a:r>
            <a:r>
              <a:rPr lang="en-GB" dirty="0" err="1">
                <a:solidFill>
                  <a:prstClr val="black"/>
                </a:solidFill>
              </a:rPr>
              <a:t>govt</a:t>
            </a:r>
            <a:r>
              <a:rPr lang="en-GB" dirty="0">
                <a:solidFill>
                  <a:prstClr val="black"/>
                </a:solidFill>
              </a:rPr>
              <a:t> agent;</a:t>
            </a:r>
            <a:endParaRPr lang="en-GB" dirty="0"/>
          </a:p>
          <a:p>
            <a:r>
              <a:rPr lang="en-GB" dirty="0"/>
              <a:t>7/16. judgment final</a:t>
            </a:r>
          </a:p>
          <a:p>
            <a:r>
              <a:rPr lang="en-GB" dirty="0"/>
              <a:t>10/16: meetings with a range of ministries and police proposing general </a:t>
            </a:r>
            <a:r>
              <a:rPr lang="en-GB" dirty="0" smtClean="0"/>
              <a:t>measures</a:t>
            </a:r>
            <a:endParaRPr lang="en-GB" dirty="0"/>
          </a:p>
          <a:p>
            <a:endParaRPr lang="en-GB" dirty="0" smtClean="0"/>
          </a:p>
          <a:p>
            <a:r>
              <a:rPr lang="en-GB" i="1" dirty="0" smtClean="0"/>
              <a:t>Continuous consultations with ILGA-Europe</a:t>
            </a:r>
          </a:p>
          <a:p>
            <a:r>
              <a:rPr lang="en-GB" i="1" dirty="0" smtClean="0"/>
              <a:t>Collaboration with </a:t>
            </a:r>
            <a:r>
              <a:rPr lang="en-GB" i="1" dirty="0" err="1" smtClean="0"/>
              <a:t>CoE</a:t>
            </a:r>
            <a:r>
              <a:rPr lang="en-GB" i="1" smtClean="0"/>
              <a:t> SOGI unit</a:t>
            </a:r>
            <a:endParaRPr lang="en-GB" i="1" dirty="0"/>
          </a:p>
          <a:p>
            <a:endParaRPr lang="en-GB" dirty="0"/>
          </a:p>
        </p:txBody>
      </p:sp>
    </p:spTree>
    <p:extLst>
      <p:ext uri="{BB962C8B-B14F-4D97-AF65-F5344CB8AC3E}">
        <p14:creationId xmlns:p14="http://schemas.microsoft.com/office/powerpoint/2010/main" val="2082774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D652B7-426C-43F0-A98E-B4A654C480D3}"/>
              </a:ext>
            </a:extLst>
          </p:cNvPr>
          <p:cNvSpPr>
            <a:spLocks noGrp="1"/>
          </p:cNvSpPr>
          <p:nvPr>
            <p:ph type="title"/>
          </p:nvPr>
        </p:nvSpPr>
        <p:spPr/>
        <p:txBody>
          <a:bodyPr>
            <a:normAutofit/>
          </a:bodyPr>
          <a:lstStyle/>
          <a:p>
            <a:r>
              <a:rPr lang="en-GB" dirty="0"/>
              <a:t>ACCEPT’s 1</a:t>
            </a:r>
            <a:r>
              <a:rPr lang="en-GB" baseline="30000" dirty="0"/>
              <a:t>st</a:t>
            </a:r>
            <a:r>
              <a:rPr lang="en-GB" dirty="0"/>
              <a:t> Rule 9.2 (12/16)</a:t>
            </a:r>
          </a:p>
        </p:txBody>
      </p:sp>
      <p:sp>
        <p:nvSpPr>
          <p:cNvPr id="3" name="Content Placeholder 2">
            <a:extLst>
              <a:ext uri="{FF2B5EF4-FFF2-40B4-BE49-F238E27FC236}">
                <a16:creationId xmlns:a16="http://schemas.microsoft.com/office/drawing/2014/main" xmlns="" id="{8BC0DCB0-0B23-4170-AADF-526B77C90DAC}"/>
              </a:ext>
            </a:extLst>
          </p:cNvPr>
          <p:cNvSpPr>
            <a:spLocks noGrp="1"/>
          </p:cNvSpPr>
          <p:nvPr>
            <p:ph idx="1"/>
          </p:nvPr>
        </p:nvSpPr>
        <p:spPr/>
        <p:txBody>
          <a:bodyPr>
            <a:normAutofit/>
          </a:bodyPr>
          <a:lstStyle/>
          <a:p>
            <a:pPr marL="0" indent="0">
              <a:buNone/>
            </a:pPr>
            <a:r>
              <a:rPr lang="en-GB" dirty="0"/>
              <a:t>Recommendations included</a:t>
            </a:r>
          </a:p>
          <a:p>
            <a:r>
              <a:rPr lang="en-GB" dirty="0"/>
              <a:t>Data collection by police, prosecutors, courts, on crimes, inadequate, not harmonised, does not include discrimination </a:t>
            </a:r>
            <a:r>
              <a:rPr lang="en-GB" dirty="0" smtClean="0"/>
              <a:t>ground</a:t>
            </a:r>
          </a:p>
          <a:p>
            <a:pPr marL="0" indent="0">
              <a:buNone/>
            </a:pPr>
            <a:endParaRPr lang="en-GB" dirty="0"/>
          </a:p>
          <a:p>
            <a:r>
              <a:rPr lang="en-GB" dirty="0"/>
              <a:t>Initial and continuous training for police and legal professionals</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126857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0AA99B-15F6-4A0F-AA8D-ACC548FFB989}"/>
              </a:ext>
            </a:extLst>
          </p:cNvPr>
          <p:cNvSpPr>
            <a:spLocks noGrp="1"/>
          </p:cNvSpPr>
          <p:nvPr>
            <p:ph type="title"/>
          </p:nvPr>
        </p:nvSpPr>
        <p:spPr/>
        <p:txBody>
          <a:bodyPr>
            <a:normAutofit fontScale="90000"/>
          </a:bodyPr>
          <a:lstStyle/>
          <a:p>
            <a:r>
              <a:rPr lang="en-GB" sz="3600" dirty="0">
                <a:solidFill>
                  <a:prstClr val="black"/>
                </a:solidFill>
              </a:rPr>
              <a:t>1st govt action plan &amp; 2nd ACCEPT Rule 9.2</a:t>
            </a:r>
            <a:endParaRPr lang="en-GB" sz="4800" dirty="0"/>
          </a:p>
        </p:txBody>
      </p:sp>
      <p:sp>
        <p:nvSpPr>
          <p:cNvPr id="3" name="Content Placeholder 2">
            <a:extLst>
              <a:ext uri="{FF2B5EF4-FFF2-40B4-BE49-F238E27FC236}">
                <a16:creationId xmlns:a16="http://schemas.microsoft.com/office/drawing/2014/main" xmlns="" id="{712FA64B-0410-42C8-B77A-5A8EF5902913}"/>
              </a:ext>
            </a:extLst>
          </p:cNvPr>
          <p:cNvSpPr>
            <a:spLocks noGrp="1"/>
          </p:cNvSpPr>
          <p:nvPr>
            <p:ph idx="1"/>
          </p:nvPr>
        </p:nvSpPr>
        <p:spPr/>
        <p:txBody>
          <a:bodyPr>
            <a:normAutofit fontScale="92500" lnSpcReduction="10000"/>
          </a:bodyPr>
          <a:lstStyle/>
          <a:p>
            <a:pPr marL="0" lvl="0" indent="0">
              <a:buNone/>
            </a:pPr>
            <a:r>
              <a:rPr lang="en-GB" sz="2200" dirty="0">
                <a:solidFill>
                  <a:prstClr val="black"/>
                </a:solidFill>
              </a:rPr>
              <a:t>1/17: Govt action plan. General measures: e.g.:</a:t>
            </a:r>
          </a:p>
          <a:p>
            <a:r>
              <a:rPr lang="en-GB" sz="2200" i="1" dirty="0">
                <a:solidFill>
                  <a:srgbClr val="FF0000"/>
                </a:solidFill>
              </a:rPr>
              <a:t>no undertakings given to take action at all</a:t>
            </a:r>
            <a:endParaRPr lang="en-GB" sz="2200" dirty="0">
              <a:solidFill>
                <a:prstClr val="black"/>
              </a:solidFill>
            </a:endParaRPr>
          </a:p>
          <a:p>
            <a:pPr lvl="0"/>
            <a:r>
              <a:rPr lang="en-GB" sz="2200" dirty="0">
                <a:solidFill>
                  <a:prstClr val="black"/>
                </a:solidFill>
              </a:rPr>
              <a:t>“the requirements of an effective criminal investigation on hate crimes ….. </a:t>
            </a:r>
            <a:r>
              <a:rPr lang="en-GB" sz="2200" b="1" dirty="0">
                <a:solidFill>
                  <a:prstClr val="black"/>
                </a:solidFill>
              </a:rPr>
              <a:t>acknowledged … through ample professional initial and continuous training programs</a:t>
            </a:r>
            <a:r>
              <a:rPr lang="en-GB" sz="2200" dirty="0">
                <a:solidFill>
                  <a:prstClr val="black"/>
                </a:solidFill>
              </a:rPr>
              <a:t>”</a:t>
            </a:r>
          </a:p>
          <a:p>
            <a:pPr lvl="0"/>
            <a:r>
              <a:rPr lang="en-GB" sz="2200" dirty="0">
                <a:solidFill>
                  <a:prstClr val="black"/>
                </a:solidFill>
              </a:rPr>
              <a:t>On data on hate crimes, “improvement of systems …. ongoing process”</a:t>
            </a:r>
          </a:p>
          <a:p>
            <a:pPr marL="0" lvl="0" indent="0">
              <a:buNone/>
            </a:pPr>
            <a:endParaRPr lang="en-GB" sz="2200" i="1" dirty="0">
              <a:solidFill>
                <a:srgbClr val="FF0000"/>
              </a:solidFill>
            </a:endParaRPr>
          </a:p>
          <a:p>
            <a:pPr marL="0" lvl="0" indent="0">
              <a:buNone/>
            </a:pPr>
            <a:r>
              <a:rPr lang="en-GB" sz="2200" dirty="0">
                <a:solidFill>
                  <a:prstClr val="black"/>
                </a:solidFill>
              </a:rPr>
              <a:t>3/17: ACCEPT Rule 9.2 response to Action Plan.</a:t>
            </a:r>
          </a:p>
          <a:p>
            <a:pPr lvl="0"/>
            <a:r>
              <a:rPr lang="en-GB" sz="2200" dirty="0">
                <a:solidFill>
                  <a:prstClr val="black"/>
                </a:solidFill>
              </a:rPr>
              <a:t> Demonstrated that training wholly inadequate (hate crime not covered, sexual orientation discrimination not covered, tiny proportion of target audience covered, “one-offs”.)</a:t>
            </a:r>
          </a:p>
          <a:p>
            <a:pPr lvl="0"/>
            <a:r>
              <a:rPr lang="en-GB" sz="2200" dirty="0">
                <a:solidFill>
                  <a:prstClr val="black"/>
                </a:solidFill>
              </a:rPr>
              <a:t>Demonstrated that data collection systems wholly inadequate</a:t>
            </a:r>
          </a:p>
          <a:p>
            <a:pPr lvl="0"/>
            <a:r>
              <a:rPr lang="en-GB" sz="2200" dirty="0"/>
              <a:t>Include section on hate crime in planned police procedures for investigating and combating crimes</a:t>
            </a:r>
            <a:endParaRPr lang="en-GB" sz="2200" b="1" dirty="0">
              <a:solidFill>
                <a:prstClr val="black"/>
              </a:solidFill>
            </a:endParaRPr>
          </a:p>
          <a:p>
            <a:endParaRPr lang="en-GB" dirty="0"/>
          </a:p>
        </p:txBody>
      </p:sp>
    </p:spTree>
    <p:custDataLst>
      <p:tags r:id="rId1"/>
    </p:custDataLst>
    <p:extLst>
      <p:ext uri="{BB962C8B-B14F-4D97-AF65-F5344CB8AC3E}">
        <p14:creationId xmlns:p14="http://schemas.microsoft.com/office/powerpoint/2010/main" val="1420365686"/>
      </p:ext>
    </p:extLst>
  </p:cSld>
  <p:clrMapOvr>
    <a:masterClrMapping/>
  </p:clrMapOvr>
  <mc:AlternateContent xmlns:mc="http://schemas.openxmlformats.org/markup-compatibility/2006" xmlns:p14="http://schemas.microsoft.com/office/powerpoint/2010/main">
    <mc:Choice Requires="p14">
      <p:transition spd="slow" p14:dur="2000" advTm="2199"/>
    </mc:Choice>
    <mc:Fallback xmlns="">
      <p:transition spd="slow" advTm="21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0BC225-7757-42D3-B7FF-58D5363B9E27}"/>
              </a:ext>
            </a:extLst>
          </p:cNvPr>
          <p:cNvSpPr>
            <a:spLocks noGrp="1"/>
          </p:cNvSpPr>
          <p:nvPr>
            <p:ph type="title"/>
          </p:nvPr>
        </p:nvSpPr>
        <p:spPr/>
        <p:txBody>
          <a:bodyPr>
            <a:normAutofit fontScale="90000"/>
          </a:bodyPr>
          <a:lstStyle/>
          <a:p>
            <a:r>
              <a:rPr lang="en-GB" sz="4000" dirty="0"/>
              <a:t>Govt reply to 2</a:t>
            </a:r>
            <a:r>
              <a:rPr lang="en-GB" sz="4000" baseline="30000" dirty="0"/>
              <a:t>nd</a:t>
            </a:r>
            <a:r>
              <a:rPr lang="en-GB" sz="4000" dirty="0"/>
              <a:t> ACCEPT Rule 9.2</a:t>
            </a:r>
            <a:endParaRPr lang="en-GB" dirty="0"/>
          </a:p>
        </p:txBody>
      </p:sp>
      <p:sp>
        <p:nvSpPr>
          <p:cNvPr id="3" name="Content Placeholder 2">
            <a:extLst>
              <a:ext uri="{FF2B5EF4-FFF2-40B4-BE49-F238E27FC236}">
                <a16:creationId xmlns:a16="http://schemas.microsoft.com/office/drawing/2014/main" xmlns="" id="{9FEE6F06-826B-4314-9941-7E24E496F77C}"/>
              </a:ext>
            </a:extLst>
          </p:cNvPr>
          <p:cNvSpPr>
            <a:spLocks noGrp="1"/>
          </p:cNvSpPr>
          <p:nvPr>
            <p:ph idx="1"/>
          </p:nvPr>
        </p:nvSpPr>
        <p:spPr/>
        <p:txBody>
          <a:bodyPr>
            <a:normAutofit/>
          </a:bodyPr>
          <a:lstStyle/>
          <a:p>
            <a:r>
              <a:rPr lang="en-GB" dirty="0"/>
              <a:t>Did not contest comments on judicial and police training;</a:t>
            </a:r>
          </a:p>
          <a:p>
            <a:r>
              <a:rPr lang="en-GB" dirty="0"/>
              <a:t>Government Agent asked police to explore possibility that:</a:t>
            </a:r>
          </a:p>
          <a:p>
            <a:pPr lvl="1"/>
            <a:r>
              <a:rPr lang="en-GB" dirty="0"/>
              <a:t>Police officers to document hate motive, if alleged by victim</a:t>
            </a:r>
          </a:p>
          <a:p>
            <a:pPr lvl="1"/>
            <a:r>
              <a:rPr lang="en-GB" dirty="0"/>
              <a:t>Introduce guidance on conducting hate crime investigations</a:t>
            </a:r>
          </a:p>
          <a:p>
            <a:pPr marL="0" indent="0">
              <a:buNone/>
            </a:pPr>
            <a:endParaRPr lang="en-GB" dirty="0"/>
          </a:p>
        </p:txBody>
      </p:sp>
    </p:spTree>
    <p:extLst>
      <p:ext uri="{BB962C8B-B14F-4D97-AF65-F5344CB8AC3E}">
        <p14:creationId xmlns:p14="http://schemas.microsoft.com/office/powerpoint/2010/main" val="250606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0FD8F7-7445-4AE0-81F2-37A469490746}"/>
              </a:ext>
            </a:extLst>
          </p:cNvPr>
          <p:cNvSpPr>
            <a:spLocks noGrp="1"/>
          </p:cNvSpPr>
          <p:nvPr>
            <p:ph type="title"/>
          </p:nvPr>
        </p:nvSpPr>
        <p:spPr/>
        <p:txBody>
          <a:bodyPr>
            <a:normAutofit fontScale="90000"/>
          </a:bodyPr>
          <a:lstStyle/>
          <a:p>
            <a:r>
              <a:rPr lang="en-GB" sz="4000" dirty="0">
                <a:solidFill>
                  <a:prstClr val="black"/>
                </a:solidFill>
              </a:rPr>
              <a:t>Subsequent developments in 2017</a:t>
            </a:r>
            <a:br>
              <a:rPr lang="en-GB" sz="4000" dirty="0">
                <a:solidFill>
                  <a:prstClr val="black"/>
                </a:solidFill>
              </a:rPr>
            </a:br>
            <a:endParaRPr lang="en-GB" dirty="0"/>
          </a:p>
        </p:txBody>
      </p:sp>
      <p:sp>
        <p:nvSpPr>
          <p:cNvPr id="3" name="Content Placeholder 2">
            <a:extLst>
              <a:ext uri="{FF2B5EF4-FFF2-40B4-BE49-F238E27FC236}">
                <a16:creationId xmlns:a16="http://schemas.microsoft.com/office/drawing/2014/main" xmlns="" id="{1FFD1D70-DA59-4E94-9EFC-B670EA26A470}"/>
              </a:ext>
            </a:extLst>
          </p:cNvPr>
          <p:cNvSpPr>
            <a:spLocks noGrp="1"/>
          </p:cNvSpPr>
          <p:nvPr>
            <p:ph idx="1"/>
          </p:nvPr>
        </p:nvSpPr>
        <p:spPr>
          <a:xfrm>
            <a:off x="457200" y="1124744"/>
            <a:ext cx="8229600" cy="5001419"/>
          </a:xfrm>
        </p:spPr>
        <p:txBody>
          <a:bodyPr>
            <a:normAutofit/>
          </a:bodyPr>
          <a:lstStyle/>
          <a:p>
            <a:r>
              <a:rPr lang="en-GB" sz="2400" dirty="0"/>
              <a:t>5/17: </a:t>
            </a:r>
          </a:p>
          <a:p>
            <a:pPr lvl="1"/>
            <a:r>
              <a:rPr lang="en-GB" sz="2000" dirty="0"/>
              <a:t>“……. today ACCEPT had a </a:t>
            </a:r>
            <a:r>
              <a:rPr lang="en-GB" sz="2000" b="1" dirty="0"/>
              <a:t>very productive second meeting </a:t>
            </a:r>
            <a:r>
              <a:rPr lang="en-GB" sz="2000" dirty="0"/>
              <a:t>with the authorities, mediated by the Government agent. The </a:t>
            </a:r>
            <a:r>
              <a:rPr lang="en-GB" sz="2000" b="1" dirty="0"/>
              <a:t>police</a:t>
            </a:r>
            <a:r>
              <a:rPr lang="en-GB" sz="2000" dirty="0"/>
              <a:t> came up with concrete solutions for </a:t>
            </a:r>
            <a:r>
              <a:rPr lang="en-GB" sz="2000" b="1" dirty="0"/>
              <a:t>sustainable training</a:t>
            </a:r>
            <a:r>
              <a:rPr lang="en-GB" sz="2000" dirty="0"/>
              <a:t>. The General Prosecutor’s Office wants to </a:t>
            </a:r>
            <a:r>
              <a:rPr lang="en-GB" sz="2000" b="1" dirty="0"/>
              <a:t>draft procedures of investigating hate crimes</a:t>
            </a:r>
            <a:r>
              <a:rPr lang="en-GB" sz="2000" dirty="0"/>
              <a:t> that will be used by prosecutors and police officers.”</a:t>
            </a:r>
          </a:p>
          <a:p>
            <a:r>
              <a:rPr lang="en-GB" sz="2400" dirty="0"/>
              <a:t>Later updates:</a:t>
            </a:r>
          </a:p>
          <a:p>
            <a:pPr lvl="1"/>
            <a:r>
              <a:rPr lang="en-GB" sz="2100" dirty="0">
                <a:solidFill>
                  <a:prstClr val="black"/>
                </a:solidFill>
                <a:latin typeface="Calibri" panose="020F0502020204030204" pitchFamily="34" charset="0"/>
                <a:ea typeface="Calibri" panose="020F0502020204030204" pitchFamily="34" charset="0"/>
              </a:rPr>
              <a:t>All day meeting at ACCEPT’s office between with officials and hate crime victims.</a:t>
            </a:r>
            <a:endParaRPr lang="en-GB" sz="2000" dirty="0">
              <a:solidFill>
                <a:prstClr val="black"/>
              </a:solidFill>
              <a:latin typeface="Calibri" panose="020F0502020204030204" pitchFamily="34" charset="0"/>
              <a:ea typeface="Calibri" panose="020F0502020204030204" pitchFamily="34" charset="0"/>
            </a:endParaRPr>
          </a:p>
          <a:p>
            <a:pPr lvl="1"/>
            <a:r>
              <a:rPr lang="en-GB" sz="2000" dirty="0">
                <a:latin typeface="Calibri" panose="020F0502020204030204" pitchFamily="34" charset="0"/>
                <a:ea typeface="Calibri" panose="020F0502020204030204" pitchFamily="34" charset="0"/>
              </a:rPr>
              <a:t>Prosecutor's office </a:t>
            </a:r>
            <a:r>
              <a:rPr lang="en-GB" sz="2000" b="1" dirty="0">
                <a:latin typeface="Calibri" panose="020F0502020204030204" pitchFamily="34" charset="0"/>
                <a:ea typeface="Calibri" panose="020F0502020204030204" pitchFamily="34" charset="0"/>
              </a:rPr>
              <a:t>starting to develop hate crime investigation methodology</a:t>
            </a:r>
            <a:r>
              <a:rPr lang="en-GB" sz="2000" dirty="0">
                <a:latin typeface="Calibri" panose="020F0502020204030204" pitchFamily="34" charset="0"/>
                <a:ea typeface="Calibri" panose="020F0502020204030204" pitchFamily="34" charset="0"/>
              </a:rPr>
              <a:t> and system for recording criteria for hate crimes under investigation.</a:t>
            </a:r>
          </a:p>
          <a:p>
            <a:pPr lvl="1"/>
            <a:r>
              <a:rPr lang="en-GB" sz="2000" dirty="0">
                <a:latin typeface="Calibri" panose="020F0502020204030204" pitchFamily="34" charset="0"/>
                <a:ea typeface="Calibri" panose="020F0502020204030204" pitchFamily="34" charset="0"/>
              </a:rPr>
              <a:t>The Ministry of Internal Affairs seem </a:t>
            </a:r>
            <a:r>
              <a:rPr lang="en-GB" sz="2000" b="1" dirty="0">
                <a:latin typeface="Calibri" panose="020F0502020204030204" pitchFamily="34" charset="0"/>
                <a:ea typeface="Calibri" panose="020F0502020204030204" pitchFamily="34" charset="0"/>
              </a:rPr>
              <a:t>unable to come up with their own plan for significant </a:t>
            </a:r>
            <a:r>
              <a:rPr lang="en-GB" sz="2000" dirty="0">
                <a:latin typeface="Calibri" panose="020F0502020204030204" pitchFamily="34" charset="0"/>
                <a:ea typeface="Calibri" panose="020F0502020204030204" pitchFamily="34" charset="0"/>
              </a:rPr>
              <a:t>and sustainable training for Police.</a:t>
            </a:r>
          </a:p>
          <a:p>
            <a:pPr marL="0" indent="0">
              <a:spcAft>
                <a:spcPts val="0"/>
              </a:spcAft>
              <a:buNone/>
            </a:pPr>
            <a:endParaRPr lang="en-GB" sz="2400" dirty="0">
              <a:latin typeface="Calibri" panose="020F0502020204030204" pitchFamily="34" charset="0"/>
              <a:ea typeface="Calibri" panose="020F0502020204030204" pitchFamily="34" charset="0"/>
            </a:endParaRPr>
          </a:p>
          <a:p>
            <a:endParaRPr lang="en-GB" sz="2400" dirty="0"/>
          </a:p>
        </p:txBody>
      </p:sp>
    </p:spTree>
    <p:extLst>
      <p:ext uri="{BB962C8B-B14F-4D97-AF65-F5344CB8AC3E}">
        <p14:creationId xmlns:p14="http://schemas.microsoft.com/office/powerpoint/2010/main" val="2571562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8C6E78-DAC3-4367-8E64-04BD278E5908}"/>
              </a:ext>
            </a:extLst>
          </p:cNvPr>
          <p:cNvSpPr>
            <a:spLocks noGrp="1"/>
          </p:cNvSpPr>
          <p:nvPr>
            <p:ph type="title"/>
          </p:nvPr>
        </p:nvSpPr>
        <p:spPr/>
        <p:txBody>
          <a:bodyPr>
            <a:noAutofit/>
          </a:bodyPr>
          <a:lstStyle/>
          <a:p>
            <a:r>
              <a:rPr lang="en-GB" sz="2800" b="1" dirty="0"/>
              <a:t>Situation reported on HUDOC-EXEC </a:t>
            </a:r>
            <a:r>
              <a:rPr lang="en-GB" sz="2800" b="1" dirty="0" smtClean="0"/>
              <a:t>(</a:t>
            </a:r>
            <a:r>
              <a:rPr lang="en-GB" sz="2800" b="1" dirty="0"/>
              <a:t>early 2018)</a:t>
            </a:r>
          </a:p>
        </p:txBody>
      </p:sp>
      <p:sp>
        <p:nvSpPr>
          <p:cNvPr id="3" name="Content Placeholder 2">
            <a:extLst>
              <a:ext uri="{FF2B5EF4-FFF2-40B4-BE49-F238E27FC236}">
                <a16:creationId xmlns:a16="http://schemas.microsoft.com/office/drawing/2014/main" xmlns="" id="{1FE7CF7A-C73D-4259-A354-F0237BDDCCE2}"/>
              </a:ext>
            </a:extLst>
          </p:cNvPr>
          <p:cNvSpPr>
            <a:spLocks noGrp="1"/>
          </p:cNvSpPr>
          <p:nvPr>
            <p:ph idx="1"/>
          </p:nvPr>
        </p:nvSpPr>
        <p:spPr>
          <a:xfrm>
            <a:off x="457200" y="1268760"/>
            <a:ext cx="8229600" cy="4968552"/>
          </a:xfrm>
        </p:spPr>
        <p:txBody>
          <a:bodyPr>
            <a:normAutofit fontScale="85000" lnSpcReduction="20000"/>
          </a:bodyPr>
          <a:lstStyle/>
          <a:p>
            <a:pPr marL="0" marR="0" indent="0">
              <a:spcBef>
                <a:spcPts val="0"/>
              </a:spcBef>
              <a:spcAft>
                <a:spcPts val="0"/>
              </a:spcAft>
              <a:buNone/>
            </a:pPr>
            <a:endParaRPr lang="en-GB" dirty="0">
              <a:latin typeface="Calibri" panose="020F0502020204030204" pitchFamily="34" charset="0"/>
            </a:endParaRPr>
          </a:p>
          <a:p>
            <a:pPr marL="0" marR="0" indent="0">
              <a:spcBef>
                <a:spcPts val="0"/>
              </a:spcBef>
              <a:spcAft>
                <a:spcPts val="0"/>
              </a:spcAft>
              <a:buNone/>
            </a:pPr>
            <a:endParaRPr lang="en-GB" dirty="0">
              <a:latin typeface="Calibri" panose="020F0502020204030204" pitchFamily="34" charset="0"/>
            </a:endParaRPr>
          </a:p>
          <a:p>
            <a:pPr marL="0" marR="0" indent="0">
              <a:spcBef>
                <a:spcPts val="0"/>
              </a:spcBef>
              <a:spcAft>
                <a:spcPts val="0"/>
              </a:spcAft>
              <a:buNone/>
            </a:pPr>
            <a:r>
              <a:rPr lang="en-GB" dirty="0">
                <a:latin typeface="Calibri" panose="020F0502020204030204" pitchFamily="34" charset="0"/>
              </a:rPr>
              <a:t>The Romanian authorities </a:t>
            </a:r>
            <a:r>
              <a:rPr lang="en-GB" dirty="0">
                <a:highlight>
                  <a:srgbClr val="FFFF00"/>
                </a:highlight>
                <a:latin typeface="Calibri" panose="020F0502020204030204" pitchFamily="34" charset="0"/>
              </a:rPr>
              <a:t>are expected to provide</a:t>
            </a:r>
            <a:r>
              <a:rPr lang="en-GB" dirty="0">
                <a:latin typeface="Calibri" panose="020F0502020204030204" pitchFamily="34" charset="0"/>
              </a:rPr>
              <a:t>:</a:t>
            </a:r>
          </a:p>
          <a:p>
            <a:pPr marL="0" marR="0" indent="0">
              <a:spcBef>
                <a:spcPts val="0"/>
              </a:spcBef>
              <a:spcAft>
                <a:spcPts val="0"/>
              </a:spcAft>
              <a:buNone/>
            </a:pPr>
            <a:r>
              <a:rPr lang="en-GB" dirty="0">
                <a:latin typeface="Calibri" panose="020F0502020204030204" pitchFamily="34" charset="0"/>
              </a:rPr>
              <a:t> </a:t>
            </a:r>
          </a:p>
          <a:p>
            <a:pPr marL="0" marR="0" indent="0">
              <a:spcBef>
                <a:spcPts val="0"/>
              </a:spcBef>
              <a:spcAft>
                <a:spcPts val="0"/>
              </a:spcAft>
              <a:buNone/>
            </a:pPr>
            <a:r>
              <a:rPr lang="en-GB" dirty="0">
                <a:latin typeface="Symbol" panose="05050102010706020507" pitchFamily="18" charset="2"/>
              </a:rPr>
              <a:t>-</a:t>
            </a:r>
            <a:r>
              <a:rPr lang="en-GB" dirty="0">
                <a:latin typeface="Calibri" panose="020F0502020204030204" pitchFamily="34" charset="0"/>
              </a:rPr>
              <a:t>         </a:t>
            </a:r>
            <a:r>
              <a:rPr lang="en-GB" b="1" dirty="0">
                <a:latin typeface="Calibri" panose="020F0502020204030204" pitchFamily="34" charset="0"/>
              </a:rPr>
              <a:t>data on the number of complaints </a:t>
            </a:r>
            <a:r>
              <a:rPr lang="en-GB" u="sng" dirty="0">
                <a:latin typeface="Calibri" panose="020F0502020204030204" pitchFamily="34" charset="0"/>
              </a:rPr>
              <a:t>filed</a:t>
            </a:r>
            <a:r>
              <a:rPr lang="en-GB" dirty="0">
                <a:latin typeface="Calibri" panose="020F0502020204030204" pitchFamily="34" charset="0"/>
              </a:rPr>
              <a:t> …… (including those related to the aggravating factor of hate crime) and on the number </a:t>
            </a:r>
            <a:r>
              <a:rPr lang="en-GB" u="sng" dirty="0">
                <a:latin typeface="Calibri" panose="020F0502020204030204" pitchFamily="34" charset="0"/>
              </a:rPr>
              <a:t>investigated</a:t>
            </a:r>
            <a:r>
              <a:rPr lang="en-GB" dirty="0">
                <a:latin typeface="Calibri" panose="020F0502020204030204" pitchFamily="34" charset="0"/>
              </a:rPr>
              <a:t> and of the cases referred to the </a:t>
            </a:r>
            <a:r>
              <a:rPr lang="en-GB" u="sng" dirty="0">
                <a:latin typeface="Calibri" panose="020F0502020204030204" pitchFamily="34" charset="0"/>
              </a:rPr>
              <a:t>courts</a:t>
            </a:r>
            <a:r>
              <a:rPr lang="en-GB" dirty="0">
                <a:latin typeface="Calibri" panose="020F0502020204030204" pitchFamily="34" charset="0"/>
              </a:rPr>
              <a:t>, together with information on the </a:t>
            </a:r>
            <a:r>
              <a:rPr lang="en-GB" u="sng" dirty="0">
                <a:latin typeface="Calibri" panose="020F0502020204030204" pitchFamily="34" charset="0"/>
              </a:rPr>
              <a:t>outcome</a:t>
            </a:r>
            <a:r>
              <a:rPr lang="en-GB" dirty="0">
                <a:latin typeface="Calibri" panose="020F0502020204030204" pitchFamily="34" charset="0"/>
              </a:rPr>
              <a:t> of these cases;</a:t>
            </a:r>
          </a:p>
          <a:p>
            <a:pPr marL="0" marR="0" indent="0">
              <a:spcBef>
                <a:spcPts val="0"/>
              </a:spcBef>
              <a:spcAft>
                <a:spcPts val="0"/>
              </a:spcAft>
              <a:buNone/>
            </a:pPr>
            <a:endParaRPr lang="en-GB" dirty="0">
              <a:latin typeface="Calibri" panose="020F0502020204030204" pitchFamily="34" charset="0"/>
            </a:endParaRPr>
          </a:p>
          <a:p>
            <a:pPr marL="0" marR="0" indent="0">
              <a:spcBef>
                <a:spcPts val="0"/>
              </a:spcBef>
              <a:spcAft>
                <a:spcPts val="0"/>
              </a:spcAft>
              <a:buNone/>
            </a:pPr>
            <a:r>
              <a:rPr lang="en-GB" dirty="0">
                <a:latin typeface="Symbol" panose="05050102010706020507" pitchFamily="18" charset="2"/>
              </a:rPr>
              <a:t>-</a:t>
            </a:r>
            <a:r>
              <a:rPr lang="en-GB" dirty="0">
                <a:latin typeface="Calibri" panose="020F0502020204030204" pitchFamily="34" charset="0"/>
              </a:rPr>
              <a:t>         the additional announced </a:t>
            </a:r>
            <a:r>
              <a:rPr lang="en-GB" b="1" dirty="0">
                <a:latin typeface="Calibri" panose="020F0502020204030204" pitchFamily="34" charset="0"/>
              </a:rPr>
              <a:t>professional training of judges, prosecutors and police </a:t>
            </a:r>
            <a:r>
              <a:rPr lang="en-GB" dirty="0">
                <a:latin typeface="Calibri" panose="020F0502020204030204" pitchFamily="34" charset="0"/>
              </a:rPr>
              <a:t>and updates on the</a:t>
            </a:r>
            <a:r>
              <a:rPr lang="en-GB" b="1" dirty="0">
                <a:latin typeface="Calibri" panose="020F0502020204030204" pitchFamily="34" charset="0"/>
              </a:rPr>
              <a:t> planned improvements to the data collection</a:t>
            </a:r>
            <a:r>
              <a:rPr lang="en-GB" dirty="0">
                <a:latin typeface="Calibri" panose="020F0502020204030204" pitchFamily="34" charset="0"/>
              </a:rPr>
              <a:t> system of the Ministry of Justice; and</a:t>
            </a:r>
          </a:p>
          <a:p>
            <a:pPr marL="0" marR="0" indent="0">
              <a:spcBef>
                <a:spcPts val="0"/>
              </a:spcBef>
              <a:spcAft>
                <a:spcPts val="0"/>
              </a:spcAft>
              <a:buNone/>
            </a:pPr>
            <a:endParaRPr lang="en-GB" dirty="0">
              <a:latin typeface="Calibri" panose="020F0502020204030204" pitchFamily="34" charset="0"/>
            </a:endParaRPr>
          </a:p>
          <a:p>
            <a:pPr marL="0" marR="0" indent="0">
              <a:spcBef>
                <a:spcPts val="0"/>
              </a:spcBef>
              <a:spcAft>
                <a:spcPts val="0"/>
              </a:spcAft>
              <a:buNone/>
            </a:pPr>
            <a:r>
              <a:rPr lang="en-GB" dirty="0">
                <a:latin typeface="Symbol" panose="05050102010706020507" pitchFamily="18" charset="2"/>
              </a:rPr>
              <a:t>-</a:t>
            </a:r>
            <a:r>
              <a:rPr lang="en-GB" dirty="0">
                <a:latin typeface="Calibri" panose="020F0502020204030204" pitchFamily="34" charset="0"/>
              </a:rPr>
              <a:t>         information on the progress ….  on adopting </a:t>
            </a:r>
            <a:r>
              <a:rPr lang="en-GB" b="1" dirty="0">
                <a:latin typeface="Calibri" panose="020F0502020204030204" pitchFamily="34" charset="0"/>
              </a:rPr>
              <a:t>additional general measures to ensure the effectiveness of criminal investigations into hate crimes</a:t>
            </a:r>
            <a:endParaRPr lang="en-GB" dirty="0">
              <a:latin typeface="Calibri" panose="020F0502020204030204" pitchFamily="34" charset="0"/>
            </a:endParaRPr>
          </a:p>
          <a:p>
            <a:pPr marL="0" marR="0">
              <a:spcBef>
                <a:spcPts val="0"/>
              </a:spcBef>
              <a:spcAft>
                <a:spcPts val="0"/>
              </a:spcAft>
            </a:pPr>
            <a:endParaRPr lang="en-GB" dirty="0">
              <a:latin typeface="Calibri" panose="020F0502020204030204" pitchFamily="34" charset="0"/>
            </a:endParaRPr>
          </a:p>
          <a:p>
            <a:pPr marL="0" marR="0" indent="0">
              <a:spcBef>
                <a:spcPts val="0"/>
              </a:spcBef>
              <a:spcAft>
                <a:spcPts val="0"/>
              </a:spcAft>
              <a:buNone/>
            </a:pPr>
            <a:endParaRPr lang="en-GB" dirty="0">
              <a:latin typeface="Calibri" panose="020F0502020204030204" pitchFamily="34" charset="0"/>
            </a:endParaRPr>
          </a:p>
          <a:p>
            <a:pPr marL="0" marR="0" indent="0">
              <a:spcBef>
                <a:spcPts val="0"/>
              </a:spcBef>
              <a:spcAft>
                <a:spcPts val="0"/>
              </a:spcAft>
              <a:buNone/>
            </a:pPr>
            <a:r>
              <a:rPr lang="en-GB" dirty="0">
                <a:latin typeface="Calibri" panose="020F0502020204030204" pitchFamily="34" charset="0"/>
              </a:rPr>
              <a:t> </a:t>
            </a:r>
          </a:p>
        </p:txBody>
      </p:sp>
    </p:spTree>
    <p:custDataLst>
      <p:tags r:id="rId1"/>
    </p:custDataLst>
    <p:extLst>
      <p:ext uri="{BB962C8B-B14F-4D97-AF65-F5344CB8AC3E}">
        <p14:creationId xmlns:p14="http://schemas.microsoft.com/office/powerpoint/2010/main" val="1583600655"/>
      </p:ext>
    </p:extLst>
  </p:cSld>
  <p:clrMapOvr>
    <a:masterClrMapping/>
  </p:clrMapOvr>
  <mc:AlternateContent xmlns:mc="http://schemas.openxmlformats.org/markup-compatibility/2006" xmlns:p14="http://schemas.microsoft.com/office/powerpoint/2010/main">
    <mc:Choice Requires="p14">
      <p:transition spd="slow" p14:dur="2000" advTm="154936"/>
    </mc:Choice>
    <mc:Fallback xmlns="">
      <p:transition spd="slow" advTm="15493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A50F09-4E0A-49C2-B83D-37297FCC4AAA}"/>
              </a:ext>
            </a:extLst>
          </p:cNvPr>
          <p:cNvSpPr>
            <a:spLocks noGrp="1"/>
          </p:cNvSpPr>
          <p:nvPr>
            <p:ph type="title"/>
          </p:nvPr>
        </p:nvSpPr>
        <p:spPr/>
        <p:txBody>
          <a:bodyPr/>
          <a:lstStyle/>
          <a:p>
            <a:r>
              <a:rPr lang="en-GB" dirty="0"/>
              <a:t>Updated Action Plan 9/18</a:t>
            </a:r>
          </a:p>
        </p:txBody>
      </p:sp>
      <p:sp>
        <p:nvSpPr>
          <p:cNvPr id="3" name="Content Placeholder 2">
            <a:extLst>
              <a:ext uri="{FF2B5EF4-FFF2-40B4-BE49-F238E27FC236}">
                <a16:creationId xmlns:a16="http://schemas.microsoft.com/office/drawing/2014/main" xmlns="" id="{36FB2D25-D9FA-481B-9384-D2C185BF322D}"/>
              </a:ext>
            </a:extLst>
          </p:cNvPr>
          <p:cNvSpPr>
            <a:spLocks noGrp="1"/>
          </p:cNvSpPr>
          <p:nvPr>
            <p:ph idx="1"/>
          </p:nvPr>
        </p:nvSpPr>
        <p:spPr/>
        <p:txBody>
          <a:bodyPr>
            <a:normAutofit fontScale="92500" lnSpcReduction="10000"/>
          </a:bodyPr>
          <a:lstStyle/>
          <a:p>
            <a:r>
              <a:rPr lang="en-GB" sz="3000" dirty="0" err="1"/>
              <a:t>MoJ</a:t>
            </a:r>
            <a:r>
              <a:rPr lang="en-GB" sz="3000" dirty="0"/>
              <a:t>, Prosecutors’, Police data bases being amended to include discrimination ground; longer term improvements planned; alignment of police and prosecutors’ records under discussion.</a:t>
            </a:r>
          </a:p>
          <a:p>
            <a:r>
              <a:rPr lang="en-GB" sz="3000" dirty="0" smtClean="0"/>
              <a:t>Police/prosecutors </a:t>
            </a:r>
            <a:r>
              <a:rPr lang="en-GB" sz="3000" dirty="0"/>
              <a:t>preparing common methodology on investigation of hate crimes </a:t>
            </a:r>
          </a:p>
          <a:p>
            <a:r>
              <a:rPr lang="en-GB" sz="3000" dirty="0"/>
              <a:t>Police Academy: developed new “trainer of trainers” programme on hate crimes;</a:t>
            </a:r>
          </a:p>
          <a:p>
            <a:r>
              <a:rPr lang="en-GB" sz="3000" dirty="0"/>
              <a:t>For 2018/19 hate crimes in individual continuous training for all members of Romanian police</a:t>
            </a:r>
          </a:p>
          <a:p>
            <a:endParaRPr lang="en-GB" dirty="0"/>
          </a:p>
        </p:txBody>
      </p:sp>
    </p:spTree>
    <p:extLst>
      <p:ext uri="{BB962C8B-B14F-4D97-AF65-F5344CB8AC3E}">
        <p14:creationId xmlns:p14="http://schemas.microsoft.com/office/powerpoint/2010/main" val="355742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Lessons/suggestions? </a:t>
            </a:r>
            <a:endParaRPr lang="en-GB" dirty="0"/>
          </a:p>
        </p:txBody>
      </p:sp>
      <p:sp>
        <p:nvSpPr>
          <p:cNvPr id="3" name="Content Placeholder 2"/>
          <p:cNvSpPr>
            <a:spLocks noGrp="1"/>
          </p:cNvSpPr>
          <p:nvPr>
            <p:ph idx="1"/>
          </p:nvPr>
        </p:nvSpPr>
        <p:spPr/>
        <p:txBody>
          <a:bodyPr/>
          <a:lstStyle/>
          <a:p>
            <a:endParaRPr lang="en-GB" dirty="0" smtClean="0"/>
          </a:p>
          <a:p>
            <a:r>
              <a:rPr lang="en-GB" dirty="0"/>
              <a:t>Identify and publicise gaps in protection at European </a:t>
            </a:r>
            <a:r>
              <a:rPr lang="en-GB" dirty="0" smtClean="0"/>
              <a:t>Level</a:t>
            </a:r>
            <a:endParaRPr lang="en-GB" dirty="0"/>
          </a:p>
          <a:p>
            <a:r>
              <a:rPr lang="en-GB" dirty="0"/>
              <a:t>Encourage and enable organisations/individuals to come forward with cases to fill in these gaps</a:t>
            </a:r>
          </a:p>
          <a:p>
            <a:r>
              <a:rPr lang="en-GB" dirty="0" smtClean="0"/>
              <a:t>Ensure </a:t>
            </a:r>
            <a:r>
              <a:rPr lang="en-GB" dirty="0"/>
              <a:t>availability of legal resources to support these gaps</a:t>
            </a:r>
          </a:p>
          <a:p>
            <a:r>
              <a:rPr lang="en-GB" dirty="0" smtClean="0"/>
              <a:t>Collaboration and building alliances </a:t>
            </a:r>
          </a:p>
          <a:p>
            <a:r>
              <a:rPr lang="en-GB" dirty="0" smtClean="0"/>
              <a:t>Comprehensive strategy: </a:t>
            </a:r>
            <a:r>
              <a:rPr lang="en-GB" dirty="0"/>
              <a:t>litigation </a:t>
            </a:r>
            <a:r>
              <a:rPr lang="en-GB" dirty="0" smtClean="0"/>
              <a:t>+ communication + advocacy </a:t>
            </a:r>
            <a:endParaRPr lang="en-GB" dirty="0"/>
          </a:p>
        </p:txBody>
      </p:sp>
    </p:spTree>
    <p:extLst>
      <p:ext uri="{BB962C8B-B14F-4D97-AF65-F5344CB8AC3E}">
        <p14:creationId xmlns:p14="http://schemas.microsoft.com/office/powerpoint/2010/main" val="3497442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yriad Pro" pitchFamily="34" charset="0"/>
              </a:rPr>
              <a:t>Who are ILGA-Europe?</a:t>
            </a:r>
            <a:endParaRPr lang="en-GB" dirty="0">
              <a:latin typeface="Myriad Pro"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86200" y="2925515"/>
            <a:ext cx="1076325" cy="1524000"/>
          </a:xfr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152775"/>
            <a:ext cx="8858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8513" y="1666320"/>
            <a:ext cx="85725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1666320"/>
            <a:ext cx="1562100"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89317" y="3152775"/>
            <a:ext cx="1495425"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5600" y="5257799"/>
            <a:ext cx="762000"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43004" y="5307560"/>
            <a:ext cx="1614996" cy="589552"/>
          </a:xfrm>
          <a:prstGeom prst="rect">
            <a:avLst/>
          </a:prstGeom>
        </p:spPr>
      </p:pic>
    </p:spTree>
    <p:extLst>
      <p:ext uri="{BB962C8B-B14F-4D97-AF65-F5344CB8AC3E}">
        <p14:creationId xmlns:p14="http://schemas.microsoft.com/office/powerpoint/2010/main" val="40917390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a:t>
            </a:r>
            <a:endParaRPr lang="en-GB" dirty="0"/>
          </a:p>
        </p:txBody>
      </p:sp>
      <p:sp>
        <p:nvSpPr>
          <p:cNvPr id="3" name="Content Placeholder 2"/>
          <p:cNvSpPr>
            <a:spLocks noGrp="1"/>
          </p:cNvSpPr>
          <p:nvPr>
            <p:ph idx="1"/>
          </p:nvPr>
        </p:nvSpPr>
        <p:spPr/>
        <p:txBody>
          <a:bodyPr/>
          <a:lstStyle/>
          <a:p>
            <a:pPr marL="0" indent="0" algn="ctr">
              <a:buNone/>
            </a:pPr>
            <a:endParaRPr lang="en-GB" sz="3200" dirty="0" smtClean="0"/>
          </a:p>
          <a:p>
            <a:pPr marL="0" indent="0" algn="ctr">
              <a:buNone/>
            </a:pPr>
            <a:r>
              <a:rPr lang="en-GB" sz="3200" dirty="0" smtClean="0"/>
              <a:t>Arpi Avetisyan</a:t>
            </a:r>
          </a:p>
          <a:p>
            <a:pPr marL="0" indent="0" algn="ctr">
              <a:buNone/>
            </a:pPr>
            <a:r>
              <a:rPr lang="en-GB" sz="3200" i="1" dirty="0" smtClean="0"/>
              <a:t>Senior Litigation Officer, ILGA-Europe</a:t>
            </a:r>
          </a:p>
          <a:p>
            <a:pPr marL="0" indent="0" algn="ctr">
              <a:buNone/>
            </a:pPr>
            <a:r>
              <a:rPr lang="en-GB" sz="3200" i="1" dirty="0" smtClean="0">
                <a:hlinkClick r:id="rId2"/>
              </a:rPr>
              <a:t>arpi@ilga-europe.org</a:t>
            </a:r>
            <a:endParaRPr lang="en-GB" sz="3200" i="1" dirty="0" smtClean="0"/>
          </a:p>
          <a:p>
            <a:pPr marL="0" indent="0" algn="ctr">
              <a:buNone/>
            </a:pPr>
            <a:endParaRPr lang="en-GB" sz="3200" i="1" dirty="0"/>
          </a:p>
        </p:txBody>
      </p:sp>
    </p:spTree>
    <p:extLst>
      <p:ext uri="{BB962C8B-B14F-4D97-AF65-F5344CB8AC3E}">
        <p14:creationId xmlns:p14="http://schemas.microsoft.com/office/powerpoint/2010/main" val="2495752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colorTemperature colorTemp="8250"/>
                    </a14:imgEffect>
                    <a14:imgEffect>
                      <a14:saturation sat="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62851" y="980728"/>
            <a:ext cx="9243363"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42875" y="142875"/>
            <a:ext cx="8858250" cy="654050"/>
          </a:xfrm>
        </p:spPr>
        <p:txBody>
          <a:bodyPr/>
          <a:lstStyle/>
          <a:p>
            <a:pPr fontAlgn="auto">
              <a:spcAft>
                <a:spcPts val="0"/>
              </a:spcAft>
              <a:defRPr/>
            </a:pPr>
            <a:r>
              <a:rPr lang="en-GB" dirty="0" smtClean="0">
                <a:latin typeface="Myriad Pro" pitchFamily="34" charset="0"/>
              </a:rPr>
              <a:t>Who are ILGA-Europe?</a:t>
            </a:r>
            <a:endParaRPr lang="en-GB" dirty="0">
              <a:latin typeface="Myriad Pro" pitchFamily="34" charset="0"/>
            </a:endParaRPr>
          </a:p>
        </p:txBody>
      </p:sp>
      <p:pic>
        <p:nvPicPr>
          <p:cNvPr id="34824" name="Picture 13"/>
          <p:cNvPicPr>
            <a:picLocks noChangeAspect="1"/>
          </p:cNvPicPr>
          <p:nvPr/>
        </p:nvPicPr>
        <p:blipFill>
          <a:blip r:embed="rId5" cstate="print"/>
          <a:srcRect/>
          <a:stretch>
            <a:fillRect/>
          </a:stretch>
        </p:blipFill>
        <p:spPr bwMode="auto">
          <a:xfrm>
            <a:off x="3563888" y="3319953"/>
            <a:ext cx="1728192" cy="588963"/>
          </a:xfrm>
          <a:prstGeom prst="rect">
            <a:avLst/>
          </a:prstGeom>
          <a:noFill/>
          <a:ln w="9525">
            <a:noFill/>
            <a:miter lim="800000"/>
            <a:headEnd/>
            <a:tailEnd/>
          </a:ln>
        </p:spPr>
      </p:pic>
      <p:sp>
        <p:nvSpPr>
          <p:cNvPr id="34825" name="TextBox 3"/>
          <p:cNvSpPr txBox="1">
            <a:spLocks noChangeArrowheads="1"/>
          </p:cNvSpPr>
          <p:nvPr/>
        </p:nvSpPr>
        <p:spPr bwMode="auto">
          <a:xfrm>
            <a:off x="2555776" y="4077073"/>
            <a:ext cx="4248472" cy="923330"/>
          </a:xfrm>
          <a:prstGeom prst="rect">
            <a:avLst/>
          </a:prstGeom>
          <a:noFill/>
          <a:ln w="9525">
            <a:noFill/>
            <a:miter lim="800000"/>
            <a:headEnd/>
            <a:tailEnd/>
          </a:ln>
        </p:spPr>
        <p:txBody>
          <a:bodyPr wrap="square">
            <a:spAutoFit/>
          </a:bodyPr>
          <a:lstStyle/>
          <a:p>
            <a:r>
              <a:rPr lang="en-GB" dirty="0" smtClean="0">
                <a:latin typeface="Calibri" pitchFamily="34" charset="0"/>
              </a:rPr>
              <a:t>500+ member </a:t>
            </a:r>
            <a:r>
              <a:rPr lang="en-GB" dirty="0">
                <a:latin typeface="Calibri" pitchFamily="34" charset="0"/>
              </a:rPr>
              <a:t>organisations in </a:t>
            </a:r>
            <a:r>
              <a:rPr lang="en-GB" dirty="0" smtClean="0">
                <a:latin typeface="Calibri" pitchFamily="34" charset="0"/>
              </a:rPr>
              <a:t>54 </a:t>
            </a:r>
            <a:r>
              <a:rPr lang="en-GB" dirty="0" smtClean="0">
                <a:latin typeface="Calibri" pitchFamily="34" charset="0"/>
              </a:rPr>
              <a:t>countries: Europe and Central Asia</a:t>
            </a:r>
            <a:endParaRPr lang="en-GB" dirty="0">
              <a:latin typeface="Calibri" pitchFamily="34" charset="0"/>
            </a:endParaRPr>
          </a:p>
          <a:p>
            <a:endParaRPr lang="en-GB" dirty="0">
              <a:latin typeface="Calibri" pitchFamily="34" charset="0"/>
            </a:endParaRPr>
          </a:p>
        </p:txBody>
      </p:sp>
      <p:pic>
        <p:nvPicPr>
          <p:cNvPr id="13" name="Picture 2"/>
          <p:cNvPicPr>
            <a:picLocks noChangeAspect="1"/>
          </p:cNvPicPr>
          <p:nvPr/>
        </p:nvPicPr>
        <p:blipFill>
          <a:blip r:embed="rId6" cstate="print"/>
          <a:srcRect/>
          <a:stretch>
            <a:fillRect/>
          </a:stretch>
        </p:blipFill>
        <p:spPr bwMode="auto">
          <a:xfrm>
            <a:off x="2915816" y="1412240"/>
            <a:ext cx="962807" cy="792624"/>
          </a:xfrm>
          <a:prstGeom prst="rect">
            <a:avLst/>
          </a:prstGeom>
          <a:noFill/>
          <a:ln w="9525">
            <a:noFill/>
            <a:miter lim="800000"/>
            <a:headEnd/>
            <a:tailEnd/>
          </a:ln>
        </p:spPr>
      </p:pic>
      <p:sp>
        <p:nvSpPr>
          <p:cNvPr id="14" name="Rounded Rectangle 13"/>
          <p:cNvSpPr/>
          <p:nvPr/>
        </p:nvSpPr>
        <p:spPr>
          <a:xfrm>
            <a:off x="2845916" y="1367174"/>
            <a:ext cx="3566864" cy="92357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5" name="Plus 14"/>
          <p:cNvSpPr/>
          <p:nvPr/>
        </p:nvSpPr>
        <p:spPr>
          <a:xfrm>
            <a:off x="3922915" y="1669107"/>
            <a:ext cx="361053" cy="293863"/>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6" name="Picture 15"/>
          <p:cNvPicPr>
            <a:picLocks noChangeAspect="1"/>
          </p:cNvPicPr>
          <p:nvPr/>
        </p:nvPicPr>
        <p:blipFill>
          <a:blip r:embed="rId7" cstate="print"/>
          <a:stretch>
            <a:fillRect/>
          </a:stretch>
        </p:blipFill>
        <p:spPr>
          <a:xfrm>
            <a:off x="4355976" y="1541984"/>
            <a:ext cx="416765" cy="230832"/>
          </a:xfrm>
          <a:prstGeom prst="rect">
            <a:avLst/>
          </a:prstGeom>
          <a:ln>
            <a:solidFill>
              <a:schemeClr val="bg1">
                <a:lumMod val="85000"/>
              </a:schemeClr>
            </a:solidFill>
          </a:ln>
        </p:spPr>
      </p:pic>
      <p:pic>
        <p:nvPicPr>
          <p:cNvPr id="17" name="Picture 8"/>
          <p:cNvPicPr>
            <a:picLocks noChangeAspect="1"/>
          </p:cNvPicPr>
          <p:nvPr/>
        </p:nvPicPr>
        <p:blipFill>
          <a:blip r:embed="rId8" cstate="print"/>
          <a:srcRect/>
          <a:stretch>
            <a:fillRect/>
          </a:stretch>
        </p:blipFill>
        <p:spPr bwMode="auto">
          <a:xfrm>
            <a:off x="4362652" y="1844824"/>
            <a:ext cx="425372" cy="248592"/>
          </a:xfrm>
          <a:prstGeom prst="rect">
            <a:avLst/>
          </a:prstGeom>
          <a:noFill/>
          <a:ln w="9525">
            <a:noFill/>
            <a:miter lim="800000"/>
            <a:headEnd/>
            <a:tailEnd/>
          </a:ln>
        </p:spPr>
      </p:pic>
      <p:pic>
        <p:nvPicPr>
          <p:cNvPr id="19" name="Picture 3" descr="Z:\5 NEW Joint\Website\Images logos\Country flags\Turkmenistan.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V="1">
            <a:off x="4852047" y="1844824"/>
            <a:ext cx="440033" cy="24859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Z:\5 NEW Joint\Website\Images logos\Country flags\Uzbekistan.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V="1">
            <a:off x="5351532" y="1828959"/>
            <a:ext cx="444604" cy="24859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5" descr="Z:\5 NEW Joint\Website\Images logos\Country flags\Kazakstan.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flipV="1">
            <a:off x="4852047" y="1545725"/>
            <a:ext cx="440033" cy="23083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Z:\5 NEW Joint\Website\Images logos\Country flags\Kyrgizstan.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flipV="1">
            <a:off x="5868144" y="1700808"/>
            <a:ext cx="440033" cy="239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3895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ILGA-Europe strategic litigation work </a:t>
            </a:r>
            <a:endParaRPr lang="en-GB" dirty="0"/>
          </a:p>
        </p:txBody>
      </p:sp>
      <p:sp>
        <p:nvSpPr>
          <p:cNvPr id="3" name="Content Placeholder 2"/>
          <p:cNvSpPr>
            <a:spLocks noGrp="1"/>
          </p:cNvSpPr>
          <p:nvPr>
            <p:ph idx="1"/>
          </p:nvPr>
        </p:nvSpPr>
        <p:spPr>
          <a:xfrm>
            <a:off x="457200" y="1066800"/>
            <a:ext cx="8229600" cy="5059363"/>
          </a:xfrm>
        </p:spPr>
        <p:txBody>
          <a:bodyPr/>
          <a:lstStyle/>
          <a:p>
            <a:pPr marL="342900" lvl="1" indent="-342900">
              <a:buClrTx/>
              <a:buBlip>
                <a:blip r:embed="rId2"/>
              </a:buBlip>
            </a:pPr>
            <a:r>
              <a:rPr lang="en-GB" b="1" dirty="0"/>
              <a:t>Part of a broader advocacy </a:t>
            </a:r>
            <a:r>
              <a:rPr lang="en-GB" b="1" dirty="0" smtClean="0"/>
              <a:t>strategy</a:t>
            </a:r>
          </a:p>
          <a:p>
            <a:pPr marL="0" lvl="1" indent="0">
              <a:buClrTx/>
              <a:buNone/>
            </a:pPr>
            <a:r>
              <a:rPr lang="en-GB" dirty="0"/>
              <a:t>	</a:t>
            </a:r>
          </a:p>
          <a:p>
            <a:r>
              <a:rPr lang="en-GB" dirty="0" smtClean="0"/>
              <a:t>Standard setting and advancement of law </a:t>
            </a:r>
          </a:p>
          <a:p>
            <a:pPr lvl="1"/>
            <a:r>
              <a:rPr lang="en-GB" dirty="0" smtClean="0"/>
              <a:t>European level</a:t>
            </a:r>
          </a:p>
          <a:p>
            <a:pPr lvl="1"/>
            <a:r>
              <a:rPr lang="en-GB" dirty="0" smtClean="0"/>
              <a:t>Domestic level </a:t>
            </a:r>
          </a:p>
          <a:p>
            <a:pPr lvl="1"/>
            <a:r>
              <a:rPr lang="en-GB" dirty="0" smtClean="0"/>
              <a:t>International level</a:t>
            </a:r>
            <a:endParaRPr lang="en-GB" dirty="0" smtClean="0"/>
          </a:p>
          <a:p>
            <a:r>
              <a:rPr lang="en-GB" dirty="0" smtClean="0"/>
              <a:t>Support and empowerment of ILGA-Europe members</a:t>
            </a:r>
          </a:p>
          <a:p>
            <a:r>
              <a:rPr lang="en-GB" dirty="0" smtClean="0"/>
              <a:t>Awareness raising/legal education </a:t>
            </a:r>
          </a:p>
          <a:p>
            <a:endParaRPr lang="en-GB" dirty="0"/>
          </a:p>
          <a:p>
            <a:r>
              <a:rPr lang="en-GB" i="1" dirty="0" smtClean="0"/>
              <a:t>Annual Inventory of cases – identification of gap areas </a:t>
            </a:r>
          </a:p>
          <a:p>
            <a:r>
              <a:rPr lang="en-GB" i="1" dirty="0" smtClean="0"/>
              <a:t>No direct representation, but referral to members/partners</a:t>
            </a:r>
          </a:p>
          <a:p>
            <a:endParaRPr lang="en-GB" dirty="0"/>
          </a:p>
        </p:txBody>
      </p:sp>
    </p:spTree>
    <p:extLst>
      <p:ext uri="{BB962C8B-B14F-4D97-AF65-F5344CB8AC3E}">
        <p14:creationId xmlns:p14="http://schemas.microsoft.com/office/powerpoint/2010/main" val="2901238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Standard setting and advancement of law</a:t>
            </a:r>
          </a:p>
        </p:txBody>
      </p:sp>
      <p:sp>
        <p:nvSpPr>
          <p:cNvPr id="3" name="Content Placeholder 2"/>
          <p:cNvSpPr>
            <a:spLocks noGrp="1"/>
          </p:cNvSpPr>
          <p:nvPr>
            <p:ph idx="1"/>
          </p:nvPr>
        </p:nvSpPr>
        <p:spPr>
          <a:xfrm>
            <a:off x="457200" y="1143000"/>
            <a:ext cx="8229600" cy="4983163"/>
          </a:xfrm>
        </p:spPr>
        <p:txBody>
          <a:bodyPr/>
          <a:lstStyle/>
          <a:p>
            <a:r>
              <a:rPr lang="en-GB" dirty="0" smtClean="0"/>
              <a:t>European Court of Human Rights</a:t>
            </a:r>
          </a:p>
          <a:p>
            <a:pPr lvl="1"/>
            <a:r>
              <a:rPr lang="en-GB" dirty="0" smtClean="0"/>
              <a:t>Third party submission</a:t>
            </a:r>
          </a:p>
          <a:p>
            <a:pPr lvl="1"/>
            <a:r>
              <a:rPr lang="en-GB" dirty="0" smtClean="0"/>
              <a:t>Execution of judgments</a:t>
            </a:r>
          </a:p>
          <a:p>
            <a:r>
              <a:rPr lang="en-GB" dirty="0" smtClean="0"/>
              <a:t>European Social Charter – Committee on Social Rights </a:t>
            </a:r>
          </a:p>
          <a:p>
            <a:pPr lvl="1"/>
            <a:r>
              <a:rPr lang="en-GB" dirty="0" smtClean="0"/>
              <a:t>Collective complaints procedure</a:t>
            </a:r>
          </a:p>
          <a:p>
            <a:r>
              <a:rPr lang="en-GB" dirty="0" smtClean="0"/>
              <a:t>European Court of Justice</a:t>
            </a:r>
          </a:p>
          <a:p>
            <a:pPr lvl="1"/>
            <a:r>
              <a:rPr lang="en-GB" dirty="0"/>
              <a:t>Legal advocacy </a:t>
            </a:r>
          </a:p>
          <a:p>
            <a:pPr lvl="1"/>
            <a:r>
              <a:rPr lang="en-GB" dirty="0"/>
              <a:t>Implementation of judgments</a:t>
            </a:r>
          </a:p>
          <a:p>
            <a:r>
              <a:rPr lang="en-GB" dirty="0" smtClean="0"/>
              <a:t>UN Treaty Bodies </a:t>
            </a:r>
          </a:p>
          <a:p>
            <a:r>
              <a:rPr lang="en-GB" dirty="0" smtClean="0"/>
              <a:t>National level (rarely) </a:t>
            </a:r>
          </a:p>
          <a:p>
            <a:pPr lvl="1"/>
            <a:r>
              <a:rPr lang="en-GB" dirty="0" smtClean="0"/>
              <a:t>with </a:t>
            </a:r>
            <a:r>
              <a:rPr lang="en-GB" dirty="0"/>
              <a:t>spill over effect – High Courts</a:t>
            </a:r>
          </a:p>
          <a:p>
            <a:endParaRPr lang="en-GB" dirty="0" smtClean="0"/>
          </a:p>
          <a:p>
            <a:endParaRPr lang="en-GB" dirty="0"/>
          </a:p>
        </p:txBody>
      </p:sp>
    </p:spTree>
    <p:extLst>
      <p:ext uri="{BB962C8B-B14F-4D97-AF65-F5344CB8AC3E}">
        <p14:creationId xmlns:p14="http://schemas.microsoft.com/office/powerpoint/2010/main" val="31467408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 and empower members</a:t>
            </a:r>
          </a:p>
        </p:txBody>
      </p:sp>
      <p:sp>
        <p:nvSpPr>
          <p:cNvPr id="3" name="Content Placeholder 2"/>
          <p:cNvSpPr>
            <a:spLocks noGrp="1"/>
          </p:cNvSpPr>
          <p:nvPr>
            <p:ph idx="1"/>
          </p:nvPr>
        </p:nvSpPr>
        <p:spPr/>
        <p:txBody>
          <a:bodyPr/>
          <a:lstStyle/>
          <a:p>
            <a:r>
              <a:rPr lang="en-GB" dirty="0" smtClean="0"/>
              <a:t>Capacity development</a:t>
            </a:r>
          </a:p>
          <a:p>
            <a:endParaRPr lang="en-GB" dirty="0" smtClean="0"/>
          </a:p>
          <a:p>
            <a:r>
              <a:rPr lang="en-GB" dirty="0" smtClean="0"/>
              <a:t>Facilitate </a:t>
            </a:r>
            <a:r>
              <a:rPr lang="en-GB" dirty="0"/>
              <a:t>peer learning – strategy development, </a:t>
            </a:r>
            <a:r>
              <a:rPr lang="en-GB" dirty="0" smtClean="0"/>
              <a:t>argumentation</a:t>
            </a:r>
          </a:p>
          <a:p>
            <a:endParaRPr lang="en-GB" dirty="0"/>
          </a:p>
          <a:p>
            <a:r>
              <a:rPr lang="en-GB" dirty="0"/>
              <a:t>Increasing resources to support members’ litigation work domestically through collaboration with Pro Bono </a:t>
            </a:r>
            <a:r>
              <a:rPr lang="en-GB" dirty="0" smtClean="0"/>
              <a:t>lawyers</a:t>
            </a:r>
            <a:endParaRPr lang="en-GB" dirty="0"/>
          </a:p>
          <a:p>
            <a:endParaRPr lang="en-GB" dirty="0"/>
          </a:p>
        </p:txBody>
      </p:sp>
    </p:spTree>
    <p:extLst>
      <p:ext uri="{BB962C8B-B14F-4D97-AF65-F5344CB8AC3E}">
        <p14:creationId xmlns:p14="http://schemas.microsoft.com/office/powerpoint/2010/main" val="3620440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42852"/>
            <a:ext cx="9001156" cy="654032"/>
          </a:xfrm>
        </p:spPr>
        <p:txBody>
          <a:bodyPr/>
          <a:lstStyle/>
          <a:p>
            <a:r>
              <a:rPr lang="en-GB" sz="2000" dirty="0" smtClean="0"/>
              <a:t>Case Study: hate crime/motive in domestic violence case in Serbia</a:t>
            </a:r>
            <a:endParaRPr lang="en-GB" sz="2000" dirty="0"/>
          </a:p>
        </p:txBody>
      </p:sp>
      <p:sp>
        <p:nvSpPr>
          <p:cNvPr id="3" name="Content Placeholder 2"/>
          <p:cNvSpPr>
            <a:spLocks noGrp="1"/>
          </p:cNvSpPr>
          <p:nvPr>
            <p:ph idx="1"/>
          </p:nvPr>
        </p:nvSpPr>
        <p:spPr/>
        <p:txBody>
          <a:bodyPr/>
          <a:lstStyle/>
          <a:p>
            <a:pPr marL="0" indent="0">
              <a:buNone/>
            </a:pPr>
            <a:endParaRPr lang="en-GB" b="1" dirty="0" smtClean="0"/>
          </a:p>
          <a:p>
            <a:r>
              <a:rPr lang="en-GB" b="1" dirty="0" smtClean="0"/>
              <a:t>2012</a:t>
            </a:r>
            <a:r>
              <a:rPr lang="en-GB" dirty="0" smtClean="0"/>
              <a:t> </a:t>
            </a:r>
            <a:r>
              <a:rPr lang="en-US" dirty="0"/>
              <a:t>Criminal Code of the Republic of </a:t>
            </a:r>
            <a:r>
              <a:rPr lang="en-US" dirty="0" smtClean="0"/>
              <a:t>Serbia, Article 54a: </a:t>
            </a:r>
            <a:r>
              <a:rPr lang="en-US" i="1" dirty="0" smtClean="0"/>
              <a:t>Special </a:t>
            </a:r>
            <a:r>
              <a:rPr lang="en-US" i="1" dirty="0"/>
              <a:t>circumstances for determination of a sentence for a hate </a:t>
            </a:r>
            <a:r>
              <a:rPr lang="en-US" i="1" dirty="0" smtClean="0"/>
              <a:t>crime, </a:t>
            </a:r>
            <a:r>
              <a:rPr lang="en-US" dirty="0" smtClean="0"/>
              <a:t>crimes </a:t>
            </a:r>
            <a:r>
              <a:rPr lang="en-US" dirty="0"/>
              <a:t>motivated by hate due to race and religion, national or ethnic origin, sex, </a:t>
            </a:r>
            <a:r>
              <a:rPr lang="en-US" b="1" dirty="0"/>
              <a:t>sexual orientation </a:t>
            </a:r>
            <a:r>
              <a:rPr lang="en-US" dirty="0"/>
              <a:t>or </a:t>
            </a:r>
            <a:r>
              <a:rPr lang="en-US" b="1" dirty="0"/>
              <a:t>gender identity</a:t>
            </a:r>
            <a:r>
              <a:rPr lang="en-US" dirty="0"/>
              <a:t> shall be considered as a compulsory aggravating </a:t>
            </a:r>
            <a:r>
              <a:rPr lang="en-US" dirty="0" smtClean="0"/>
              <a:t>circumstance.</a:t>
            </a:r>
          </a:p>
          <a:p>
            <a:pPr marL="0" indent="0">
              <a:buNone/>
            </a:pPr>
            <a:r>
              <a:rPr lang="en-US" dirty="0" smtClean="0"/>
              <a:t> </a:t>
            </a:r>
            <a:endParaRPr lang="en-GB" dirty="0"/>
          </a:p>
        </p:txBody>
      </p:sp>
    </p:spTree>
    <p:extLst>
      <p:ext uri="{BB962C8B-B14F-4D97-AF65-F5344CB8AC3E}">
        <p14:creationId xmlns:p14="http://schemas.microsoft.com/office/powerpoint/2010/main" val="1929504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42852"/>
            <a:ext cx="9001156" cy="654032"/>
          </a:xfrm>
        </p:spPr>
        <p:txBody>
          <a:bodyPr/>
          <a:lstStyle/>
          <a:p>
            <a:r>
              <a:rPr lang="en-GB" dirty="0"/>
              <a:t>Case Study: domestic violence case in Serbia</a:t>
            </a:r>
          </a:p>
        </p:txBody>
      </p:sp>
      <p:sp>
        <p:nvSpPr>
          <p:cNvPr id="3" name="Content Placeholder 2"/>
          <p:cNvSpPr>
            <a:spLocks noGrp="1"/>
          </p:cNvSpPr>
          <p:nvPr>
            <p:ph idx="1"/>
          </p:nvPr>
        </p:nvSpPr>
        <p:spPr/>
        <p:txBody>
          <a:bodyPr/>
          <a:lstStyle/>
          <a:p>
            <a:r>
              <a:rPr lang="en-US" dirty="0" err="1" smtClean="0"/>
              <a:t>Yucom</a:t>
            </a:r>
            <a:r>
              <a:rPr lang="en-US" dirty="0" smtClean="0"/>
              <a:t> Lawyers’ Committee for Human Rights represented the victim</a:t>
            </a:r>
          </a:p>
          <a:p>
            <a:r>
              <a:rPr lang="en-GB" dirty="0"/>
              <a:t>Close collaboration with LGBTI organisations in Serbia</a:t>
            </a:r>
          </a:p>
          <a:p>
            <a:r>
              <a:rPr lang="en-US" b="1" dirty="0" smtClean="0"/>
              <a:t>2018</a:t>
            </a:r>
            <a:r>
              <a:rPr lang="en-US" dirty="0" smtClean="0"/>
              <a:t> </a:t>
            </a:r>
            <a:r>
              <a:rPr lang="en-US" dirty="0"/>
              <a:t>first case to consider sexual orientation as motive in domestic violence case</a:t>
            </a:r>
          </a:p>
          <a:p>
            <a:pPr lvl="1"/>
            <a:r>
              <a:rPr lang="en-GB" dirty="0"/>
              <a:t>Prompting other victims to come </a:t>
            </a:r>
            <a:r>
              <a:rPr lang="en-GB" dirty="0" smtClean="0"/>
              <a:t>forward</a:t>
            </a:r>
            <a:endParaRPr lang="en-GB" dirty="0"/>
          </a:p>
          <a:p>
            <a:pPr lvl="1"/>
            <a:r>
              <a:rPr lang="en-GB" dirty="0"/>
              <a:t>Educative case for the judiciary, prosecution, lawyers in Serbia</a:t>
            </a:r>
          </a:p>
          <a:p>
            <a:pPr lvl="1"/>
            <a:r>
              <a:rPr lang="en-GB" dirty="0"/>
              <a:t>Useful in comparative studies</a:t>
            </a:r>
          </a:p>
          <a:p>
            <a:endParaRPr lang="en-GB" dirty="0" smtClean="0"/>
          </a:p>
          <a:p>
            <a:endParaRPr lang="en-GB" dirty="0"/>
          </a:p>
        </p:txBody>
      </p:sp>
    </p:spTree>
    <p:extLst>
      <p:ext uri="{BB962C8B-B14F-4D97-AF65-F5344CB8AC3E}">
        <p14:creationId xmlns:p14="http://schemas.microsoft.com/office/powerpoint/2010/main" val="1516106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 M.C. &amp; A.C v Romania </a:t>
            </a:r>
            <a:endParaRPr lang="en-GB" dirty="0"/>
          </a:p>
        </p:txBody>
      </p:sp>
      <p:sp>
        <p:nvSpPr>
          <p:cNvPr id="3" name="Content Placeholder 2"/>
          <p:cNvSpPr>
            <a:spLocks noGrp="1"/>
          </p:cNvSpPr>
          <p:nvPr>
            <p:ph idx="1"/>
          </p:nvPr>
        </p:nvSpPr>
        <p:spPr>
          <a:xfrm>
            <a:off x="457200" y="990600"/>
            <a:ext cx="8229600" cy="5135563"/>
          </a:xfrm>
        </p:spPr>
        <p:txBody>
          <a:bodyPr/>
          <a:lstStyle/>
          <a:p>
            <a:r>
              <a:rPr lang="en-GB" dirty="0" smtClean="0"/>
              <a:t>Applicants were participants in the pride march in June, 2006 – were attacked in the aftermath on the train (witnesses, even a photographer!) </a:t>
            </a:r>
          </a:p>
          <a:p>
            <a:pPr lvl="1"/>
            <a:r>
              <a:rPr lang="en-GB" dirty="0" smtClean="0"/>
              <a:t>Medical examination conducted </a:t>
            </a:r>
          </a:p>
          <a:p>
            <a:pPr lvl="1"/>
            <a:r>
              <a:rPr lang="en-GB" dirty="0" smtClean="0"/>
              <a:t>Criminal complaint lodged </a:t>
            </a:r>
          </a:p>
          <a:p>
            <a:pPr lvl="1"/>
            <a:r>
              <a:rPr lang="en-GB" dirty="0" smtClean="0"/>
              <a:t>No effective investigation – police station reorganisation </a:t>
            </a:r>
          </a:p>
          <a:p>
            <a:pPr lvl="1"/>
            <a:r>
              <a:rPr lang="en-GB" dirty="0" smtClean="0"/>
              <a:t>2011 police response: </a:t>
            </a:r>
            <a:r>
              <a:rPr lang="en-GB" sz="1600" dirty="0" smtClean="0"/>
              <a:t>“... </a:t>
            </a:r>
            <a:r>
              <a:rPr lang="en-GB" sz="1600" dirty="0"/>
              <a:t>the investigation was rendered difficult by the fact that the file arrived at the Metro Police Station ... almost one year after the incidents, and the police agents ... who had been in charge of the case until September 2006 could not continue the investigation as the Intelligence Service had refused to cooperate and allow their agent ‒ who was the only identified eye-witness to the events ‒ to be interviewed; it is to be noted that the police lost their motivation to use the information for the purposes of finding the truth in this case, of identifying and bringing to justice those responsible. </a:t>
            </a:r>
            <a:endParaRPr lang="en-GB" sz="1600" dirty="0" smtClean="0"/>
          </a:p>
          <a:p>
            <a:pPr lvl="1"/>
            <a:r>
              <a:rPr lang="en-GB" sz="1600" dirty="0" smtClean="0"/>
              <a:t>…At </a:t>
            </a:r>
            <a:r>
              <a:rPr lang="en-GB" sz="1600" dirty="0"/>
              <a:t>the same time, it is observed that ... the criminal acts had become time-barred, removing criminal responsibility from the culprits. </a:t>
            </a:r>
            <a:endParaRPr lang="en-GB" sz="1600" dirty="0" smtClean="0"/>
          </a:p>
          <a:p>
            <a:pPr lvl="1"/>
            <a:endParaRPr lang="en-GB" dirty="0" smtClean="0"/>
          </a:p>
        </p:txBody>
      </p:sp>
    </p:spTree>
    <p:extLst>
      <p:ext uri="{BB962C8B-B14F-4D97-AF65-F5344CB8AC3E}">
        <p14:creationId xmlns:p14="http://schemas.microsoft.com/office/powerpoint/2010/main" val="4734387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8|0.6|0.2"/>
</p:tagLst>
</file>

<file path=ppt/tags/tag2.xml><?xml version="1.0" encoding="utf-8"?>
<p:tagLst xmlns:a="http://schemas.openxmlformats.org/drawingml/2006/main" xmlns:r="http://schemas.openxmlformats.org/officeDocument/2006/relationships" xmlns:p="http://schemas.openxmlformats.org/presentationml/2006/main">
  <p:tag name="TIMING" val="|51.8|46"/>
</p:tagLst>
</file>

<file path=ppt/theme/theme1.xml><?xml version="1.0" encoding="utf-8"?>
<a:theme xmlns:a="http://schemas.openxmlformats.org/drawingml/2006/main" name="ILGATemplate20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ILGATemplate2010</Template>
  <TotalTime>1389</TotalTime>
  <Words>1134</Words>
  <Application>Microsoft Office PowerPoint</Application>
  <PresentationFormat>On-screen Show (4:3)</PresentationFormat>
  <Paragraphs>139</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ILGATemplate2010</vt:lpstr>
      <vt:lpstr>Using strategic litigation to advance the rights of vulnerable groups  11 December, 2018  Arpi Avetisyan, ILGA-Europe  </vt:lpstr>
      <vt:lpstr>Who are ILGA-Europe?</vt:lpstr>
      <vt:lpstr>Who are ILGA-Europe?</vt:lpstr>
      <vt:lpstr>ILGA-Europe strategic litigation work </vt:lpstr>
      <vt:lpstr>Standard setting and advancement of law</vt:lpstr>
      <vt:lpstr>Support and empower members</vt:lpstr>
      <vt:lpstr>Case Study: hate crime/motive in domestic violence case in Serbia</vt:lpstr>
      <vt:lpstr>Case Study: domestic violence case in Serbia</vt:lpstr>
      <vt:lpstr>Case study – M.C. &amp; A.C v Romania </vt:lpstr>
      <vt:lpstr>Case study – M.C. &amp; A.C v Romania </vt:lpstr>
      <vt:lpstr>ECHR Judgment 2016  </vt:lpstr>
      <vt:lpstr>Implementation of the judgment </vt:lpstr>
      <vt:lpstr>ACCEPT’s 1st Rule 9.2 (12/16)</vt:lpstr>
      <vt:lpstr>1st govt action plan &amp; 2nd ACCEPT Rule 9.2</vt:lpstr>
      <vt:lpstr>Govt reply to 2nd ACCEPT Rule 9.2</vt:lpstr>
      <vt:lpstr>Subsequent developments in 2017 </vt:lpstr>
      <vt:lpstr>Situation reported on HUDOC-EXEC (early 2018)</vt:lpstr>
      <vt:lpstr>Updated Action Plan 9/18</vt:lpstr>
      <vt:lpstr>Lessons/suggestions? </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Juris Lavrikovs</dc:creator>
  <cp:lastModifiedBy>Arpi Avetisyan</cp:lastModifiedBy>
  <cp:revision>30</cp:revision>
  <cp:lastPrinted>2018-12-11T12:47:51Z</cp:lastPrinted>
  <dcterms:created xsi:type="dcterms:W3CDTF">2010-08-11T14:01:33Z</dcterms:created>
  <dcterms:modified xsi:type="dcterms:W3CDTF">2018-12-11T12:54:45Z</dcterms:modified>
</cp:coreProperties>
</file>