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</p:sldIdLst>
  <p:sldSz cx="7556500" cy="10693400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D189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6842AE0-ED50-78CF-D546-088A22A7C88D}" v="4" dt="2019-01-09T10:13:16.768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74" autoAdjust="0"/>
    <p:restoredTop sz="94660"/>
  </p:normalViewPr>
  <p:slideViewPr>
    <p:cSldViewPr>
      <p:cViewPr>
        <p:scale>
          <a:sx n="60" d="100"/>
          <a:sy n="60" d="100"/>
        </p:scale>
        <p:origin x="1675" y="-149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hirley Remonato | VSE" userId="S::s.remonato@victimsupporteurope.eu::8c5dc2a4-939b-447b-868e-67bac110c027" providerId="AD" clId="Web-{96842AE0-ED50-78CF-D546-088A22A7C88D}"/>
    <pc:docChg chg="modSld">
      <pc:chgData name="Shirley Remonato | VSE" userId="S::s.remonato@victimsupporteurope.eu::8c5dc2a4-939b-447b-868e-67bac110c027" providerId="AD" clId="Web-{96842AE0-ED50-78CF-D546-088A22A7C88D}" dt="2019-01-09T10:18:51.770" v="662"/>
      <pc:docMkLst>
        <pc:docMk/>
      </pc:docMkLst>
      <pc:sldChg chg="addSp delSp modSp">
        <pc:chgData name="Shirley Remonato | VSE" userId="S::s.remonato@victimsupporteurope.eu::8c5dc2a4-939b-447b-868e-67bac110c027" providerId="AD" clId="Web-{96842AE0-ED50-78CF-D546-088A22A7C88D}" dt="2019-01-09T10:18:51.770" v="662"/>
        <pc:sldMkLst>
          <pc:docMk/>
          <pc:sldMk cId="0" sldId="256"/>
        </pc:sldMkLst>
        <pc:spChg chg="mod">
          <ac:chgData name="Shirley Remonato | VSE" userId="S::s.remonato@victimsupporteurope.eu::8c5dc2a4-939b-447b-868e-67bac110c027" providerId="AD" clId="Web-{96842AE0-ED50-78CF-D546-088A22A7C88D}" dt="2019-01-09T10:02:12.093" v="453" actId="1076"/>
          <ac:spMkLst>
            <pc:docMk/>
            <pc:sldMk cId="0" sldId="256"/>
            <ac:spMk id="2" creationId="{00000000-0000-0000-0000-000000000000}"/>
          </ac:spMkLst>
        </pc:spChg>
        <pc:spChg chg="mod">
          <ac:chgData name="Shirley Remonato | VSE" userId="S::s.remonato@victimsupporteurope.eu::8c5dc2a4-939b-447b-868e-67bac110c027" providerId="AD" clId="Web-{96842AE0-ED50-78CF-D546-088A22A7C88D}" dt="2019-01-09T10:02:19.390" v="455" actId="1076"/>
          <ac:spMkLst>
            <pc:docMk/>
            <pc:sldMk cId="0" sldId="256"/>
            <ac:spMk id="3" creationId="{00000000-0000-0000-0000-000000000000}"/>
          </ac:spMkLst>
        </pc:spChg>
        <pc:spChg chg="add del mod">
          <ac:chgData name="Shirley Remonato | VSE" userId="S::s.remonato@victimsupporteurope.eu::8c5dc2a4-939b-447b-868e-67bac110c027" providerId="AD" clId="Web-{96842AE0-ED50-78CF-D546-088A22A7C88D}" dt="2019-01-09T10:13:19.596" v="630"/>
          <ac:spMkLst>
            <pc:docMk/>
            <pc:sldMk cId="0" sldId="256"/>
            <ac:spMk id="4" creationId="{00000000-0000-0000-0000-000000000000}"/>
          </ac:spMkLst>
        </pc:spChg>
        <pc:spChg chg="mod">
          <ac:chgData name="Shirley Remonato | VSE" userId="S::s.remonato@victimsupporteurope.eu::8c5dc2a4-939b-447b-868e-67bac110c027" providerId="AD" clId="Web-{96842AE0-ED50-78CF-D546-088A22A7C88D}" dt="2019-01-09T10:11:43.439" v="604" actId="1076"/>
          <ac:spMkLst>
            <pc:docMk/>
            <pc:sldMk cId="0" sldId="256"/>
            <ac:spMk id="5" creationId="{00000000-0000-0000-0000-000000000000}"/>
          </ac:spMkLst>
        </pc:spChg>
        <pc:spChg chg="mod">
          <ac:chgData name="Shirley Remonato | VSE" userId="S::s.remonato@victimsupporteurope.eu::8c5dc2a4-939b-447b-868e-67bac110c027" providerId="AD" clId="Web-{96842AE0-ED50-78CF-D546-088A22A7C88D}" dt="2019-01-09T10:12:02.971" v="608" actId="1076"/>
          <ac:spMkLst>
            <pc:docMk/>
            <pc:sldMk cId="0" sldId="256"/>
            <ac:spMk id="6" creationId="{00000000-0000-0000-0000-000000000000}"/>
          </ac:spMkLst>
        </pc:spChg>
        <pc:spChg chg="mod">
          <ac:chgData name="Shirley Remonato | VSE" userId="S::s.remonato@victimsupporteurope.eu::8c5dc2a4-939b-447b-868e-67bac110c027" providerId="AD" clId="Web-{96842AE0-ED50-78CF-D546-088A22A7C88D}" dt="2019-01-09T10:12:02.988" v="609" actId="1076"/>
          <ac:spMkLst>
            <pc:docMk/>
            <pc:sldMk cId="0" sldId="256"/>
            <ac:spMk id="7" creationId="{00000000-0000-0000-0000-000000000000}"/>
          </ac:spMkLst>
        </pc:spChg>
        <pc:spChg chg="mod">
          <ac:chgData name="Shirley Remonato | VSE" userId="S::s.remonato@victimsupporteurope.eu::8c5dc2a4-939b-447b-868e-67bac110c027" providerId="AD" clId="Web-{96842AE0-ED50-78CF-D546-088A22A7C88D}" dt="2019-01-09T10:12:03.018" v="610" actId="1076"/>
          <ac:spMkLst>
            <pc:docMk/>
            <pc:sldMk cId="0" sldId="256"/>
            <ac:spMk id="8" creationId="{00000000-0000-0000-0000-000000000000}"/>
          </ac:spMkLst>
        </pc:spChg>
        <pc:spChg chg="mod">
          <ac:chgData name="Shirley Remonato | VSE" userId="S::s.remonato@victimsupporteurope.eu::8c5dc2a4-939b-447b-868e-67bac110c027" providerId="AD" clId="Web-{96842AE0-ED50-78CF-D546-088A22A7C88D}" dt="2019-01-09T10:03:38.187" v="466" actId="1076"/>
          <ac:spMkLst>
            <pc:docMk/>
            <pc:sldMk cId="0" sldId="256"/>
            <ac:spMk id="9" creationId="{00000000-0000-0000-0000-000000000000}"/>
          </ac:spMkLst>
        </pc:spChg>
        <pc:spChg chg="mod">
          <ac:chgData name="Shirley Remonato | VSE" userId="S::s.remonato@victimsupporteurope.eu::8c5dc2a4-939b-447b-868e-67bac110c027" providerId="AD" clId="Web-{96842AE0-ED50-78CF-D546-088A22A7C88D}" dt="2019-01-09T10:03:02.312" v="461" actId="1076"/>
          <ac:spMkLst>
            <pc:docMk/>
            <pc:sldMk cId="0" sldId="256"/>
            <ac:spMk id="10" creationId="{00000000-0000-0000-0000-000000000000}"/>
          </ac:spMkLst>
        </pc:spChg>
        <pc:spChg chg="mod">
          <ac:chgData name="Shirley Remonato | VSE" userId="S::s.remonato@victimsupporteurope.eu::8c5dc2a4-939b-447b-868e-67bac110c027" providerId="AD" clId="Web-{96842AE0-ED50-78CF-D546-088A22A7C88D}" dt="2019-01-09T10:12:44.049" v="618" actId="14100"/>
          <ac:spMkLst>
            <pc:docMk/>
            <pc:sldMk cId="0" sldId="256"/>
            <ac:spMk id="11" creationId="{00000000-0000-0000-0000-000000000000}"/>
          </ac:spMkLst>
        </pc:spChg>
        <pc:spChg chg="mod">
          <ac:chgData name="Shirley Remonato | VSE" userId="S::s.remonato@victimsupporteurope.eu::8c5dc2a4-939b-447b-868e-67bac110c027" providerId="AD" clId="Web-{96842AE0-ED50-78CF-D546-088A22A7C88D}" dt="2019-01-09T10:13:16.768" v="629" actId="20577"/>
          <ac:spMkLst>
            <pc:docMk/>
            <pc:sldMk cId="0" sldId="256"/>
            <ac:spMk id="12" creationId="{00000000-0000-0000-0000-000000000000}"/>
          </ac:spMkLst>
        </pc:spChg>
        <pc:spChg chg="mod">
          <ac:chgData name="Shirley Remonato | VSE" userId="S::s.remonato@victimsupporteurope.eu::8c5dc2a4-939b-447b-868e-67bac110c027" providerId="AD" clId="Web-{96842AE0-ED50-78CF-D546-088A22A7C88D}" dt="2019-01-09T10:12:37.112" v="617" actId="14100"/>
          <ac:spMkLst>
            <pc:docMk/>
            <pc:sldMk cId="0" sldId="256"/>
            <ac:spMk id="13" creationId="{00000000-0000-0000-0000-000000000000}"/>
          </ac:spMkLst>
        </pc:spChg>
        <pc:spChg chg="mod">
          <ac:chgData name="Shirley Remonato | VSE" userId="S::s.remonato@victimsupporteurope.eu::8c5dc2a4-939b-447b-868e-67bac110c027" providerId="AD" clId="Web-{96842AE0-ED50-78CF-D546-088A22A7C88D}" dt="2019-01-09T10:04:06.296" v="474" actId="1076"/>
          <ac:spMkLst>
            <pc:docMk/>
            <pc:sldMk cId="0" sldId="256"/>
            <ac:spMk id="14" creationId="{00000000-0000-0000-0000-000000000000}"/>
          </ac:spMkLst>
        </pc:spChg>
        <pc:spChg chg="mod">
          <ac:chgData name="Shirley Remonato | VSE" userId="S::s.remonato@victimsupporteurope.eu::8c5dc2a4-939b-447b-868e-67bac110c027" providerId="AD" clId="Web-{96842AE0-ED50-78CF-D546-088A22A7C88D}" dt="2019-01-09T10:04:36.734" v="480" actId="1076"/>
          <ac:spMkLst>
            <pc:docMk/>
            <pc:sldMk cId="0" sldId="256"/>
            <ac:spMk id="15" creationId="{00000000-0000-0000-0000-000000000000}"/>
          </ac:spMkLst>
        </pc:spChg>
        <pc:spChg chg="mod">
          <ac:chgData name="Shirley Remonato | VSE" userId="S::s.remonato@victimsupporteurope.eu::8c5dc2a4-939b-447b-868e-67bac110c027" providerId="AD" clId="Web-{96842AE0-ED50-78CF-D546-088A22A7C88D}" dt="2019-01-09T10:04:32.046" v="479" actId="1076"/>
          <ac:spMkLst>
            <pc:docMk/>
            <pc:sldMk cId="0" sldId="256"/>
            <ac:spMk id="16" creationId="{00000000-0000-0000-0000-000000000000}"/>
          </ac:spMkLst>
        </pc:spChg>
        <pc:spChg chg="mod">
          <ac:chgData name="Shirley Remonato | VSE" userId="S::s.remonato@victimsupporteurope.eu::8c5dc2a4-939b-447b-868e-67bac110c027" providerId="AD" clId="Web-{96842AE0-ED50-78CF-D546-088A22A7C88D}" dt="2019-01-09T10:04:57.437" v="483" actId="1076"/>
          <ac:spMkLst>
            <pc:docMk/>
            <pc:sldMk cId="0" sldId="256"/>
            <ac:spMk id="17" creationId="{00000000-0000-0000-0000-000000000000}"/>
          </ac:spMkLst>
        </pc:spChg>
        <pc:spChg chg="mod">
          <ac:chgData name="Shirley Remonato | VSE" userId="S::s.remonato@victimsupporteurope.eu::8c5dc2a4-939b-447b-868e-67bac110c027" providerId="AD" clId="Web-{96842AE0-ED50-78CF-D546-088A22A7C88D}" dt="2019-01-09T10:09:03.204" v="576" actId="1076"/>
          <ac:spMkLst>
            <pc:docMk/>
            <pc:sldMk cId="0" sldId="256"/>
            <ac:spMk id="18" creationId="{00000000-0000-0000-0000-000000000000}"/>
          </ac:spMkLst>
        </pc:spChg>
        <pc:spChg chg="mod">
          <ac:chgData name="Shirley Remonato | VSE" userId="S::s.remonato@victimsupporteurope.eu::8c5dc2a4-939b-447b-868e-67bac110c027" providerId="AD" clId="Web-{96842AE0-ED50-78CF-D546-088A22A7C88D}" dt="2019-01-09T10:08:14.095" v="561" actId="20577"/>
          <ac:spMkLst>
            <pc:docMk/>
            <pc:sldMk cId="0" sldId="256"/>
            <ac:spMk id="19" creationId="{00000000-0000-0000-0000-000000000000}"/>
          </ac:spMkLst>
        </pc:spChg>
        <pc:spChg chg="mod">
          <ac:chgData name="Shirley Remonato | VSE" userId="S::s.remonato@victimsupporteurope.eu::8c5dc2a4-939b-447b-868e-67bac110c027" providerId="AD" clId="Web-{96842AE0-ED50-78CF-D546-088A22A7C88D}" dt="2019-01-09T10:06:15.453" v="512" actId="1076"/>
          <ac:spMkLst>
            <pc:docMk/>
            <pc:sldMk cId="0" sldId="256"/>
            <ac:spMk id="20" creationId="{00000000-0000-0000-0000-000000000000}"/>
          </ac:spMkLst>
        </pc:spChg>
        <pc:spChg chg="mod">
          <ac:chgData name="Shirley Remonato | VSE" userId="S::s.remonato@victimsupporteurope.eu::8c5dc2a4-939b-447b-868e-67bac110c027" providerId="AD" clId="Web-{96842AE0-ED50-78CF-D546-088A22A7C88D}" dt="2019-01-09T10:09:31.251" v="589" actId="20577"/>
          <ac:spMkLst>
            <pc:docMk/>
            <pc:sldMk cId="0" sldId="256"/>
            <ac:spMk id="21" creationId="{00000000-0000-0000-0000-000000000000}"/>
          </ac:spMkLst>
        </pc:spChg>
        <pc:spChg chg="del">
          <ac:chgData name="Shirley Remonato | VSE" userId="S::s.remonato@victimsupporteurope.eu::8c5dc2a4-939b-447b-868e-67bac110c027" providerId="AD" clId="Web-{96842AE0-ED50-78CF-D546-088A22A7C88D}" dt="2019-01-09T09:10:29.608" v="64"/>
          <ac:spMkLst>
            <pc:docMk/>
            <pc:sldMk cId="0" sldId="256"/>
            <ac:spMk id="22" creationId="{00000000-0000-0000-0000-000000000000}"/>
          </ac:spMkLst>
        </pc:spChg>
        <pc:spChg chg="del">
          <ac:chgData name="Shirley Remonato | VSE" userId="S::s.remonato@victimsupporteurope.eu::8c5dc2a4-939b-447b-868e-67bac110c027" providerId="AD" clId="Web-{96842AE0-ED50-78CF-D546-088A22A7C88D}" dt="2019-01-09T09:10:34.795" v="69"/>
          <ac:spMkLst>
            <pc:docMk/>
            <pc:sldMk cId="0" sldId="256"/>
            <ac:spMk id="23" creationId="{00000000-0000-0000-0000-000000000000}"/>
          </ac:spMkLst>
        </pc:spChg>
        <pc:spChg chg="del">
          <ac:chgData name="Shirley Remonato | VSE" userId="S::s.remonato@victimsupporteurope.eu::8c5dc2a4-939b-447b-868e-67bac110c027" providerId="AD" clId="Web-{96842AE0-ED50-78CF-D546-088A22A7C88D}" dt="2019-01-09T09:10:30.420" v="65"/>
          <ac:spMkLst>
            <pc:docMk/>
            <pc:sldMk cId="0" sldId="256"/>
            <ac:spMk id="24" creationId="{00000000-0000-0000-0000-000000000000}"/>
          </ac:spMkLst>
        </pc:spChg>
        <pc:spChg chg="del">
          <ac:chgData name="Shirley Remonato | VSE" userId="S::s.remonato@victimsupporteurope.eu::8c5dc2a4-939b-447b-868e-67bac110c027" providerId="AD" clId="Web-{96842AE0-ED50-78CF-D546-088A22A7C88D}" dt="2019-01-09T09:10:34.702" v="68"/>
          <ac:spMkLst>
            <pc:docMk/>
            <pc:sldMk cId="0" sldId="256"/>
            <ac:spMk id="25" creationId="{00000000-0000-0000-0000-000000000000}"/>
          </ac:spMkLst>
        </pc:spChg>
        <pc:spChg chg="del">
          <ac:chgData name="Shirley Remonato | VSE" userId="S::s.remonato@victimsupporteurope.eu::8c5dc2a4-939b-447b-868e-67bac110c027" providerId="AD" clId="Web-{96842AE0-ED50-78CF-D546-088A22A7C88D}" dt="2019-01-09T09:10:28.014" v="62"/>
          <ac:spMkLst>
            <pc:docMk/>
            <pc:sldMk cId="0" sldId="256"/>
            <ac:spMk id="26" creationId="{00000000-0000-0000-0000-000000000000}"/>
          </ac:spMkLst>
        </pc:spChg>
        <pc:spChg chg="del">
          <ac:chgData name="Shirley Remonato | VSE" userId="S::s.remonato@victimsupporteurope.eu::8c5dc2a4-939b-447b-868e-67bac110c027" providerId="AD" clId="Web-{96842AE0-ED50-78CF-D546-088A22A7C88D}" dt="2019-01-09T09:10:34.467" v="66"/>
          <ac:spMkLst>
            <pc:docMk/>
            <pc:sldMk cId="0" sldId="256"/>
            <ac:spMk id="27" creationId="{00000000-0000-0000-0000-000000000000}"/>
          </ac:spMkLst>
        </pc:spChg>
        <pc:spChg chg="del">
          <ac:chgData name="Shirley Remonato | VSE" userId="S::s.remonato@victimsupporteurope.eu::8c5dc2a4-939b-447b-868e-67bac110c027" providerId="AD" clId="Web-{96842AE0-ED50-78CF-D546-088A22A7C88D}" dt="2019-01-09T09:10:28.732" v="63"/>
          <ac:spMkLst>
            <pc:docMk/>
            <pc:sldMk cId="0" sldId="256"/>
            <ac:spMk id="28" creationId="{00000000-0000-0000-0000-000000000000}"/>
          </ac:spMkLst>
        </pc:spChg>
        <pc:spChg chg="del">
          <ac:chgData name="Shirley Remonato | VSE" userId="S::s.remonato@victimsupporteurope.eu::8c5dc2a4-939b-447b-868e-67bac110c027" providerId="AD" clId="Web-{96842AE0-ED50-78CF-D546-088A22A7C88D}" dt="2019-01-09T09:10:34.514" v="67"/>
          <ac:spMkLst>
            <pc:docMk/>
            <pc:sldMk cId="0" sldId="256"/>
            <ac:spMk id="29" creationId="{00000000-0000-0000-0000-000000000000}"/>
          </ac:spMkLst>
        </pc:spChg>
        <pc:spChg chg="del">
          <ac:chgData name="Shirley Remonato | VSE" userId="S::s.remonato@victimsupporteurope.eu::8c5dc2a4-939b-447b-868e-67bac110c027" providerId="AD" clId="Web-{96842AE0-ED50-78CF-D546-088A22A7C88D}" dt="2019-01-09T09:10:27.186" v="61"/>
          <ac:spMkLst>
            <pc:docMk/>
            <pc:sldMk cId="0" sldId="256"/>
            <ac:spMk id="30" creationId="{00000000-0000-0000-0000-000000000000}"/>
          </ac:spMkLst>
        </pc:spChg>
        <pc:spChg chg="del">
          <ac:chgData name="Shirley Remonato | VSE" userId="S::s.remonato@victimsupporteurope.eu::8c5dc2a4-939b-447b-868e-67bac110c027" providerId="AD" clId="Web-{96842AE0-ED50-78CF-D546-088A22A7C88D}" dt="2019-01-09T09:10:26.436" v="60"/>
          <ac:spMkLst>
            <pc:docMk/>
            <pc:sldMk cId="0" sldId="256"/>
            <ac:spMk id="31" creationId="{00000000-0000-0000-0000-000000000000}"/>
          </ac:spMkLst>
        </pc:spChg>
        <pc:spChg chg="del mod">
          <ac:chgData name="Shirley Remonato | VSE" userId="S::s.remonato@victimsupporteurope.eu::8c5dc2a4-939b-447b-868e-67bac110c027" providerId="AD" clId="Web-{96842AE0-ED50-78CF-D546-088A22A7C88D}" dt="2019-01-09T10:08:30.282" v="575"/>
          <ac:spMkLst>
            <pc:docMk/>
            <pc:sldMk cId="0" sldId="256"/>
            <ac:spMk id="32" creationId="{00000000-0000-0000-0000-000000000000}"/>
          </ac:spMkLst>
        </pc:spChg>
        <pc:spChg chg="del mod">
          <ac:chgData name="Shirley Remonato | VSE" userId="S::s.remonato@victimsupporteurope.eu::8c5dc2a4-939b-447b-868e-67bac110c027" providerId="AD" clId="Web-{96842AE0-ED50-78CF-D546-088A22A7C88D}" dt="2019-01-09T10:08:28.095" v="574"/>
          <ac:spMkLst>
            <pc:docMk/>
            <pc:sldMk cId="0" sldId="256"/>
            <ac:spMk id="33" creationId="{00000000-0000-0000-0000-000000000000}"/>
          </ac:spMkLst>
        </pc:spChg>
        <pc:spChg chg="del mod">
          <ac:chgData name="Shirley Remonato | VSE" userId="S::s.remonato@victimsupporteurope.eu::8c5dc2a4-939b-447b-868e-67bac110c027" providerId="AD" clId="Web-{96842AE0-ED50-78CF-D546-088A22A7C88D}" dt="2019-01-09T10:08:24.720" v="570"/>
          <ac:spMkLst>
            <pc:docMk/>
            <pc:sldMk cId="0" sldId="256"/>
            <ac:spMk id="34" creationId="{00000000-0000-0000-0000-000000000000}"/>
          </ac:spMkLst>
        </pc:spChg>
        <pc:spChg chg="del mod">
          <ac:chgData name="Shirley Remonato | VSE" userId="S::s.remonato@victimsupporteurope.eu::8c5dc2a4-939b-447b-868e-67bac110c027" providerId="AD" clId="Web-{96842AE0-ED50-78CF-D546-088A22A7C88D}" dt="2019-01-09T10:08:27.485" v="573"/>
          <ac:spMkLst>
            <pc:docMk/>
            <pc:sldMk cId="0" sldId="256"/>
            <ac:spMk id="35" creationId="{00000000-0000-0000-0000-000000000000}"/>
          </ac:spMkLst>
        </pc:spChg>
        <pc:spChg chg="del mod">
          <ac:chgData name="Shirley Remonato | VSE" userId="S::s.remonato@victimsupporteurope.eu::8c5dc2a4-939b-447b-868e-67bac110c027" providerId="AD" clId="Web-{96842AE0-ED50-78CF-D546-088A22A7C88D}" dt="2019-01-09T10:08:23.063" v="569"/>
          <ac:spMkLst>
            <pc:docMk/>
            <pc:sldMk cId="0" sldId="256"/>
            <ac:spMk id="36" creationId="{00000000-0000-0000-0000-000000000000}"/>
          </ac:spMkLst>
        </pc:spChg>
        <pc:spChg chg="del mod">
          <ac:chgData name="Shirley Remonato | VSE" userId="S::s.remonato@victimsupporteurope.eu::8c5dc2a4-939b-447b-868e-67bac110c027" providerId="AD" clId="Web-{96842AE0-ED50-78CF-D546-088A22A7C88D}" dt="2019-01-09T10:08:26.907" v="572"/>
          <ac:spMkLst>
            <pc:docMk/>
            <pc:sldMk cId="0" sldId="256"/>
            <ac:spMk id="37" creationId="{00000000-0000-0000-0000-000000000000}"/>
          </ac:spMkLst>
        </pc:spChg>
        <pc:spChg chg="del mod">
          <ac:chgData name="Shirley Remonato | VSE" userId="S::s.remonato@victimsupporteurope.eu::8c5dc2a4-939b-447b-868e-67bac110c027" providerId="AD" clId="Web-{96842AE0-ED50-78CF-D546-088A22A7C88D}" dt="2019-01-09T10:08:26.142" v="571"/>
          <ac:spMkLst>
            <pc:docMk/>
            <pc:sldMk cId="0" sldId="256"/>
            <ac:spMk id="38" creationId="{00000000-0000-0000-0000-000000000000}"/>
          </ac:spMkLst>
        </pc:spChg>
        <pc:spChg chg="del mod">
          <ac:chgData name="Shirley Remonato | VSE" userId="S::s.remonato@victimsupporteurope.eu::8c5dc2a4-939b-447b-868e-67bac110c027" providerId="AD" clId="Web-{96842AE0-ED50-78CF-D546-088A22A7C88D}" dt="2019-01-09T10:08:20.345" v="567"/>
          <ac:spMkLst>
            <pc:docMk/>
            <pc:sldMk cId="0" sldId="256"/>
            <ac:spMk id="39" creationId="{00000000-0000-0000-0000-000000000000}"/>
          </ac:spMkLst>
        </pc:spChg>
        <pc:spChg chg="del mod">
          <ac:chgData name="Shirley Remonato | VSE" userId="S::s.remonato@victimsupporteurope.eu::8c5dc2a4-939b-447b-868e-67bac110c027" providerId="AD" clId="Web-{96842AE0-ED50-78CF-D546-088A22A7C88D}" dt="2019-01-09T10:08:19.610" v="566"/>
          <ac:spMkLst>
            <pc:docMk/>
            <pc:sldMk cId="0" sldId="256"/>
            <ac:spMk id="40" creationId="{00000000-0000-0000-0000-000000000000}"/>
          </ac:spMkLst>
        </pc:spChg>
        <pc:spChg chg="del mod">
          <ac:chgData name="Shirley Remonato | VSE" userId="S::s.remonato@victimsupporteurope.eu::8c5dc2a4-939b-447b-868e-67bac110c027" providerId="AD" clId="Web-{96842AE0-ED50-78CF-D546-088A22A7C88D}" dt="2019-01-09T10:08:18.595" v="565"/>
          <ac:spMkLst>
            <pc:docMk/>
            <pc:sldMk cId="0" sldId="256"/>
            <ac:spMk id="41" creationId="{00000000-0000-0000-0000-000000000000}"/>
          </ac:spMkLst>
        </pc:spChg>
        <pc:spChg chg="del mod">
          <ac:chgData name="Shirley Remonato | VSE" userId="S::s.remonato@victimsupporteurope.eu::8c5dc2a4-939b-447b-868e-67bac110c027" providerId="AD" clId="Web-{96842AE0-ED50-78CF-D546-088A22A7C88D}" dt="2019-01-09T10:08:17.907" v="564"/>
          <ac:spMkLst>
            <pc:docMk/>
            <pc:sldMk cId="0" sldId="256"/>
            <ac:spMk id="42" creationId="{00000000-0000-0000-0000-000000000000}"/>
          </ac:spMkLst>
        </pc:spChg>
        <pc:spChg chg="del">
          <ac:chgData name="Shirley Remonato | VSE" userId="S::s.remonato@victimsupporteurope.eu::8c5dc2a4-939b-447b-868e-67bac110c027" providerId="AD" clId="Web-{96842AE0-ED50-78CF-D546-088A22A7C88D}" dt="2019-01-09T09:06:21.622" v="22"/>
          <ac:spMkLst>
            <pc:docMk/>
            <pc:sldMk cId="0" sldId="256"/>
            <ac:spMk id="43" creationId="{00000000-0000-0000-0000-000000000000}"/>
          </ac:spMkLst>
        </pc:spChg>
        <pc:spChg chg="del">
          <ac:chgData name="Shirley Remonato | VSE" userId="S::s.remonato@victimsupporteurope.eu::8c5dc2a4-939b-447b-868e-67bac110c027" providerId="AD" clId="Web-{96842AE0-ED50-78CF-D546-088A22A7C88D}" dt="2019-01-09T09:06:19.700" v="20"/>
          <ac:spMkLst>
            <pc:docMk/>
            <pc:sldMk cId="0" sldId="256"/>
            <ac:spMk id="44" creationId="{00000000-0000-0000-0000-000000000000}"/>
          </ac:spMkLst>
        </pc:spChg>
        <pc:spChg chg="del">
          <ac:chgData name="Shirley Remonato | VSE" userId="S::s.remonato@victimsupporteurope.eu::8c5dc2a4-939b-447b-868e-67bac110c027" providerId="AD" clId="Web-{96842AE0-ED50-78CF-D546-088A22A7C88D}" dt="2019-01-09T09:06:20.624" v="21"/>
          <ac:spMkLst>
            <pc:docMk/>
            <pc:sldMk cId="0" sldId="256"/>
            <ac:spMk id="45" creationId="{00000000-0000-0000-0000-000000000000}"/>
          </ac:spMkLst>
        </pc:spChg>
        <pc:spChg chg="del">
          <ac:chgData name="Shirley Remonato | VSE" userId="S::s.remonato@victimsupporteurope.eu::8c5dc2a4-939b-447b-868e-67bac110c027" providerId="AD" clId="Web-{96842AE0-ED50-78CF-D546-088A22A7C88D}" dt="2019-01-09T09:06:18.731" v="19"/>
          <ac:spMkLst>
            <pc:docMk/>
            <pc:sldMk cId="0" sldId="256"/>
            <ac:spMk id="46" creationId="{00000000-0000-0000-0000-000000000000}"/>
          </ac:spMkLst>
        </pc:spChg>
        <pc:spChg chg="mod">
          <ac:chgData name="Shirley Remonato | VSE" userId="S::s.remonato@victimsupporteurope.eu::8c5dc2a4-939b-447b-868e-67bac110c027" providerId="AD" clId="Web-{96842AE0-ED50-78CF-D546-088A22A7C88D}" dt="2019-01-09T10:14:25.972" v="637" actId="1076"/>
          <ac:spMkLst>
            <pc:docMk/>
            <pc:sldMk cId="0" sldId="256"/>
            <ac:spMk id="47" creationId="{00000000-0000-0000-0000-000000000000}"/>
          </ac:spMkLst>
        </pc:spChg>
        <pc:spChg chg="mod">
          <ac:chgData name="Shirley Remonato | VSE" userId="S::s.remonato@victimsupporteurope.eu::8c5dc2a4-939b-447b-868e-67bac110c027" providerId="AD" clId="Web-{96842AE0-ED50-78CF-D546-088A22A7C88D}" dt="2019-01-09T10:04:24.281" v="477" actId="1076"/>
          <ac:spMkLst>
            <pc:docMk/>
            <pc:sldMk cId="0" sldId="256"/>
            <ac:spMk id="48" creationId="{00000000-0000-0000-0000-000000000000}"/>
          </ac:spMkLst>
        </pc:spChg>
        <pc:spChg chg="mod">
          <ac:chgData name="Shirley Remonato | VSE" userId="S::s.remonato@victimsupporteurope.eu::8c5dc2a4-939b-447b-868e-67bac110c027" providerId="AD" clId="Web-{96842AE0-ED50-78CF-D546-088A22A7C88D}" dt="2019-01-09T10:12:19.361" v="613" actId="1076"/>
          <ac:spMkLst>
            <pc:docMk/>
            <pc:sldMk cId="0" sldId="256"/>
            <ac:spMk id="49" creationId="{00000000-0000-0000-0000-000000000000}"/>
          </ac:spMkLst>
        </pc:spChg>
        <pc:spChg chg="mod">
          <ac:chgData name="Shirley Remonato | VSE" userId="S::s.remonato@victimsupporteurope.eu::8c5dc2a4-939b-447b-868e-67bac110c027" providerId="AD" clId="Web-{96842AE0-ED50-78CF-D546-088A22A7C88D}" dt="2019-01-09T10:12:19.377" v="614" actId="1076"/>
          <ac:spMkLst>
            <pc:docMk/>
            <pc:sldMk cId="0" sldId="256"/>
            <ac:spMk id="50" creationId="{00000000-0000-0000-0000-000000000000}"/>
          </ac:spMkLst>
        </pc:spChg>
        <pc:spChg chg="mod">
          <ac:chgData name="Shirley Remonato | VSE" userId="S::s.remonato@victimsupporteurope.eu::8c5dc2a4-939b-447b-868e-67bac110c027" providerId="AD" clId="Web-{96842AE0-ED50-78CF-D546-088A22A7C88D}" dt="2019-01-09T10:12:19.393" v="615" actId="1076"/>
          <ac:spMkLst>
            <pc:docMk/>
            <pc:sldMk cId="0" sldId="256"/>
            <ac:spMk id="51" creationId="{00000000-0000-0000-0000-000000000000}"/>
          </ac:spMkLst>
        </pc:spChg>
        <pc:spChg chg="mod">
          <ac:chgData name="Shirley Remonato | VSE" userId="S::s.remonato@victimsupporteurope.eu::8c5dc2a4-939b-447b-868e-67bac110c027" providerId="AD" clId="Web-{96842AE0-ED50-78CF-D546-088A22A7C88D}" dt="2019-01-09T10:12:11.674" v="611" actId="1076"/>
          <ac:spMkLst>
            <pc:docMk/>
            <pc:sldMk cId="0" sldId="256"/>
            <ac:spMk id="54" creationId="{00000000-0000-0000-0000-000000000000}"/>
          </ac:spMkLst>
        </pc:spChg>
        <pc:spChg chg="mod">
          <ac:chgData name="Shirley Remonato | VSE" userId="S::s.remonato@victimsupporteurope.eu::8c5dc2a4-939b-447b-868e-67bac110c027" providerId="AD" clId="Web-{96842AE0-ED50-78CF-D546-088A22A7C88D}" dt="2019-01-09T10:12:11.705" v="612" actId="1076"/>
          <ac:spMkLst>
            <pc:docMk/>
            <pc:sldMk cId="0" sldId="256"/>
            <ac:spMk id="55" creationId="{00000000-0000-0000-0000-000000000000}"/>
          </ac:spMkLst>
        </pc:spChg>
        <pc:spChg chg="add del mod">
          <ac:chgData name="Shirley Remonato | VSE" userId="S::s.remonato@victimsupporteurope.eu::8c5dc2a4-939b-447b-868e-67bac110c027" providerId="AD" clId="Web-{96842AE0-ED50-78CF-D546-088A22A7C88D}" dt="2019-01-09T10:02:01.874" v="448"/>
          <ac:spMkLst>
            <pc:docMk/>
            <pc:sldMk cId="0" sldId="256"/>
            <ac:spMk id="67" creationId="{6978121C-0CD0-451D-AD6C-B3B61D9F85E6}"/>
          </ac:spMkLst>
        </pc:spChg>
        <pc:spChg chg="add del mod">
          <ac:chgData name="Shirley Remonato | VSE" userId="S::s.remonato@victimsupporteurope.eu::8c5dc2a4-939b-447b-868e-67bac110c027" providerId="AD" clId="Web-{96842AE0-ED50-78CF-D546-088A22A7C88D}" dt="2019-01-09T10:02:03.593" v="451"/>
          <ac:spMkLst>
            <pc:docMk/>
            <pc:sldMk cId="0" sldId="256"/>
            <ac:spMk id="69" creationId="{E6FF1967-D576-4B40-9A70-425745E2ABCF}"/>
          </ac:spMkLst>
        </pc:spChg>
        <pc:spChg chg="add del mod">
          <ac:chgData name="Shirley Remonato | VSE" userId="S::s.remonato@victimsupporteurope.eu::8c5dc2a4-939b-447b-868e-67bac110c027" providerId="AD" clId="Web-{96842AE0-ED50-78CF-D546-088A22A7C88D}" dt="2019-01-09T10:01:58.999" v="445"/>
          <ac:spMkLst>
            <pc:docMk/>
            <pc:sldMk cId="0" sldId="256"/>
            <ac:spMk id="71" creationId="{36162623-837B-4A0E-8DE3-14C67F75B781}"/>
          </ac:spMkLst>
        </pc:spChg>
        <pc:spChg chg="add del mod">
          <ac:chgData name="Shirley Remonato | VSE" userId="S::s.remonato@victimsupporteurope.eu::8c5dc2a4-939b-447b-868e-67bac110c027" providerId="AD" clId="Web-{96842AE0-ED50-78CF-D546-088A22A7C88D}" dt="2019-01-09T10:01:58.999" v="444"/>
          <ac:spMkLst>
            <pc:docMk/>
            <pc:sldMk cId="0" sldId="256"/>
            <ac:spMk id="73" creationId="{633A228C-8E29-450C-BFA1-B49567B1A650}"/>
          </ac:spMkLst>
        </pc:spChg>
        <pc:spChg chg="add del mod">
          <ac:chgData name="Shirley Remonato | VSE" userId="S::s.remonato@victimsupporteurope.eu::8c5dc2a4-939b-447b-868e-67bac110c027" providerId="AD" clId="Web-{96842AE0-ED50-78CF-D546-088A22A7C88D}" dt="2019-01-09T10:02:00.281" v="446"/>
          <ac:spMkLst>
            <pc:docMk/>
            <pc:sldMk cId="0" sldId="256"/>
            <ac:spMk id="75" creationId="{15C2EE5D-D16B-4B57-B13B-70DE8C3BE682}"/>
          </ac:spMkLst>
        </pc:spChg>
        <pc:spChg chg="add del mod">
          <ac:chgData name="Shirley Remonato | VSE" userId="S::s.remonato@victimsupporteurope.eu::8c5dc2a4-939b-447b-868e-67bac110c027" providerId="AD" clId="Web-{96842AE0-ED50-78CF-D546-088A22A7C88D}" dt="2019-01-09T10:02:02.936" v="450"/>
          <ac:spMkLst>
            <pc:docMk/>
            <pc:sldMk cId="0" sldId="256"/>
            <ac:spMk id="76" creationId="{38D0D741-0DAD-4EF5-A957-6F6E5D66823F}"/>
          </ac:spMkLst>
        </pc:spChg>
        <pc:spChg chg="add del">
          <ac:chgData name="Shirley Remonato | VSE" userId="S::s.remonato@victimsupporteurope.eu::8c5dc2a4-939b-447b-868e-67bac110c027" providerId="AD" clId="Web-{96842AE0-ED50-78CF-D546-088A22A7C88D}" dt="2019-01-09T09:23:59.065" v="187"/>
          <ac:spMkLst>
            <pc:docMk/>
            <pc:sldMk cId="0" sldId="256"/>
            <ac:spMk id="78" creationId="{8FCCA2B7-420D-4065-A709-F01F848DCE9D}"/>
          </ac:spMkLst>
        </pc:spChg>
        <pc:spChg chg="add del">
          <ac:chgData name="Shirley Remonato | VSE" userId="S::s.remonato@victimsupporteurope.eu::8c5dc2a4-939b-447b-868e-67bac110c027" providerId="AD" clId="Web-{96842AE0-ED50-78CF-D546-088A22A7C88D}" dt="2019-01-09T09:23:59.065" v="186"/>
          <ac:spMkLst>
            <pc:docMk/>
            <pc:sldMk cId="0" sldId="256"/>
            <ac:spMk id="80" creationId="{AAF85A87-A34A-403C-B73C-81FFD3C6B7E9}"/>
          </ac:spMkLst>
        </pc:spChg>
        <pc:spChg chg="add del">
          <ac:chgData name="Shirley Remonato | VSE" userId="S::s.remonato@victimsupporteurope.eu::8c5dc2a4-939b-447b-868e-67bac110c027" providerId="AD" clId="Web-{96842AE0-ED50-78CF-D546-088A22A7C88D}" dt="2019-01-09T09:23:59.065" v="185"/>
          <ac:spMkLst>
            <pc:docMk/>
            <pc:sldMk cId="0" sldId="256"/>
            <ac:spMk id="82" creationId="{292AD84F-56CD-4B68-98D2-1576F8CD05BF}"/>
          </ac:spMkLst>
        </pc:spChg>
        <pc:spChg chg="add del">
          <ac:chgData name="Shirley Remonato | VSE" userId="S::s.remonato@victimsupporteurope.eu::8c5dc2a4-939b-447b-868e-67bac110c027" providerId="AD" clId="Web-{96842AE0-ED50-78CF-D546-088A22A7C88D}" dt="2019-01-09T09:23:59.065" v="184"/>
          <ac:spMkLst>
            <pc:docMk/>
            <pc:sldMk cId="0" sldId="256"/>
            <ac:spMk id="84" creationId="{8DF9BACA-E8B0-4359-B617-7440DF33C524}"/>
          </ac:spMkLst>
        </pc:spChg>
        <pc:spChg chg="add del">
          <ac:chgData name="Shirley Remonato | VSE" userId="S::s.remonato@victimsupporteurope.eu::8c5dc2a4-939b-447b-868e-67bac110c027" providerId="AD" clId="Web-{96842AE0-ED50-78CF-D546-088A22A7C88D}" dt="2019-01-09T09:23:59.065" v="183"/>
          <ac:spMkLst>
            <pc:docMk/>
            <pc:sldMk cId="0" sldId="256"/>
            <ac:spMk id="86" creationId="{198F6177-E3BF-4C2C-B13E-AB76AA9EF818}"/>
          </ac:spMkLst>
        </pc:spChg>
        <pc:spChg chg="add del mod">
          <ac:chgData name="Shirley Remonato | VSE" userId="S::s.remonato@victimsupporteurope.eu::8c5dc2a4-939b-447b-868e-67bac110c027" providerId="AD" clId="Web-{96842AE0-ED50-78CF-D546-088A22A7C88D}" dt="2019-01-09T10:02:00.858" v="447"/>
          <ac:spMkLst>
            <pc:docMk/>
            <pc:sldMk cId="0" sldId="256"/>
            <ac:spMk id="87" creationId="{0400D4DE-361C-4F63-B5ED-BA785DD89404}"/>
          </ac:spMkLst>
        </pc:spChg>
        <pc:spChg chg="add del mod">
          <ac:chgData name="Shirley Remonato | VSE" userId="S::s.remonato@victimsupporteurope.eu::8c5dc2a4-939b-447b-868e-67bac110c027" providerId="AD" clId="Web-{96842AE0-ED50-78CF-D546-088A22A7C88D}" dt="2019-01-09T10:02:02.139" v="449"/>
          <ac:spMkLst>
            <pc:docMk/>
            <pc:sldMk cId="0" sldId="256"/>
            <ac:spMk id="88" creationId="{B499845F-60B5-428D-B671-B512984F8F5D}"/>
          </ac:spMkLst>
        </pc:spChg>
        <pc:spChg chg="add">
          <ac:chgData name="Shirley Remonato | VSE" userId="S::s.remonato@victimsupporteurope.eu::8c5dc2a4-939b-447b-868e-67bac110c027" providerId="AD" clId="Web-{96842AE0-ED50-78CF-D546-088A22A7C88D}" dt="2019-01-09T09:29:59.176" v="232"/>
          <ac:spMkLst>
            <pc:docMk/>
            <pc:sldMk cId="0" sldId="256"/>
            <ac:spMk id="90" creationId="{FA0B3287-EE0C-4E1E-9DFE-051BBFAB75DE}"/>
          </ac:spMkLst>
        </pc:spChg>
        <pc:spChg chg="add">
          <ac:chgData name="Shirley Remonato | VSE" userId="S::s.remonato@victimsupporteurope.eu::8c5dc2a4-939b-447b-868e-67bac110c027" providerId="AD" clId="Web-{96842AE0-ED50-78CF-D546-088A22A7C88D}" dt="2019-01-09T09:29:59.207" v="233"/>
          <ac:spMkLst>
            <pc:docMk/>
            <pc:sldMk cId="0" sldId="256"/>
            <ac:spMk id="92" creationId="{10B7B8D6-9B4C-40C0-84F8-49355CADA249}"/>
          </ac:spMkLst>
        </pc:spChg>
        <pc:spChg chg="add">
          <ac:chgData name="Shirley Remonato | VSE" userId="S::s.remonato@victimsupporteurope.eu::8c5dc2a4-939b-447b-868e-67bac110c027" providerId="AD" clId="Web-{96842AE0-ED50-78CF-D546-088A22A7C88D}" dt="2019-01-09T09:29:59.239" v="234"/>
          <ac:spMkLst>
            <pc:docMk/>
            <pc:sldMk cId="0" sldId="256"/>
            <ac:spMk id="94" creationId="{1080F5E5-8A78-4579-9837-C213D42E1E27}"/>
          </ac:spMkLst>
        </pc:spChg>
        <pc:spChg chg="add del mod">
          <ac:chgData name="Shirley Remonato | VSE" userId="S::s.remonato@victimsupporteurope.eu::8c5dc2a4-939b-447b-868e-67bac110c027" providerId="AD" clId="Web-{96842AE0-ED50-78CF-D546-088A22A7C88D}" dt="2019-01-09T09:30:18.004" v="243"/>
          <ac:spMkLst>
            <pc:docMk/>
            <pc:sldMk cId="0" sldId="256"/>
            <ac:spMk id="96" creationId="{C3AC8E26-2342-47C1-9470-676C2428FB7E}"/>
          </ac:spMkLst>
        </pc:spChg>
        <pc:spChg chg="add del mod">
          <ac:chgData name="Shirley Remonato | VSE" userId="S::s.remonato@victimsupporteurope.eu::8c5dc2a4-939b-447b-868e-67bac110c027" providerId="AD" clId="Web-{96842AE0-ED50-78CF-D546-088A22A7C88D}" dt="2019-01-09T09:30:18.004" v="242"/>
          <ac:spMkLst>
            <pc:docMk/>
            <pc:sldMk cId="0" sldId="256"/>
            <ac:spMk id="98" creationId="{0A9BC707-5B59-4434-AF46-1E494831D094}"/>
          </ac:spMkLst>
        </pc:spChg>
        <pc:spChg chg="add del mod">
          <ac:chgData name="Shirley Remonato | VSE" userId="S::s.remonato@victimsupporteurope.eu::8c5dc2a4-939b-447b-868e-67bac110c027" providerId="AD" clId="Web-{96842AE0-ED50-78CF-D546-088A22A7C88D}" dt="2019-01-09T09:30:18.004" v="241"/>
          <ac:spMkLst>
            <pc:docMk/>
            <pc:sldMk cId="0" sldId="256"/>
            <ac:spMk id="100" creationId="{0ADC3B1E-D2CA-46C8-9044-696CDA2015AC}"/>
          </ac:spMkLst>
        </pc:spChg>
        <pc:spChg chg="add del">
          <ac:chgData name="Shirley Remonato | VSE" userId="S::s.remonato@victimsupporteurope.eu::8c5dc2a4-939b-447b-868e-67bac110c027" providerId="AD" clId="Web-{96842AE0-ED50-78CF-D546-088A22A7C88D}" dt="2019-01-09T09:31:16.583" v="264"/>
          <ac:spMkLst>
            <pc:docMk/>
            <pc:sldMk cId="0" sldId="256"/>
            <ac:spMk id="101" creationId="{C1733D29-028E-44BF-B2FF-5BE53540C05D}"/>
          </ac:spMkLst>
        </pc:spChg>
        <pc:spChg chg="add del">
          <ac:chgData name="Shirley Remonato | VSE" userId="S::s.remonato@victimsupporteurope.eu::8c5dc2a4-939b-447b-868e-67bac110c027" providerId="AD" clId="Web-{96842AE0-ED50-78CF-D546-088A22A7C88D}" dt="2019-01-09T09:31:16.583" v="263"/>
          <ac:spMkLst>
            <pc:docMk/>
            <pc:sldMk cId="0" sldId="256"/>
            <ac:spMk id="102" creationId="{096AEE78-C61A-4C77-A341-11BBEA36F36B}"/>
          </ac:spMkLst>
        </pc:spChg>
        <pc:spChg chg="add del">
          <ac:chgData name="Shirley Remonato | VSE" userId="S::s.remonato@victimsupporteurope.eu::8c5dc2a4-939b-447b-868e-67bac110c027" providerId="AD" clId="Web-{96842AE0-ED50-78CF-D546-088A22A7C88D}" dt="2019-01-09T09:31:16.583" v="262"/>
          <ac:spMkLst>
            <pc:docMk/>
            <pc:sldMk cId="0" sldId="256"/>
            <ac:spMk id="103" creationId="{F033553D-714B-4032-885B-505ACA8BC21C}"/>
          </ac:spMkLst>
        </pc:spChg>
        <pc:spChg chg="add mod">
          <ac:chgData name="Shirley Remonato | VSE" userId="S::s.remonato@victimsupporteurope.eu::8c5dc2a4-939b-447b-868e-67bac110c027" providerId="AD" clId="Web-{96842AE0-ED50-78CF-D546-088A22A7C88D}" dt="2019-01-09T10:06:42.922" v="518" actId="20577"/>
          <ac:spMkLst>
            <pc:docMk/>
            <pc:sldMk cId="0" sldId="256"/>
            <ac:spMk id="104" creationId="{A8058461-F86B-4BF7-8527-4765973B2D50}"/>
          </ac:spMkLst>
        </pc:spChg>
        <pc:spChg chg="add mod">
          <ac:chgData name="Shirley Remonato | VSE" userId="S::s.remonato@victimsupporteurope.eu::8c5dc2a4-939b-447b-868e-67bac110c027" providerId="AD" clId="Web-{96842AE0-ED50-78CF-D546-088A22A7C88D}" dt="2019-01-09T10:10:48.517" v="599" actId="14100"/>
          <ac:spMkLst>
            <pc:docMk/>
            <pc:sldMk cId="0" sldId="256"/>
            <ac:spMk id="105" creationId="{2176EA58-96C5-4E58-9B3B-B67691F64233}"/>
          </ac:spMkLst>
        </pc:spChg>
        <pc:picChg chg="add mod">
          <ac:chgData name="Shirley Remonato | VSE" userId="S::s.remonato@victimsupporteurope.eu::8c5dc2a4-939b-447b-868e-67bac110c027" providerId="AD" clId="Web-{96842AE0-ED50-78CF-D546-088A22A7C88D}" dt="2019-01-09T10:18:51.770" v="662"/>
          <ac:picMkLst>
            <pc:docMk/>
            <pc:sldMk cId="0" sldId="256"/>
            <ac:picMk id="52" creationId="{292DA2F0-F0C4-42F2-BAF8-6A441992132F}"/>
          </ac:picMkLst>
        </pc:picChg>
        <pc:picChg chg="add del mod">
          <ac:chgData name="Shirley Remonato | VSE" userId="S::s.remonato@victimsupporteurope.eu::8c5dc2a4-939b-447b-868e-67bac110c027" providerId="AD" clId="Web-{96842AE0-ED50-78CF-D546-088A22A7C88D}" dt="2019-01-09T09:22:58.533" v="162"/>
          <ac:picMkLst>
            <pc:docMk/>
            <pc:sldMk cId="0" sldId="256"/>
            <ac:picMk id="56" creationId="{218EE05C-651F-4074-A19D-4BE6CE30AF2A}"/>
          </ac:picMkLst>
        </pc:picChg>
        <pc:picChg chg="add del mod">
          <ac:chgData name="Shirley Remonato | VSE" userId="S::s.remonato@victimsupporteurope.eu::8c5dc2a4-939b-447b-868e-67bac110c027" providerId="AD" clId="Web-{96842AE0-ED50-78CF-D546-088A22A7C88D}" dt="2019-01-09T09:22:59.486" v="163"/>
          <ac:picMkLst>
            <pc:docMk/>
            <pc:sldMk cId="0" sldId="256"/>
            <ac:picMk id="58" creationId="{337D1C21-8BCE-4FD2-81E6-0F9F6BA3E8F5}"/>
          </ac:picMkLst>
        </pc:picChg>
        <pc:picChg chg="add del mod">
          <ac:chgData name="Shirley Remonato | VSE" userId="S::s.remonato@victimsupporteurope.eu::8c5dc2a4-939b-447b-868e-67bac110c027" providerId="AD" clId="Web-{96842AE0-ED50-78CF-D546-088A22A7C88D}" dt="2019-01-09T10:08:22.751" v="568"/>
          <ac:picMkLst>
            <pc:docMk/>
            <pc:sldMk cId="0" sldId="256"/>
            <ac:picMk id="60" creationId="{F5C3FC1C-4A01-4FA9-8BF8-D4426AC77DDB}"/>
          </ac:picMkLst>
        </pc:picChg>
        <pc:picChg chg="add mod ord">
          <ac:chgData name="Shirley Remonato | VSE" userId="S::s.remonato@victimsupporteurope.eu::8c5dc2a4-939b-447b-868e-67bac110c027" providerId="AD" clId="Web-{96842AE0-ED50-78CF-D546-088A22A7C88D}" dt="2019-01-09T10:18:43.160" v="661" actId="1076"/>
          <ac:picMkLst>
            <pc:docMk/>
            <pc:sldMk cId="0" sldId="256"/>
            <ac:picMk id="62" creationId="{003D1FFB-8758-4F24-8E8B-BC369C74A924}"/>
          </ac:picMkLst>
        </pc:picChg>
        <pc:picChg chg="add mod">
          <ac:chgData name="Shirley Remonato | VSE" userId="S::s.remonato@victimsupporteurope.eu::8c5dc2a4-939b-447b-868e-67bac110c027" providerId="AD" clId="Web-{96842AE0-ED50-78CF-D546-088A22A7C88D}" dt="2019-01-09T10:09:55.783" v="591" actId="1076"/>
          <ac:picMkLst>
            <pc:docMk/>
            <pc:sldMk cId="0" sldId="256"/>
            <ac:picMk id="64" creationId="{26ACD8D7-D7C0-40D0-9A8C-8805DD5F753B}"/>
          </ac:picMkLst>
        </pc:picChg>
        <pc:picChg chg="add mod">
          <ac:chgData name="Shirley Remonato | VSE" userId="S::s.remonato@victimsupporteurope.eu::8c5dc2a4-939b-447b-868e-67bac110c027" providerId="AD" clId="Web-{96842AE0-ED50-78CF-D546-088A22A7C88D}" dt="2019-01-09T10:15:59.941" v="645"/>
          <ac:picMkLst>
            <pc:docMk/>
            <pc:sldMk cId="0" sldId="256"/>
            <ac:picMk id="106" creationId="{A64FEDEE-53B2-435E-BB4E-509E0A3E7A8E}"/>
          </ac:picMkLst>
        </pc:picChg>
        <pc:picChg chg="add mod">
          <ac:chgData name="Shirley Remonato | VSE" userId="S::s.remonato@victimsupporteurope.eu::8c5dc2a4-939b-447b-868e-67bac110c027" providerId="AD" clId="Web-{96842AE0-ED50-78CF-D546-088A22A7C88D}" dt="2019-01-09T10:15:51.784" v="644"/>
          <ac:picMkLst>
            <pc:docMk/>
            <pc:sldMk cId="0" sldId="256"/>
            <ac:picMk id="108" creationId="{6A20FB3C-A43A-47F2-9A29-F11A0C2E5973}"/>
          </ac:picMkLst>
        </pc:picChg>
        <pc:picChg chg="add mod">
          <ac:chgData name="Shirley Remonato | VSE" userId="S::s.remonato@victimsupporteurope.eu::8c5dc2a4-939b-447b-868e-67bac110c027" providerId="AD" clId="Web-{96842AE0-ED50-78CF-D546-088A22A7C88D}" dt="2019-01-09T10:16:51.425" v="652" actId="1076"/>
          <ac:picMkLst>
            <pc:docMk/>
            <pc:sldMk cId="0" sldId="256"/>
            <ac:picMk id="110" creationId="{48E86FDB-2672-4082-8D94-A2856A90B5F2}"/>
          </ac:picMkLst>
        </pc:picChg>
        <pc:picChg chg="add mod">
          <ac:chgData name="Shirley Remonato | VSE" userId="S::s.remonato@victimsupporteurope.eu::8c5dc2a4-939b-447b-868e-67bac110c027" providerId="AD" clId="Web-{96842AE0-ED50-78CF-D546-088A22A7C88D}" dt="2019-01-09T10:18:40.238" v="660" actId="1076"/>
          <ac:picMkLst>
            <pc:docMk/>
            <pc:sldMk cId="0" sldId="256"/>
            <ac:picMk id="112" creationId="{1135B72A-737B-4383-926B-8625308F0F3C}"/>
          </ac:picMkLst>
        </pc:picChg>
      </pc:sldChg>
      <pc:sldChg chg="addSp delSp modSp">
        <pc:chgData name="Shirley Remonato | VSE" userId="S::s.remonato@victimsupporteurope.eu::8c5dc2a4-939b-447b-868e-67bac110c027" providerId="AD" clId="Web-{96842AE0-ED50-78CF-D546-088A22A7C88D}" dt="2019-01-09T09:27:35.644" v="231" actId="1076"/>
        <pc:sldMkLst>
          <pc:docMk/>
          <pc:sldMk cId="0" sldId="257"/>
        </pc:sldMkLst>
        <pc:spChg chg="del">
          <ac:chgData name="Shirley Remonato | VSE" userId="S::s.remonato@victimsupporteurope.eu::8c5dc2a4-939b-447b-868e-67bac110c027" providerId="AD" clId="Web-{96842AE0-ED50-78CF-D546-088A22A7C88D}" dt="2019-01-09T09:18:19.188" v="150"/>
          <ac:spMkLst>
            <pc:docMk/>
            <pc:sldMk cId="0" sldId="257"/>
            <ac:spMk id="59" creationId="{00000000-0000-0000-0000-000000000000}"/>
          </ac:spMkLst>
        </pc:spChg>
        <pc:spChg chg="del">
          <ac:chgData name="Shirley Remonato | VSE" userId="S::s.remonato@victimsupporteurope.eu::8c5dc2a4-939b-447b-868e-67bac110c027" providerId="AD" clId="Web-{96842AE0-ED50-78CF-D546-088A22A7C88D}" dt="2019-01-09T09:18:19.766" v="151"/>
          <ac:spMkLst>
            <pc:docMk/>
            <pc:sldMk cId="0" sldId="257"/>
            <ac:spMk id="60" creationId="{00000000-0000-0000-0000-000000000000}"/>
          </ac:spMkLst>
        </pc:spChg>
        <pc:spChg chg="del">
          <ac:chgData name="Shirley Remonato | VSE" userId="S::s.remonato@victimsupporteurope.eu::8c5dc2a4-939b-447b-868e-67bac110c027" providerId="AD" clId="Web-{96842AE0-ED50-78CF-D546-088A22A7C88D}" dt="2019-01-09T09:18:22.282" v="153"/>
          <ac:spMkLst>
            <pc:docMk/>
            <pc:sldMk cId="0" sldId="257"/>
            <ac:spMk id="61" creationId="{00000000-0000-0000-0000-000000000000}"/>
          </ac:spMkLst>
        </pc:spChg>
        <pc:spChg chg="del">
          <ac:chgData name="Shirley Remonato | VSE" userId="S::s.remonato@victimsupporteurope.eu::8c5dc2a4-939b-447b-868e-67bac110c027" providerId="AD" clId="Web-{96842AE0-ED50-78CF-D546-088A22A7C88D}" dt="2019-01-09T09:18:20.798" v="152"/>
          <ac:spMkLst>
            <pc:docMk/>
            <pc:sldMk cId="0" sldId="257"/>
            <ac:spMk id="62" creationId="{00000000-0000-0000-0000-000000000000}"/>
          </ac:spMkLst>
        </pc:spChg>
        <pc:spChg chg="del">
          <ac:chgData name="Shirley Remonato | VSE" userId="S::s.remonato@victimsupporteurope.eu::8c5dc2a4-939b-447b-868e-67bac110c027" providerId="AD" clId="Web-{96842AE0-ED50-78CF-D546-088A22A7C88D}" dt="2019-01-09T09:18:22.376" v="154"/>
          <ac:spMkLst>
            <pc:docMk/>
            <pc:sldMk cId="0" sldId="257"/>
            <ac:spMk id="63" creationId="{00000000-0000-0000-0000-000000000000}"/>
          </ac:spMkLst>
        </pc:spChg>
        <pc:spChg chg="del">
          <ac:chgData name="Shirley Remonato | VSE" userId="S::s.remonato@victimsupporteurope.eu::8c5dc2a4-939b-447b-868e-67bac110c027" providerId="AD" clId="Web-{96842AE0-ED50-78CF-D546-088A22A7C88D}" dt="2019-01-09T09:18:25.032" v="156"/>
          <ac:spMkLst>
            <pc:docMk/>
            <pc:sldMk cId="0" sldId="257"/>
            <ac:spMk id="64" creationId="{00000000-0000-0000-0000-000000000000}"/>
          </ac:spMkLst>
        </pc:spChg>
        <pc:spChg chg="del">
          <ac:chgData name="Shirley Remonato | VSE" userId="S::s.remonato@victimsupporteurope.eu::8c5dc2a4-939b-447b-868e-67bac110c027" providerId="AD" clId="Web-{96842AE0-ED50-78CF-D546-088A22A7C88D}" dt="2019-01-09T09:18:25.094" v="157"/>
          <ac:spMkLst>
            <pc:docMk/>
            <pc:sldMk cId="0" sldId="257"/>
            <ac:spMk id="65" creationId="{00000000-0000-0000-0000-000000000000}"/>
          </ac:spMkLst>
        </pc:spChg>
        <pc:spChg chg="del">
          <ac:chgData name="Shirley Remonato | VSE" userId="S::s.remonato@victimsupporteurope.eu::8c5dc2a4-939b-447b-868e-67bac110c027" providerId="AD" clId="Web-{96842AE0-ED50-78CF-D546-088A22A7C88D}" dt="2019-01-09T09:18:25.141" v="158"/>
          <ac:spMkLst>
            <pc:docMk/>
            <pc:sldMk cId="0" sldId="257"/>
            <ac:spMk id="66" creationId="{00000000-0000-0000-0000-000000000000}"/>
          </ac:spMkLst>
        </pc:spChg>
        <pc:spChg chg="del">
          <ac:chgData name="Shirley Remonato | VSE" userId="S::s.remonato@victimsupporteurope.eu::8c5dc2a4-939b-447b-868e-67bac110c027" providerId="AD" clId="Web-{96842AE0-ED50-78CF-D546-088A22A7C88D}" dt="2019-01-09T09:18:22.985" v="155"/>
          <ac:spMkLst>
            <pc:docMk/>
            <pc:sldMk cId="0" sldId="257"/>
            <ac:spMk id="67" creationId="{00000000-0000-0000-0000-000000000000}"/>
          </ac:spMkLst>
        </pc:spChg>
        <pc:spChg chg="add mod">
          <ac:chgData name="Shirley Remonato | VSE" userId="S::s.remonato@victimsupporteurope.eu::8c5dc2a4-939b-447b-868e-67bac110c027" providerId="AD" clId="Web-{96842AE0-ED50-78CF-D546-088A22A7C88D}" dt="2019-01-09T09:27:35.597" v="229" actId="1076"/>
          <ac:spMkLst>
            <pc:docMk/>
            <pc:sldMk cId="0" sldId="257"/>
            <ac:spMk id="71" creationId="{E62282D0-A90C-4FE0-AB92-8F66808A529C}"/>
          </ac:spMkLst>
        </pc:spChg>
        <pc:spChg chg="add mod">
          <ac:chgData name="Shirley Remonato | VSE" userId="S::s.remonato@victimsupporteurope.eu::8c5dc2a4-939b-447b-868e-67bac110c027" providerId="AD" clId="Web-{96842AE0-ED50-78CF-D546-088A22A7C88D}" dt="2019-01-09T09:27:35.613" v="230" actId="1076"/>
          <ac:spMkLst>
            <pc:docMk/>
            <pc:sldMk cId="0" sldId="257"/>
            <ac:spMk id="72" creationId="{B60871BF-65F8-4AA8-BFDA-A132CF8CDC32}"/>
          </ac:spMkLst>
        </pc:spChg>
        <pc:spChg chg="add mod">
          <ac:chgData name="Shirley Remonato | VSE" userId="S::s.remonato@victimsupporteurope.eu::8c5dc2a4-939b-447b-868e-67bac110c027" providerId="AD" clId="Web-{96842AE0-ED50-78CF-D546-088A22A7C88D}" dt="2019-01-09T09:27:35.644" v="231" actId="1076"/>
          <ac:spMkLst>
            <pc:docMk/>
            <pc:sldMk cId="0" sldId="257"/>
            <ac:spMk id="73" creationId="{1138A9BB-E36B-4FFC-B08E-BFC6C0E7CE5C}"/>
          </ac:spMkLst>
        </pc:spChg>
        <pc:picChg chg="add del mod">
          <ac:chgData name="Shirley Remonato | VSE" userId="S::s.remonato@victimsupporteurope.eu::8c5dc2a4-939b-447b-868e-67bac110c027" providerId="AD" clId="Web-{96842AE0-ED50-78CF-D546-088A22A7C88D}" dt="2019-01-09T09:27:05.550" v="219"/>
          <ac:picMkLst>
            <pc:docMk/>
            <pc:sldMk cId="0" sldId="257"/>
            <ac:picMk id="69" creationId="{1267F22F-82FE-4A0B-BE71-C24E8BD3EE81}"/>
          </ac:picMkLst>
        </pc:picChg>
      </pc:sldChg>
      <pc:sldChg chg="addSp delSp modSp">
        <pc:chgData name="Shirley Remonato | VSE" userId="S::s.remonato@victimsupporteurope.eu::8c5dc2a4-939b-447b-868e-67bac110c027" providerId="AD" clId="Web-{96842AE0-ED50-78CF-D546-088A22A7C88D}" dt="2019-01-09T09:48:49.402" v="407" actId="14100"/>
        <pc:sldMkLst>
          <pc:docMk/>
          <pc:sldMk cId="0" sldId="260"/>
        </pc:sldMkLst>
        <pc:spChg chg="mod">
          <ac:chgData name="Shirley Remonato | VSE" userId="S::s.remonato@victimsupporteurope.eu::8c5dc2a4-939b-447b-868e-67bac110c027" providerId="AD" clId="Web-{96842AE0-ED50-78CF-D546-088A22A7C88D}" dt="2019-01-09T09:30:58.755" v="257" actId="20577"/>
          <ac:spMkLst>
            <pc:docMk/>
            <pc:sldMk cId="0" sldId="260"/>
            <ac:spMk id="12" creationId="{00000000-0000-0000-0000-000000000000}"/>
          </ac:spMkLst>
        </pc:spChg>
        <pc:spChg chg="mod">
          <ac:chgData name="Shirley Remonato | VSE" userId="S::s.remonato@victimsupporteurope.eu::8c5dc2a4-939b-447b-868e-67bac110c027" providerId="AD" clId="Web-{96842AE0-ED50-78CF-D546-088A22A7C88D}" dt="2019-01-09T09:48:07.291" v="403" actId="14100"/>
          <ac:spMkLst>
            <pc:docMk/>
            <pc:sldMk cId="0" sldId="260"/>
            <ac:spMk id="14" creationId="{00000000-0000-0000-0000-000000000000}"/>
          </ac:spMkLst>
        </pc:spChg>
        <pc:spChg chg="mod">
          <ac:chgData name="Shirley Remonato | VSE" userId="S::s.remonato@victimsupporteurope.eu::8c5dc2a4-939b-447b-868e-67bac110c027" providerId="AD" clId="Web-{96842AE0-ED50-78CF-D546-088A22A7C88D}" dt="2019-01-09T09:48:49.402" v="407" actId="14100"/>
          <ac:spMkLst>
            <pc:docMk/>
            <pc:sldMk cId="0" sldId="260"/>
            <ac:spMk id="15" creationId="{00000000-0000-0000-0000-000000000000}"/>
          </ac:spMkLst>
        </pc:spChg>
        <pc:spChg chg="del">
          <ac:chgData name="Shirley Remonato | VSE" userId="S::s.remonato@victimsupporteurope.eu::8c5dc2a4-939b-447b-868e-67bac110c027" providerId="AD" clId="Web-{96842AE0-ED50-78CF-D546-088A22A7C88D}" dt="2019-01-09T09:31:31.552" v="272"/>
          <ac:spMkLst>
            <pc:docMk/>
            <pc:sldMk cId="0" sldId="260"/>
            <ac:spMk id="24" creationId="{00000000-0000-0000-0000-000000000000}"/>
          </ac:spMkLst>
        </pc:spChg>
        <pc:spChg chg="del">
          <ac:chgData name="Shirley Remonato | VSE" userId="S::s.remonato@victimsupporteurope.eu::8c5dc2a4-939b-447b-868e-67bac110c027" providerId="AD" clId="Web-{96842AE0-ED50-78CF-D546-088A22A7C88D}" dt="2019-01-09T09:31:30.755" v="271"/>
          <ac:spMkLst>
            <pc:docMk/>
            <pc:sldMk cId="0" sldId="260"/>
            <ac:spMk id="25" creationId="{00000000-0000-0000-0000-000000000000}"/>
          </ac:spMkLst>
        </pc:spChg>
        <pc:spChg chg="add del mod">
          <ac:chgData name="Shirley Remonato | VSE" userId="S::s.remonato@victimsupporteurope.eu::8c5dc2a4-939b-447b-868e-67bac110c027" providerId="AD" clId="Web-{96842AE0-ED50-78CF-D546-088A22A7C88D}" dt="2019-01-09T09:31:54.130" v="278"/>
          <ac:spMkLst>
            <pc:docMk/>
            <pc:sldMk cId="0" sldId="260"/>
            <ac:spMk id="27" creationId="{F304C60C-BA84-45CB-9195-04E67DBF330A}"/>
          </ac:spMkLst>
        </pc:spChg>
        <pc:spChg chg="add del mod">
          <ac:chgData name="Shirley Remonato | VSE" userId="S::s.remonato@victimsupporteurope.eu::8c5dc2a4-939b-447b-868e-67bac110c027" providerId="AD" clId="Web-{96842AE0-ED50-78CF-D546-088A22A7C88D}" dt="2019-01-09T09:31:54.130" v="277"/>
          <ac:spMkLst>
            <pc:docMk/>
            <pc:sldMk cId="0" sldId="260"/>
            <ac:spMk id="29" creationId="{00B3FBC3-F80A-4621-B72F-93FD9EBAF8DB}"/>
          </ac:spMkLst>
        </pc:spChg>
        <pc:spChg chg="add del mod">
          <ac:chgData name="Shirley Remonato | VSE" userId="S::s.remonato@victimsupporteurope.eu::8c5dc2a4-939b-447b-868e-67bac110c027" providerId="AD" clId="Web-{96842AE0-ED50-78CF-D546-088A22A7C88D}" dt="2019-01-09T09:31:54.130" v="276"/>
          <ac:spMkLst>
            <pc:docMk/>
            <pc:sldMk cId="0" sldId="260"/>
            <ac:spMk id="31" creationId="{142F4E33-481B-4745-A35C-B65858CB35B5}"/>
          </ac:spMkLst>
        </pc:spChg>
        <pc:spChg chg="add mod">
          <ac:chgData name="Shirley Remonato | VSE" userId="S::s.remonato@victimsupporteurope.eu::8c5dc2a4-939b-447b-868e-67bac110c027" providerId="AD" clId="Web-{96842AE0-ED50-78CF-D546-088A22A7C88D}" dt="2019-01-09T09:32:04.802" v="285" actId="14100"/>
          <ac:spMkLst>
            <pc:docMk/>
            <pc:sldMk cId="0" sldId="260"/>
            <ac:spMk id="33" creationId="{1B90485E-3452-44F4-8DAA-BBF2D19D819D}"/>
          </ac:spMkLst>
        </pc:spChg>
        <pc:spChg chg="add mod">
          <ac:chgData name="Shirley Remonato | VSE" userId="S::s.remonato@victimsupporteurope.eu::8c5dc2a4-939b-447b-868e-67bac110c027" providerId="AD" clId="Web-{96842AE0-ED50-78CF-D546-088A22A7C88D}" dt="2019-01-09T09:32:04.833" v="286" actId="14100"/>
          <ac:spMkLst>
            <pc:docMk/>
            <pc:sldMk cId="0" sldId="260"/>
            <ac:spMk id="35" creationId="{18EAFDC8-21C5-42AE-8A3E-18893EBAA210}"/>
          </ac:spMkLst>
        </pc:spChg>
        <pc:spChg chg="add mod">
          <ac:chgData name="Shirley Remonato | VSE" userId="S::s.remonato@victimsupporteurope.eu::8c5dc2a4-939b-447b-868e-67bac110c027" providerId="AD" clId="Web-{96842AE0-ED50-78CF-D546-088A22A7C88D}" dt="2019-01-09T09:32:22.568" v="288" actId="1076"/>
          <ac:spMkLst>
            <pc:docMk/>
            <pc:sldMk cId="0" sldId="260"/>
            <ac:spMk id="37" creationId="{62D06DBB-FE12-4C8D-B5B0-E1981AA9A61B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1/9/2019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1/9/2019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1/9/2019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1/9/2019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1/9/2019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1/9/2019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8" Type="http://schemas.openxmlformats.org/officeDocument/2006/relationships/image" Target="../media/image8.png"/><Relationship Id="rId3" Type="http://schemas.openxmlformats.org/officeDocument/2006/relationships/image" Target="../media/image2.png"/><Relationship Id="rId21" Type="http://schemas.openxmlformats.org/officeDocument/2006/relationships/image" Target="../media/image10.png"/><Relationship Id="rId7" Type="http://schemas.openxmlformats.org/officeDocument/2006/relationships/image" Target="../media/image6.png"/><Relationship Id="rId17" Type="http://schemas.openxmlformats.org/officeDocument/2006/relationships/image" Target="../media/image16.svg"/><Relationship Id="rId2" Type="http://schemas.openxmlformats.org/officeDocument/2006/relationships/image" Target="../media/image1.png"/><Relationship Id="rId20" Type="http://schemas.openxmlformats.org/officeDocument/2006/relationships/image" Target="../media/image9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9" Type="http://schemas.openxmlformats.org/officeDocument/2006/relationships/image" Target="../media/image18.sv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13" Type="http://schemas.openxmlformats.org/officeDocument/2006/relationships/image" Target="../media/image21.png"/><Relationship Id="rId18" Type="http://schemas.openxmlformats.org/officeDocument/2006/relationships/image" Target="../media/image26.pn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12" Type="http://schemas.openxmlformats.org/officeDocument/2006/relationships/image" Target="../media/image20.png"/><Relationship Id="rId17" Type="http://schemas.openxmlformats.org/officeDocument/2006/relationships/image" Target="../media/image25.png"/><Relationship Id="rId2" Type="http://schemas.openxmlformats.org/officeDocument/2006/relationships/image" Target="../media/image11.png"/><Relationship Id="rId16" Type="http://schemas.openxmlformats.org/officeDocument/2006/relationships/image" Target="../media/image24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5.png"/><Relationship Id="rId11" Type="http://schemas.openxmlformats.org/officeDocument/2006/relationships/image" Target="../media/image19.png"/><Relationship Id="rId5" Type="http://schemas.openxmlformats.org/officeDocument/2006/relationships/image" Target="../media/image14.png"/><Relationship Id="rId15" Type="http://schemas.openxmlformats.org/officeDocument/2006/relationships/image" Target="../media/image23.png"/><Relationship Id="rId10" Type="http://schemas.openxmlformats.org/officeDocument/2006/relationships/image" Target="../media/image18.png"/><Relationship Id="rId19" Type="http://schemas.openxmlformats.org/officeDocument/2006/relationships/image" Target="../media/image6.png"/><Relationship Id="rId4" Type="http://schemas.openxmlformats.org/officeDocument/2006/relationships/image" Target="../media/image13.png"/><Relationship Id="rId9" Type="http://schemas.openxmlformats.org/officeDocument/2006/relationships/image" Target="../media/image10.png"/><Relationship Id="rId14" Type="http://schemas.openxmlformats.org/officeDocument/2006/relationships/image" Target="../media/image2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20" Type="http://schemas.openxmlformats.org/officeDocument/2006/relationships/image" Target="../media/image6.png"/><Relationship Id="rId1" Type="http://schemas.openxmlformats.org/officeDocument/2006/relationships/slideLayout" Target="../slideLayouts/slideLayout5.xml"/><Relationship Id="rId19" Type="http://schemas.openxmlformats.org/officeDocument/2006/relationships/image" Target="../media/image18.svg"/></Relationships>
</file>

<file path=ppt/slides/_rels/slide9.xml.rels><?xml version="1.0" encoding="UTF-8" standalone="yes"?>
<Relationships xmlns="http://schemas.openxmlformats.org/package/2006/relationships"><Relationship Id="rId18" Type="http://schemas.openxmlformats.org/officeDocument/2006/relationships/image" Target="../media/image8.png"/><Relationship Id="rId17" Type="http://schemas.openxmlformats.org/officeDocument/2006/relationships/image" Target="../media/image16.svg"/><Relationship Id="rId2" Type="http://schemas.openxmlformats.org/officeDocument/2006/relationships/image" Target="../media/image7.png"/><Relationship Id="rId20" Type="http://schemas.openxmlformats.org/officeDocument/2006/relationships/image" Target="../media/image6.png"/><Relationship Id="rId1" Type="http://schemas.openxmlformats.org/officeDocument/2006/relationships/slideLayout" Target="../slideLayouts/slideLayout5.xml"/><Relationship Id="rId19" Type="http://schemas.openxmlformats.org/officeDocument/2006/relationships/image" Target="../media/image18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552910" y="973092"/>
            <a:ext cx="4898074" cy="628377"/>
          </a:xfrm>
          <a:prstGeom prst="rect">
            <a:avLst/>
          </a:prstGeom>
        </p:spPr>
        <p:txBody>
          <a:bodyPr vert="horz" wrap="square" lIns="0" tIns="12700" rIns="0" bIns="0" rtlCol="0" anchor="t">
            <a:spAutoFit/>
          </a:bodyPr>
          <a:lstStyle/>
          <a:p>
            <a:pPr marL="12700" marR="5080" indent="267970" algn="ctr">
              <a:spcBef>
                <a:spcPts val="100"/>
              </a:spcBef>
            </a:pPr>
            <a:r>
              <a:rPr lang="en-US" sz="2000" b="1" dirty="0">
                <a:solidFill>
                  <a:srgbClr val="483087"/>
                </a:solidFill>
                <a:latin typeface="Arial"/>
                <a:cs typeface="Arial"/>
              </a:rPr>
              <a:t>VSE Standards and Accreditation Process for Full Members</a:t>
            </a:r>
          </a:p>
        </p:txBody>
      </p:sp>
      <p:sp>
        <p:nvSpPr>
          <p:cNvPr id="3" name="object 3"/>
          <p:cNvSpPr/>
          <p:nvPr/>
        </p:nvSpPr>
        <p:spPr>
          <a:xfrm>
            <a:off x="2476763" y="1689100"/>
            <a:ext cx="2917190" cy="0"/>
          </a:xfrm>
          <a:custGeom>
            <a:avLst/>
            <a:gdLst/>
            <a:ahLst/>
            <a:cxnLst/>
            <a:rect l="l" t="t" r="r" b="b"/>
            <a:pathLst>
              <a:path w="2917190">
                <a:moveTo>
                  <a:pt x="0" y="0"/>
                </a:moveTo>
                <a:lnTo>
                  <a:pt x="2916618" y="0"/>
                </a:lnTo>
              </a:path>
            </a:pathLst>
          </a:custGeom>
          <a:ln w="45237">
            <a:solidFill>
              <a:srgbClr val="F37D4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921376" y="2632357"/>
            <a:ext cx="4579410" cy="45719"/>
          </a:xfrm>
          <a:custGeom>
            <a:avLst/>
            <a:gdLst/>
            <a:ahLst/>
            <a:cxnLst/>
            <a:rect l="l" t="t" r="r" b="b"/>
            <a:pathLst>
              <a:path w="5066030">
                <a:moveTo>
                  <a:pt x="0" y="0"/>
                </a:moveTo>
                <a:lnTo>
                  <a:pt x="5065750" y="0"/>
                </a:lnTo>
              </a:path>
            </a:pathLst>
          </a:custGeom>
          <a:ln w="6350">
            <a:solidFill>
              <a:srgbClr val="F37D4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921377" y="2129100"/>
            <a:ext cx="3164205" cy="406400"/>
          </a:xfrm>
          <a:prstGeom prst="rect">
            <a:avLst/>
          </a:prstGeom>
        </p:spPr>
        <p:txBody>
          <a:bodyPr vert="horz" wrap="square" lIns="0" tIns="349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75"/>
              </a:spcBef>
            </a:pPr>
            <a:r>
              <a:rPr sz="1100" b="1" spc="-15" dirty="0">
                <a:solidFill>
                  <a:srgbClr val="483087"/>
                </a:solidFill>
                <a:latin typeface="Arial"/>
                <a:cs typeface="Arial"/>
              </a:rPr>
              <a:t>STANDARD</a:t>
            </a:r>
            <a:r>
              <a:rPr sz="1100" b="1" spc="-10" dirty="0">
                <a:solidFill>
                  <a:srgbClr val="483087"/>
                </a:solidFill>
                <a:latin typeface="Arial"/>
                <a:cs typeface="Arial"/>
              </a:rPr>
              <a:t> </a:t>
            </a:r>
            <a:r>
              <a:rPr sz="1100" b="1" dirty="0">
                <a:solidFill>
                  <a:srgbClr val="483087"/>
                </a:solidFill>
                <a:latin typeface="Arial"/>
                <a:cs typeface="Arial"/>
              </a:rPr>
              <a:t>1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80"/>
              </a:spcBef>
            </a:pPr>
            <a:r>
              <a:rPr sz="1100" b="1" spc="20" dirty="0">
                <a:solidFill>
                  <a:srgbClr val="F37D41"/>
                </a:solidFill>
                <a:latin typeface="Arial"/>
                <a:cs typeface="Arial"/>
              </a:rPr>
              <a:t>Services </a:t>
            </a:r>
            <a:r>
              <a:rPr sz="1100" b="1" spc="15" dirty="0">
                <a:solidFill>
                  <a:srgbClr val="F37D41"/>
                </a:solidFill>
                <a:latin typeface="Arial"/>
                <a:cs typeface="Arial"/>
              </a:rPr>
              <a:t>are </a:t>
            </a:r>
            <a:r>
              <a:rPr sz="1100" b="1" spc="20" dirty="0">
                <a:solidFill>
                  <a:srgbClr val="F37D41"/>
                </a:solidFill>
                <a:latin typeface="Arial"/>
                <a:cs typeface="Arial"/>
              </a:rPr>
              <a:t>available without</a:t>
            </a:r>
            <a:r>
              <a:rPr sz="1100" b="1" spc="110" dirty="0">
                <a:solidFill>
                  <a:srgbClr val="F37D41"/>
                </a:solidFill>
                <a:latin typeface="Arial"/>
                <a:cs typeface="Arial"/>
              </a:rPr>
              <a:t> </a:t>
            </a:r>
            <a:r>
              <a:rPr sz="1100" b="1" spc="25" dirty="0">
                <a:solidFill>
                  <a:srgbClr val="F37D41"/>
                </a:solidFill>
                <a:latin typeface="Arial"/>
                <a:cs typeface="Arial"/>
              </a:rPr>
              <a:t>discrimination</a:t>
            </a:r>
            <a:endParaRPr sz="11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250377" y="2128170"/>
            <a:ext cx="514350" cy="434340"/>
          </a:xfrm>
          <a:custGeom>
            <a:avLst/>
            <a:gdLst/>
            <a:ahLst/>
            <a:cxnLst/>
            <a:rect l="l" t="t" r="r" b="b"/>
            <a:pathLst>
              <a:path w="514350" h="434339">
                <a:moveTo>
                  <a:pt x="408809" y="394720"/>
                </a:moveTo>
                <a:lnTo>
                  <a:pt x="305113" y="394720"/>
                </a:lnTo>
                <a:lnTo>
                  <a:pt x="317255" y="395430"/>
                </a:lnTo>
                <a:lnTo>
                  <a:pt x="328805" y="399640"/>
                </a:lnTo>
                <a:lnTo>
                  <a:pt x="338929" y="407339"/>
                </a:lnTo>
                <a:lnTo>
                  <a:pt x="343247" y="411784"/>
                </a:lnTo>
                <a:lnTo>
                  <a:pt x="346359" y="416953"/>
                </a:lnTo>
                <a:lnTo>
                  <a:pt x="348302" y="422440"/>
                </a:lnTo>
                <a:lnTo>
                  <a:pt x="348746" y="422567"/>
                </a:lnTo>
                <a:lnTo>
                  <a:pt x="349178" y="422795"/>
                </a:lnTo>
                <a:lnTo>
                  <a:pt x="349534" y="423138"/>
                </a:lnTo>
                <a:lnTo>
                  <a:pt x="360129" y="430317"/>
                </a:lnTo>
                <a:lnTo>
                  <a:pt x="372700" y="433733"/>
                </a:lnTo>
                <a:lnTo>
                  <a:pt x="385397" y="432525"/>
                </a:lnTo>
                <a:lnTo>
                  <a:pt x="396371" y="425831"/>
                </a:lnTo>
                <a:lnTo>
                  <a:pt x="400626" y="421462"/>
                </a:lnTo>
                <a:lnTo>
                  <a:pt x="407480" y="410825"/>
                </a:lnTo>
                <a:lnTo>
                  <a:pt x="409654" y="398789"/>
                </a:lnTo>
                <a:lnTo>
                  <a:pt x="408809" y="394720"/>
                </a:lnTo>
                <a:close/>
              </a:path>
              <a:path w="514350" h="434339">
                <a:moveTo>
                  <a:pt x="359568" y="336895"/>
                </a:moveTo>
                <a:lnTo>
                  <a:pt x="251584" y="336895"/>
                </a:lnTo>
                <a:lnTo>
                  <a:pt x="263742" y="337678"/>
                </a:lnTo>
                <a:lnTo>
                  <a:pt x="275295" y="341935"/>
                </a:lnTo>
                <a:lnTo>
                  <a:pt x="285424" y="349656"/>
                </a:lnTo>
                <a:lnTo>
                  <a:pt x="293038" y="360471"/>
                </a:lnTo>
                <a:lnTo>
                  <a:pt x="296861" y="372665"/>
                </a:lnTo>
                <a:lnTo>
                  <a:pt x="296911" y="385321"/>
                </a:lnTo>
                <a:lnTo>
                  <a:pt x="293209" y="397522"/>
                </a:lnTo>
                <a:lnTo>
                  <a:pt x="305113" y="394720"/>
                </a:lnTo>
                <a:lnTo>
                  <a:pt x="408809" y="394720"/>
                </a:lnTo>
                <a:lnTo>
                  <a:pt x="407168" y="386815"/>
                </a:lnTo>
                <a:lnTo>
                  <a:pt x="400042" y="376364"/>
                </a:lnTo>
                <a:lnTo>
                  <a:pt x="359568" y="336895"/>
                </a:lnTo>
                <a:close/>
              </a:path>
              <a:path w="514350" h="434339">
                <a:moveTo>
                  <a:pt x="385400" y="254469"/>
                </a:moveTo>
                <a:lnTo>
                  <a:pt x="283367" y="254469"/>
                </a:lnTo>
                <a:lnTo>
                  <a:pt x="402620" y="370751"/>
                </a:lnTo>
                <a:lnTo>
                  <a:pt x="413967" y="377174"/>
                </a:lnTo>
                <a:lnTo>
                  <a:pt x="428052" y="378779"/>
                </a:lnTo>
                <a:lnTo>
                  <a:pt x="442261" y="375699"/>
                </a:lnTo>
                <a:lnTo>
                  <a:pt x="453979" y="368071"/>
                </a:lnTo>
                <a:lnTo>
                  <a:pt x="460853" y="357442"/>
                </a:lnTo>
                <a:lnTo>
                  <a:pt x="463034" y="345408"/>
                </a:lnTo>
                <a:lnTo>
                  <a:pt x="460547" y="333431"/>
                </a:lnTo>
                <a:lnTo>
                  <a:pt x="453420" y="322973"/>
                </a:lnTo>
                <a:lnTo>
                  <a:pt x="385400" y="254469"/>
                </a:lnTo>
                <a:close/>
              </a:path>
              <a:path w="514350" h="434339">
                <a:moveTo>
                  <a:pt x="300325" y="279122"/>
                </a:moveTo>
                <a:lnTo>
                  <a:pt x="198356" y="279122"/>
                </a:lnTo>
                <a:lnTo>
                  <a:pt x="210499" y="279827"/>
                </a:lnTo>
                <a:lnTo>
                  <a:pt x="222049" y="284029"/>
                </a:lnTo>
                <a:lnTo>
                  <a:pt x="232173" y="291719"/>
                </a:lnTo>
                <a:lnTo>
                  <a:pt x="239766" y="302546"/>
                </a:lnTo>
                <a:lnTo>
                  <a:pt x="243527" y="314763"/>
                </a:lnTo>
                <a:lnTo>
                  <a:pt x="243478" y="327427"/>
                </a:lnTo>
                <a:lnTo>
                  <a:pt x="239641" y="339598"/>
                </a:lnTo>
                <a:lnTo>
                  <a:pt x="251584" y="336895"/>
                </a:lnTo>
                <a:lnTo>
                  <a:pt x="359568" y="336895"/>
                </a:lnTo>
                <a:lnTo>
                  <a:pt x="300325" y="279122"/>
                </a:lnTo>
                <a:close/>
              </a:path>
              <a:path w="514350" h="434339">
                <a:moveTo>
                  <a:pt x="434722" y="200177"/>
                </a:moveTo>
                <a:lnTo>
                  <a:pt x="339704" y="200177"/>
                </a:lnTo>
                <a:lnTo>
                  <a:pt x="340834" y="201345"/>
                </a:lnTo>
                <a:lnTo>
                  <a:pt x="457497" y="318820"/>
                </a:lnTo>
                <a:lnTo>
                  <a:pt x="481322" y="327202"/>
                </a:lnTo>
                <a:lnTo>
                  <a:pt x="488084" y="326282"/>
                </a:lnTo>
                <a:lnTo>
                  <a:pt x="514240" y="302831"/>
                </a:lnTo>
                <a:lnTo>
                  <a:pt x="514139" y="294284"/>
                </a:lnTo>
                <a:lnTo>
                  <a:pt x="504537" y="271843"/>
                </a:lnTo>
                <a:lnTo>
                  <a:pt x="434722" y="200177"/>
                </a:lnTo>
                <a:close/>
              </a:path>
              <a:path w="514350" h="434339">
                <a:moveTo>
                  <a:pt x="154856" y="0"/>
                </a:moveTo>
                <a:lnTo>
                  <a:pt x="98820" y="11347"/>
                </a:lnTo>
                <a:lnTo>
                  <a:pt x="51833" y="42164"/>
                </a:lnTo>
                <a:lnTo>
                  <a:pt x="13875" y="89837"/>
                </a:lnTo>
                <a:lnTo>
                  <a:pt x="286" y="131662"/>
                </a:lnTo>
                <a:lnTo>
                  <a:pt x="0" y="175245"/>
                </a:lnTo>
                <a:lnTo>
                  <a:pt x="13035" y="217243"/>
                </a:lnTo>
                <a:lnTo>
                  <a:pt x="39413" y="254317"/>
                </a:lnTo>
                <a:lnTo>
                  <a:pt x="39560" y="254495"/>
                </a:lnTo>
                <a:lnTo>
                  <a:pt x="69143" y="287528"/>
                </a:lnTo>
                <a:lnTo>
                  <a:pt x="71251" y="281355"/>
                </a:lnTo>
                <a:lnTo>
                  <a:pt x="74782" y="275564"/>
                </a:lnTo>
                <a:lnTo>
                  <a:pt x="118673" y="233095"/>
                </a:lnTo>
                <a:lnTo>
                  <a:pt x="148861" y="221183"/>
                </a:lnTo>
                <a:lnTo>
                  <a:pt x="352348" y="221183"/>
                </a:lnTo>
                <a:lnTo>
                  <a:pt x="335564" y="204279"/>
                </a:lnTo>
                <a:lnTo>
                  <a:pt x="335577" y="202450"/>
                </a:lnTo>
                <a:lnTo>
                  <a:pt x="337863" y="200177"/>
                </a:lnTo>
                <a:lnTo>
                  <a:pt x="434722" y="200177"/>
                </a:lnTo>
                <a:lnTo>
                  <a:pt x="431007" y="196364"/>
                </a:lnTo>
                <a:lnTo>
                  <a:pt x="228716" y="196364"/>
                </a:lnTo>
                <a:lnTo>
                  <a:pt x="215086" y="194082"/>
                </a:lnTo>
                <a:lnTo>
                  <a:pt x="190836" y="164049"/>
                </a:lnTo>
                <a:lnTo>
                  <a:pt x="190581" y="156819"/>
                </a:lnTo>
                <a:lnTo>
                  <a:pt x="191740" y="149633"/>
                </a:lnTo>
                <a:lnTo>
                  <a:pt x="194218" y="142794"/>
                </a:lnTo>
                <a:lnTo>
                  <a:pt x="197941" y="136461"/>
                </a:lnTo>
                <a:lnTo>
                  <a:pt x="202836" y="130797"/>
                </a:lnTo>
                <a:lnTo>
                  <a:pt x="277169" y="58813"/>
                </a:lnTo>
                <a:lnTo>
                  <a:pt x="257294" y="40843"/>
                </a:lnTo>
                <a:lnTo>
                  <a:pt x="235671" y="23074"/>
                </a:lnTo>
                <a:lnTo>
                  <a:pt x="211007" y="10191"/>
                </a:lnTo>
                <a:lnTo>
                  <a:pt x="183864" y="2414"/>
                </a:lnTo>
                <a:lnTo>
                  <a:pt x="154856" y="0"/>
                </a:lnTo>
                <a:close/>
              </a:path>
              <a:path w="514350" h="434339">
                <a:moveTo>
                  <a:pt x="352348" y="221183"/>
                </a:moveTo>
                <a:lnTo>
                  <a:pt x="148861" y="221183"/>
                </a:lnTo>
                <a:lnTo>
                  <a:pt x="157210" y="222134"/>
                </a:lnTo>
                <a:lnTo>
                  <a:pt x="165084" y="224648"/>
                </a:lnTo>
                <a:lnTo>
                  <a:pt x="189894" y="255879"/>
                </a:lnTo>
                <a:lnTo>
                  <a:pt x="190568" y="264261"/>
                </a:lnTo>
                <a:lnTo>
                  <a:pt x="190479" y="270484"/>
                </a:lnTo>
                <a:lnTo>
                  <a:pt x="189044" y="276479"/>
                </a:lnTo>
                <a:lnTo>
                  <a:pt x="186453" y="281927"/>
                </a:lnTo>
                <a:lnTo>
                  <a:pt x="198356" y="279122"/>
                </a:lnTo>
                <a:lnTo>
                  <a:pt x="300325" y="279122"/>
                </a:lnTo>
                <a:lnTo>
                  <a:pt x="279303" y="258622"/>
                </a:lnTo>
                <a:lnTo>
                  <a:pt x="279277" y="256781"/>
                </a:lnTo>
                <a:lnTo>
                  <a:pt x="280382" y="255638"/>
                </a:lnTo>
                <a:lnTo>
                  <a:pt x="281525" y="254495"/>
                </a:lnTo>
                <a:lnTo>
                  <a:pt x="283367" y="254469"/>
                </a:lnTo>
                <a:lnTo>
                  <a:pt x="385400" y="254469"/>
                </a:lnTo>
                <a:lnTo>
                  <a:pt x="352348" y="221183"/>
                </a:lnTo>
                <a:close/>
              </a:path>
              <a:path w="514350" h="434339">
                <a:moveTo>
                  <a:pt x="338739" y="101650"/>
                </a:moveTo>
                <a:lnTo>
                  <a:pt x="255287" y="184899"/>
                </a:lnTo>
                <a:lnTo>
                  <a:pt x="242674" y="193288"/>
                </a:lnTo>
                <a:lnTo>
                  <a:pt x="228716" y="196364"/>
                </a:lnTo>
                <a:lnTo>
                  <a:pt x="431007" y="196364"/>
                </a:lnTo>
                <a:lnTo>
                  <a:pt x="338739" y="101650"/>
                </a:lnTo>
                <a:close/>
              </a:path>
            </a:pathLst>
          </a:custGeom>
          <a:solidFill>
            <a:srgbClr val="F37D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446244" y="2129873"/>
            <a:ext cx="370205" cy="275590"/>
          </a:xfrm>
          <a:custGeom>
            <a:avLst/>
            <a:gdLst/>
            <a:ahLst/>
            <a:cxnLst/>
            <a:rect l="l" t="t" r="r" b="b"/>
            <a:pathLst>
              <a:path w="370205" h="275589">
                <a:moveTo>
                  <a:pt x="355106" y="92887"/>
                </a:moveTo>
                <a:lnTo>
                  <a:pt x="142138" y="92887"/>
                </a:lnTo>
                <a:lnTo>
                  <a:pt x="143687" y="92925"/>
                </a:lnTo>
                <a:lnTo>
                  <a:pt x="144437" y="93243"/>
                </a:lnTo>
                <a:lnTo>
                  <a:pt x="312788" y="266039"/>
                </a:lnTo>
                <a:lnTo>
                  <a:pt x="315671" y="268871"/>
                </a:lnTo>
                <a:lnTo>
                  <a:pt x="317982" y="272046"/>
                </a:lnTo>
                <a:lnTo>
                  <a:pt x="357382" y="214007"/>
                </a:lnTo>
                <a:lnTo>
                  <a:pt x="369760" y="152285"/>
                </a:lnTo>
                <a:lnTo>
                  <a:pt x="366513" y="123944"/>
                </a:lnTo>
                <a:lnTo>
                  <a:pt x="357549" y="97094"/>
                </a:lnTo>
                <a:lnTo>
                  <a:pt x="355106" y="92887"/>
                </a:lnTo>
                <a:close/>
              </a:path>
              <a:path w="370205" h="275589">
                <a:moveTo>
                  <a:pt x="209981" y="0"/>
                </a:moveTo>
                <a:lnTo>
                  <a:pt x="154859" y="12334"/>
                </a:lnTo>
                <a:lnTo>
                  <a:pt x="104317" y="43662"/>
                </a:lnTo>
                <a:lnTo>
                  <a:pt x="87566" y="59207"/>
                </a:lnTo>
                <a:lnTo>
                  <a:pt x="87248" y="59436"/>
                </a:lnTo>
                <a:lnTo>
                  <a:pt x="4787" y="139293"/>
                </a:lnTo>
                <a:lnTo>
                  <a:pt x="1054" y="147180"/>
                </a:lnTo>
                <a:lnTo>
                  <a:pt x="0" y="163690"/>
                </a:lnTo>
                <a:lnTo>
                  <a:pt x="2666" y="171234"/>
                </a:lnTo>
                <a:lnTo>
                  <a:pt x="11772" y="180657"/>
                </a:lnTo>
                <a:lnTo>
                  <a:pt x="21501" y="187033"/>
                </a:lnTo>
                <a:lnTo>
                  <a:pt x="32945" y="188860"/>
                </a:lnTo>
                <a:lnTo>
                  <a:pt x="44696" y="186188"/>
                </a:lnTo>
                <a:lnTo>
                  <a:pt x="55346" y="179070"/>
                </a:lnTo>
                <a:lnTo>
                  <a:pt x="141414" y="93205"/>
                </a:lnTo>
                <a:lnTo>
                  <a:pt x="142138" y="92887"/>
                </a:lnTo>
                <a:lnTo>
                  <a:pt x="355106" y="92887"/>
                </a:lnTo>
                <a:lnTo>
                  <a:pt x="343032" y="72097"/>
                </a:lnTo>
                <a:lnTo>
                  <a:pt x="312115" y="38785"/>
                </a:lnTo>
                <a:lnTo>
                  <a:pt x="265039" y="8777"/>
                </a:lnTo>
                <a:lnTo>
                  <a:pt x="238327" y="1665"/>
                </a:lnTo>
                <a:lnTo>
                  <a:pt x="209981" y="0"/>
                </a:lnTo>
                <a:close/>
              </a:path>
            </a:pathLst>
          </a:custGeom>
          <a:solidFill>
            <a:srgbClr val="4830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323072" y="2354826"/>
            <a:ext cx="272192" cy="28399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 flipV="1">
            <a:off x="1903348" y="3174194"/>
            <a:ext cx="4597437" cy="45719"/>
          </a:xfrm>
          <a:custGeom>
            <a:avLst/>
            <a:gdLst/>
            <a:ahLst/>
            <a:cxnLst/>
            <a:rect l="l" t="t" r="r" b="b"/>
            <a:pathLst>
              <a:path w="5066030">
                <a:moveTo>
                  <a:pt x="0" y="0"/>
                </a:moveTo>
                <a:lnTo>
                  <a:pt x="5065750" y="0"/>
                </a:lnTo>
              </a:path>
            </a:pathLst>
          </a:custGeom>
          <a:ln w="6350">
            <a:solidFill>
              <a:srgbClr val="F37D4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1912162" y="2773158"/>
            <a:ext cx="4179570" cy="406400"/>
          </a:xfrm>
          <a:prstGeom prst="rect">
            <a:avLst/>
          </a:prstGeom>
        </p:spPr>
        <p:txBody>
          <a:bodyPr vert="horz" wrap="square" lIns="0" tIns="349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75"/>
              </a:spcBef>
            </a:pPr>
            <a:r>
              <a:rPr sz="1100" b="1" spc="-15" dirty="0">
                <a:solidFill>
                  <a:srgbClr val="483087"/>
                </a:solidFill>
                <a:latin typeface="Arial"/>
                <a:cs typeface="Arial"/>
              </a:rPr>
              <a:t>STANDARD</a:t>
            </a:r>
            <a:r>
              <a:rPr sz="1100" b="1" spc="-10" dirty="0">
                <a:solidFill>
                  <a:srgbClr val="483087"/>
                </a:solidFill>
                <a:latin typeface="Arial"/>
                <a:cs typeface="Arial"/>
              </a:rPr>
              <a:t> </a:t>
            </a:r>
            <a:r>
              <a:rPr sz="1100" b="1" dirty="0">
                <a:solidFill>
                  <a:srgbClr val="483087"/>
                </a:solidFill>
                <a:latin typeface="Arial"/>
                <a:cs typeface="Arial"/>
              </a:rPr>
              <a:t>2</a:t>
            </a:r>
            <a:endParaRPr sz="11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80"/>
              </a:spcBef>
            </a:pPr>
            <a:r>
              <a:rPr sz="1100" b="1" spc="20" dirty="0">
                <a:solidFill>
                  <a:srgbClr val="F37D41"/>
                </a:solidFill>
                <a:latin typeface="Arial"/>
                <a:cs typeface="Arial"/>
              </a:rPr>
              <a:t>Respect </a:t>
            </a:r>
            <a:r>
              <a:rPr sz="1100" b="1" spc="15" dirty="0">
                <a:solidFill>
                  <a:srgbClr val="F37D41"/>
                </a:solidFill>
                <a:latin typeface="Arial"/>
                <a:cs typeface="Arial"/>
              </a:rPr>
              <a:t>the </a:t>
            </a:r>
            <a:r>
              <a:rPr sz="1100" b="1" spc="10" dirty="0">
                <a:solidFill>
                  <a:srgbClr val="F37D41"/>
                </a:solidFill>
                <a:latin typeface="Arial"/>
                <a:cs typeface="Arial"/>
              </a:rPr>
              <a:t>dignity, </a:t>
            </a:r>
            <a:r>
              <a:rPr sz="1100" b="1" spc="20" dirty="0">
                <a:solidFill>
                  <a:srgbClr val="F37D41"/>
                </a:solidFill>
                <a:latin typeface="Arial"/>
                <a:cs typeface="Arial"/>
              </a:rPr>
              <a:t>rights, needs </a:t>
            </a:r>
            <a:r>
              <a:rPr sz="1100" b="1" spc="15" dirty="0">
                <a:solidFill>
                  <a:srgbClr val="F37D41"/>
                </a:solidFill>
                <a:latin typeface="Arial"/>
                <a:cs typeface="Arial"/>
              </a:rPr>
              <a:t>and </a:t>
            </a:r>
            <a:r>
              <a:rPr sz="1100" b="1" spc="20" dirty="0">
                <a:solidFill>
                  <a:srgbClr val="F37D41"/>
                </a:solidFill>
                <a:latin typeface="Arial"/>
                <a:cs typeface="Arial"/>
              </a:rPr>
              <a:t>feelings </a:t>
            </a:r>
            <a:r>
              <a:rPr sz="1100" b="1" spc="10" dirty="0">
                <a:solidFill>
                  <a:srgbClr val="F37D41"/>
                </a:solidFill>
                <a:latin typeface="Arial"/>
                <a:cs typeface="Arial"/>
              </a:rPr>
              <a:t>of </a:t>
            </a:r>
            <a:r>
              <a:rPr sz="1100" b="1" spc="15" dirty="0">
                <a:solidFill>
                  <a:srgbClr val="F37D41"/>
                </a:solidFill>
                <a:latin typeface="Arial"/>
                <a:cs typeface="Arial"/>
              </a:rPr>
              <a:t>the</a:t>
            </a:r>
            <a:r>
              <a:rPr sz="1100" b="1" spc="320" dirty="0">
                <a:solidFill>
                  <a:srgbClr val="F37D41"/>
                </a:solidFill>
                <a:latin typeface="Arial"/>
                <a:cs typeface="Arial"/>
              </a:rPr>
              <a:t> </a:t>
            </a:r>
            <a:r>
              <a:rPr sz="1100" b="1" spc="25" dirty="0">
                <a:solidFill>
                  <a:srgbClr val="F37D41"/>
                </a:solidFill>
                <a:latin typeface="Arial"/>
                <a:cs typeface="Arial"/>
              </a:rPr>
              <a:t>victim</a:t>
            </a:r>
            <a:endParaRPr sz="1100" dirty="0">
              <a:latin typeface="Arial"/>
              <a:cs typeface="Arial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1921376" y="3937181"/>
            <a:ext cx="4579409" cy="79338"/>
          </a:xfrm>
          <a:custGeom>
            <a:avLst/>
            <a:gdLst/>
            <a:ahLst/>
            <a:cxnLst/>
            <a:rect l="l" t="t" r="r" b="b"/>
            <a:pathLst>
              <a:path w="5066030">
                <a:moveTo>
                  <a:pt x="0" y="0"/>
                </a:moveTo>
                <a:lnTo>
                  <a:pt x="5065750" y="0"/>
                </a:lnTo>
              </a:path>
            </a:pathLst>
          </a:custGeom>
          <a:ln w="6350">
            <a:solidFill>
              <a:srgbClr val="F37D4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1912161" y="3524946"/>
            <a:ext cx="4445635" cy="399468"/>
          </a:xfrm>
          <a:prstGeom prst="rect">
            <a:avLst/>
          </a:prstGeom>
        </p:spPr>
        <p:txBody>
          <a:bodyPr vert="horz" wrap="square" lIns="0" tIns="349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75"/>
              </a:spcBef>
            </a:pPr>
            <a:r>
              <a:rPr sz="1100" b="1" spc="-15" dirty="0">
                <a:solidFill>
                  <a:srgbClr val="483087"/>
                </a:solidFill>
                <a:latin typeface="Arial"/>
                <a:cs typeface="Arial"/>
              </a:rPr>
              <a:t>STANDARD</a:t>
            </a:r>
            <a:r>
              <a:rPr sz="1100" b="1" spc="-10" dirty="0">
                <a:solidFill>
                  <a:srgbClr val="483087"/>
                </a:solidFill>
                <a:latin typeface="Arial"/>
                <a:cs typeface="Arial"/>
              </a:rPr>
              <a:t> </a:t>
            </a:r>
            <a:r>
              <a:rPr sz="1100" b="1" dirty="0">
                <a:solidFill>
                  <a:srgbClr val="483087"/>
                </a:solidFill>
                <a:latin typeface="Arial"/>
                <a:cs typeface="Arial"/>
              </a:rPr>
              <a:t>3</a:t>
            </a:r>
            <a:endParaRPr sz="11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80"/>
              </a:spcBef>
            </a:pPr>
            <a:r>
              <a:rPr sz="1100" b="1" spc="20" dirty="0">
                <a:solidFill>
                  <a:srgbClr val="F37D41"/>
                </a:solidFill>
                <a:latin typeface="Arial"/>
                <a:cs typeface="Arial"/>
              </a:rPr>
              <a:t>Ensuring </a:t>
            </a:r>
            <a:r>
              <a:rPr sz="1100" b="1" spc="15" dirty="0">
                <a:solidFill>
                  <a:srgbClr val="F37D41"/>
                </a:solidFill>
                <a:latin typeface="Arial"/>
                <a:cs typeface="Arial"/>
              </a:rPr>
              <a:t>the </a:t>
            </a:r>
            <a:r>
              <a:rPr sz="1100" b="1" spc="20" dirty="0">
                <a:solidFill>
                  <a:srgbClr val="F37D41"/>
                </a:solidFill>
                <a:latin typeface="Arial"/>
                <a:cs typeface="Arial"/>
              </a:rPr>
              <a:t>confidentiality</a:t>
            </a:r>
            <a:r>
              <a:rPr lang="en-US" sz="1100" b="1" spc="20" dirty="0">
                <a:solidFill>
                  <a:srgbClr val="F37D41"/>
                </a:solidFill>
                <a:latin typeface="Arial"/>
                <a:cs typeface="Arial"/>
              </a:rPr>
              <a:t>, safety</a:t>
            </a:r>
            <a:r>
              <a:rPr sz="1100" b="1" spc="20" dirty="0">
                <a:solidFill>
                  <a:srgbClr val="F37D41"/>
                </a:solidFill>
                <a:latin typeface="Arial"/>
                <a:cs typeface="Arial"/>
              </a:rPr>
              <a:t> </a:t>
            </a:r>
            <a:r>
              <a:rPr sz="1100" b="1" spc="15" dirty="0">
                <a:solidFill>
                  <a:srgbClr val="F37D41"/>
                </a:solidFill>
                <a:latin typeface="Arial"/>
                <a:cs typeface="Arial"/>
              </a:rPr>
              <a:t>and </a:t>
            </a:r>
            <a:r>
              <a:rPr sz="1100" b="1" spc="20" dirty="0">
                <a:solidFill>
                  <a:srgbClr val="F37D41"/>
                </a:solidFill>
                <a:latin typeface="Arial"/>
                <a:cs typeface="Arial"/>
              </a:rPr>
              <a:t>privacy </a:t>
            </a:r>
            <a:r>
              <a:rPr sz="1100" b="1" spc="10" dirty="0">
                <a:solidFill>
                  <a:srgbClr val="F37D41"/>
                </a:solidFill>
                <a:latin typeface="Arial"/>
                <a:cs typeface="Arial"/>
              </a:rPr>
              <a:t>of </a:t>
            </a:r>
            <a:r>
              <a:rPr lang="en-US" sz="1100" b="1" spc="15" dirty="0">
                <a:solidFill>
                  <a:srgbClr val="F37D41"/>
                </a:solidFill>
                <a:latin typeface="Arial"/>
                <a:cs typeface="Arial"/>
              </a:rPr>
              <a:t>the</a:t>
            </a:r>
            <a:r>
              <a:rPr sz="1100" b="1" spc="270" dirty="0">
                <a:solidFill>
                  <a:srgbClr val="F37D41"/>
                </a:solidFill>
                <a:latin typeface="Arial"/>
                <a:cs typeface="Arial"/>
              </a:rPr>
              <a:t> </a:t>
            </a:r>
            <a:r>
              <a:rPr sz="1100" b="1" spc="25" dirty="0">
                <a:solidFill>
                  <a:srgbClr val="F37D41"/>
                </a:solidFill>
                <a:latin typeface="Arial"/>
                <a:cs typeface="Arial"/>
              </a:rPr>
              <a:t>victim</a:t>
            </a:r>
            <a:endParaRPr sz="1100" dirty="0">
              <a:latin typeface="Arial"/>
              <a:cs typeface="Arial"/>
            </a:endParaRPr>
          </a:p>
        </p:txBody>
      </p:sp>
      <p:sp>
        <p:nvSpPr>
          <p:cNvPr id="13" name="object 13"/>
          <p:cNvSpPr/>
          <p:nvPr/>
        </p:nvSpPr>
        <p:spPr>
          <a:xfrm flipV="1">
            <a:off x="1903348" y="4787005"/>
            <a:ext cx="4597437" cy="61778"/>
          </a:xfrm>
          <a:custGeom>
            <a:avLst/>
            <a:gdLst/>
            <a:ahLst/>
            <a:cxnLst/>
            <a:rect l="l" t="t" r="r" b="b"/>
            <a:pathLst>
              <a:path w="5066030">
                <a:moveTo>
                  <a:pt x="0" y="0"/>
                </a:moveTo>
                <a:lnTo>
                  <a:pt x="5065750" y="0"/>
                </a:lnTo>
              </a:path>
            </a:pathLst>
          </a:custGeom>
          <a:ln w="6350">
            <a:solidFill>
              <a:srgbClr val="F37D4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1913657" y="4408115"/>
            <a:ext cx="4445635" cy="406400"/>
          </a:xfrm>
          <a:prstGeom prst="rect">
            <a:avLst/>
          </a:prstGeom>
        </p:spPr>
        <p:txBody>
          <a:bodyPr vert="horz" wrap="square" lIns="0" tIns="349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75"/>
              </a:spcBef>
            </a:pPr>
            <a:r>
              <a:rPr sz="1100" b="1" spc="-15" dirty="0">
                <a:solidFill>
                  <a:srgbClr val="483087"/>
                </a:solidFill>
                <a:latin typeface="Arial"/>
                <a:cs typeface="Arial"/>
              </a:rPr>
              <a:t>STANDARD</a:t>
            </a:r>
            <a:r>
              <a:rPr sz="1100" b="1" spc="-10" dirty="0">
                <a:solidFill>
                  <a:srgbClr val="483087"/>
                </a:solidFill>
                <a:latin typeface="Arial"/>
                <a:cs typeface="Arial"/>
              </a:rPr>
              <a:t> </a:t>
            </a:r>
            <a:r>
              <a:rPr sz="1100" b="1" dirty="0">
                <a:solidFill>
                  <a:srgbClr val="483087"/>
                </a:solidFill>
                <a:latin typeface="Arial"/>
                <a:cs typeface="Arial"/>
              </a:rPr>
              <a:t>4</a:t>
            </a:r>
            <a:endParaRPr sz="11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80"/>
              </a:spcBef>
            </a:pPr>
            <a:r>
              <a:rPr lang="en-US" sz="1100" b="1" spc="20" dirty="0">
                <a:solidFill>
                  <a:srgbClr val="F37D41"/>
                </a:solidFill>
                <a:latin typeface="Arial"/>
                <a:cs typeface="Arial"/>
              </a:rPr>
              <a:t>Ensuring tailored responses, according to the individual needs</a:t>
            </a:r>
            <a:endParaRPr sz="1100" dirty="0">
              <a:latin typeface="Arial"/>
              <a:cs typeface="Arial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1918510" y="5562157"/>
            <a:ext cx="4597438" cy="45719"/>
          </a:xfrm>
          <a:custGeom>
            <a:avLst/>
            <a:gdLst/>
            <a:ahLst/>
            <a:cxnLst/>
            <a:rect l="l" t="t" r="r" b="b"/>
            <a:pathLst>
              <a:path w="5066030">
                <a:moveTo>
                  <a:pt x="0" y="0"/>
                </a:moveTo>
                <a:lnTo>
                  <a:pt x="5065750" y="0"/>
                </a:lnTo>
              </a:path>
            </a:pathLst>
          </a:custGeom>
          <a:ln w="6350">
            <a:solidFill>
              <a:srgbClr val="F37D4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1912161" y="5114274"/>
            <a:ext cx="2541905" cy="406400"/>
          </a:xfrm>
          <a:prstGeom prst="rect">
            <a:avLst/>
          </a:prstGeom>
        </p:spPr>
        <p:txBody>
          <a:bodyPr vert="horz" wrap="square" lIns="0" tIns="349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75"/>
              </a:spcBef>
            </a:pPr>
            <a:r>
              <a:rPr sz="1100" b="1" spc="-15" dirty="0">
                <a:solidFill>
                  <a:srgbClr val="483087"/>
                </a:solidFill>
                <a:latin typeface="Arial"/>
                <a:cs typeface="Arial"/>
              </a:rPr>
              <a:t>STANDARD</a:t>
            </a:r>
            <a:r>
              <a:rPr sz="1100" b="1" spc="-10" dirty="0">
                <a:solidFill>
                  <a:srgbClr val="483087"/>
                </a:solidFill>
                <a:latin typeface="Arial"/>
                <a:cs typeface="Arial"/>
              </a:rPr>
              <a:t> </a:t>
            </a:r>
            <a:r>
              <a:rPr sz="1100" b="1" dirty="0">
                <a:solidFill>
                  <a:srgbClr val="483087"/>
                </a:solidFill>
                <a:latin typeface="Arial"/>
                <a:cs typeface="Arial"/>
              </a:rPr>
              <a:t>5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80"/>
              </a:spcBef>
            </a:pPr>
            <a:r>
              <a:rPr sz="1100" b="1" spc="20" dirty="0">
                <a:solidFill>
                  <a:srgbClr val="F37D41"/>
                </a:solidFill>
                <a:latin typeface="Arial"/>
                <a:cs typeface="Arial"/>
              </a:rPr>
              <a:t>Provide </a:t>
            </a:r>
            <a:r>
              <a:rPr sz="1100" b="1" dirty="0">
                <a:solidFill>
                  <a:srgbClr val="F37D41"/>
                </a:solidFill>
                <a:latin typeface="Arial"/>
                <a:cs typeface="Arial"/>
              </a:rPr>
              <a:t>a </a:t>
            </a:r>
            <a:r>
              <a:rPr sz="1100" b="1" spc="20" dirty="0">
                <a:solidFill>
                  <a:srgbClr val="F37D41"/>
                </a:solidFill>
                <a:latin typeface="Arial"/>
                <a:cs typeface="Arial"/>
              </a:rPr>
              <a:t>variety </a:t>
            </a:r>
            <a:r>
              <a:rPr sz="1100" b="1" spc="10" dirty="0">
                <a:solidFill>
                  <a:srgbClr val="F37D41"/>
                </a:solidFill>
                <a:latin typeface="Arial"/>
                <a:cs typeface="Arial"/>
              </a:rPr>
              <a:t>of </a:t>
            </a:r>
            <a:r>
              <a:rPr sz="1100" b="1" spc="20" dirty="0">
                <a:solidFill>
                  <a:srgbClr val="F37D41"/>
                </a:solidFill>
                <a:latin typeface="Arial"/>
                <a:cs typeface="Arial"/>
              </a:rPr>
              <a:t>support</a:t>
            </a:r>
            <a:r>
              <a:rPr sz="1100" b="1" spc="150" dirty="0">
                <a:solidFill>
                  <a:srgbClr val="F37D41"/>
                </a:solidFill>
                <a:latin typeface="Arial"/>
                <a:cs typeface="Arial"/>
              </a:rPr>
              <a:t> </a:t>
            </a:r>
            <a:r>
              <a:rPr sz="1100" b="1" spc="25" dirty="0">
                <a:solidFill>
                  <a:srgbClr val="F37D41"/>
                </a:solidFill>
                <a:latin typeface="Arial"/>
                <a:cs typeface="Arial"/>
              </a:rPr>
              <a:t>options</a:t>
            </a:r>
            <a:endParaRPr sz="1100">
              <a:latin typeface="Arial"/>
              <a:cs typeface="Arial"/>
            </a:endParaRPr>
          </a:p>
        </p:txBody>
      </p:sp>
      <p:sp>
        <p:nvSpPr>
          <p:cNvPr id="17" name="object 17"/>
          <p:cNvSpPr/>
          <p:nvPr/>
        </p:nvSpPr>
        <p:spPr>
          <a:xfrm flipV="1">
            <a:off x="1866185" y="6358157"/>
            <a:ext cx="4597439" cy="45719"/>
          </a:xfrm>
          <a:custGeom>
            <a:avLst/>
            <a:gdLst/>
            <a:ahLst/>
            <a:cxnLst/>
            <a:rect l="l" t="t" r="r" b="b"/>
            <a:pathLst>
              <a:path w="5066030">
                <a:moveTo>
                  <a:pt x="0" y="0"/>
                </a:moveTo>
                <a:lnTo>
                  <a:pt x="5065750" y="0"/>
                </a:lnTo>
              </a:path>
            </a:pathLst>
          </a:custGeom>
          <a:ln w="6350">
            <a:solidFill>
              <a:srgbClr val="F37D4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896415" y="7112635"/>
            <a:ext cx="4597440" cy="61367"/>
          </a:xfrm>
          <a:custGeom>
            <a:avLst/>
            <a:gdLst/>
            <a:ahLst/>
            <a:cxnLst/>
            <a:rect l="l" t="t" r="r" b="b"/>
            <a:pathLst>
              <a:path w="5066030">
                <a:moveTo>
                  <a:pt x="0" y="0"/>
                </a:moveTo>
                <a:lnTo>
                  <a:pt x="5065750" y="0"/>
                </a:lnTo>
              </a:path>
            </a:pathLst>
          </a:custGeom>
          <a:ln w="6350">
            <a:solidFill>
              <a:srgbClr val="F37D4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1877574" y="5919169"/>
            <a:ext cx="4594436" cy="1163780"/>
          </a:xfrm>
          <a:prstGeom prst="rect">
            <a:avLst/>
          </a:prstGeom>
        </p:spPr>
        <p:txBody>
          <a:bodyPr vert="horz" wrap="square" lIns="0" tIns="34925" rIns="0" bIns="0" rtlCol="0" anchor="t">
            <a:spAutoFit/>
          </a:bodyPr>
          <a:lstStyle/>
          <a:p>
            <a:pPr marL="12700">
              <a:lnSpc>
                <a:spcPct val="100000"/>
              </a:lnSpc>
              <a:spcBef>
                <a:spcPts val="275"/>
              </a:spcBef>
            </a:pPr>
            <a:r>
              <a:rPr sz="1100" b="1" spc="-15" dirty="0">
                <a:solidFill>
                  <a:srgbClr val="483087"/>
                </a:solidFill>
                <a:latin typeface="Arial"/>
                <a:cs typeface="Arial"/>
              </a:rPr>
              <a:t>STANDARD</a:t>
            </a:r>
            <a:r>
              <a:rPr sz="1100" b="1" spc="-10" dirty="0">
                <a:solidFill>
                  <a:srgbClr val="483087"/>
                </a:solidFill>
                <a:latin typeface="Arial"/>
                <a:cs typeface="Arial"/>
              </a:rPr>
              <a:t> </a:t>
            </a:r>
            <a:r>
              <a:rPr sz="1100" b="1" dirty="0">
                <a:solidFill>
                  <a:srgbClr val="483087"/>
                </a:solidFill>
                <a:latin typeface="Arial"/>
                <a:cs typeface="Arial"/>
              </a:rPr>
              <a:t>6</a:t>
            </a:r>
            <a:endParaRPr sz="1100" dirty="0">
              <a:latin typeface="Arial"/>
              <a:cs typeface="Arial"/>
            </a:endParaRPr>
          </a:p>
          <a:p>
            <a:pPr marL="12700" marR="200660">
              <a:lnSpc>
                <a:spcPts val="1300"/>
              </a:lnSpc>
              <a:spcBef>
                <a:spcPts val="240"/>
              </a:spcBef>
            </a:pPr>
            <a:r>
              <a:rPr lang="en-US" sz="1100" b="1" spc="20" dirty="0">
                <a:solidFill>
                  <a:srgbClr val="F37D41"/>
                </a:solidFill>
                <a:latin typeface="Arial"/>
                <a:cs typeface="Arial"/>
              </a:rPr>
              <a:t>Delivering for victims through referrals and coordination</a:t>
            </a:r>
          </a:p>
          <a:p>
            <a:pPr>
              <a:lnSpc>
                <a:spcPct val="100000"/>
              </a:lnSpc>
            </a:pPr>
            <a:endParaRPr sz="12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35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100" b="1" spc="-15" dirty="0">
                <a:solidFill>
                  <a:srgbClr val="483087"/>
                </a:solidFill>
                <a:latin typeface="Arial"/>
                <a:cs typeface="Arial"/>
              </a:rPr>
              <a:t>STANDARD</a:t>
            </a:r>
            <a:r>
              <a:rPr sz="1100" b="1" spc="-10" dirty="0">
                <a:solidFill>
                  <a:srgbClr val="483087"/>
                </a:solidFill>
                <a:latin typeface="Arial"/>
                <a:cs typeface="Arial"/>
              </a:rPr>
              <a:t> </a:t>
            </a:r>
            <a:r>
              <a:rPr sz="1100" b="1" dirty="0">
                <a:solidFill>
                  <a:srgbClr val="483087"/>
                </a:solidFill>
                <a:latin typeface="Arial"/>
                <a:cs typeface="Arial"/>
              </a:rPr>
              <a:t>7</a:t>
            </a:r>
            <a:endParaRPr sz="1100" dirty="0">
              <a:latin typeface="Arial"/>
              <a:cs typeface="Arial"/>
            </a:endParaRPr>
          </a:p>
          <a:p>
            <a:pPr marL="12700" marR="5080">
              <a:lnSpc>
                <a:spcPts val="1300"/>
              </a:lnSpc>
              <a:spcBef>
                <a:spcPts val="235"/>
              </a:spcBef>
            </a:pPr>
            <a:r>
              <a:rPr lang="en-US" sz="1100" b="1" spc="20" dirty="0">
                <a:solidFill>
                  <a:srgbClr val="F37D41"/>
                </a:solidFill>
                <a:latin typeface="Arial"/>
                <a:cs typeface="Arial"/>
              </a:rPr>
              <a:t>Ensuring good governance structures </a:t>
            </a:r>
            <a:endParaRPr sz="1100" b="1" spc="20" dirty="0">
              <a:solidFill>
                <a:srgbClr val="F37D41"/>
              </a:solidFill>
              <a:latin typeface="Arial"/>
              <a:cs typeface="Arial"/>
            </a:endParaRPr>
          </a:p>
        </p:txBody>
      </p:sp>
      <p:sp>
        <p:nvSpPr>
          <p:cNvPr id="20" name="object 20"/>
          <p:cNvSpPr/>
          <p:nvPr/>
        </p:nvSpPr>
        <p:spPr>
          <a:xfrm flipV="1">
            <a:off x="1929118" y="7845988"/>
            <a:ext cx="4542892" cy="108781"/>
          </a:xfrm>
          <a:custGeom>
            <a:avLst/>
            <a:gdLst/>
            <a:ahLst/>
            <a:cxnLst/>
            <a:rect l="l" t="t" r="r" b="b"/>
            <a:pathLst>
              <a:path w="5066030">
                <a:moveTo>
                  <a:pt x="0" y="0"/>
                </a:moveTo>
                <a:lnTo>
                  <a:pt x="5065750" y="0"/>
                </a:lnTo>
              </a:path>
            </a:pathLst>
          </a:custGeom>
          <a:ln w="6350">
            <a:solidFill>
              <a:srgbClr val="F37D4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1926555" y="7544424"/>
            <a:ext cx="4181687" cy="399468"/>
          </a:xfrm>
          <a:prstGeom prst="rect">
            <a:avLst/>
          </a:prstGeom>
        </p:spPr>
        <p:txBody>
          <a:bodyPr vert="horz" wrap="square" lIns="0" tIns="34925" rIns="0" bIns="0" rtlCol="0" anchor="t">
            <a:spAutoFit/>
          </a:bodyPr>
          <a:lstStyle/>
          <a:p>
            <a:pPr marL="12700">
              <a:lnSpc>
                <a:spcPct val="100000"/>
              </a:lnSpc>
              <a:spcBef>
                <a:spcPts val="275"/>
              </a:spcBef>
            </a:pPr>
            <a:r>
              <a:rPr sz="1100" b="1" spc="-15" dirty="0">
                <a:solidFill>
                  <a:srgbClr val="483087"/>
                </a:solidFill>
                <a:latin typeface="Arial"/>
                <a:cs typeface="Arial"/>
              </a:rPr>
              <a:t>STANDARD</a:t>
            </a:r>
            <a:r>
              <a:rPr sz="1100" b="1" spc="-10" dirty="0">
                <a:solidFill>
                  <a:srgbClr val="483087"/>
                </a:solidFill>
                <a:latin typeface="Arial"/>
                <a:cs typeface="Arial"/>
              </a:rPr>
              <a:t> </a:t>
            </a:r>
            <a:r>
              <a:rPr sz="1100" b="1" dirty="0">
                <a:solidFill>
                  <a:srgbClr val="483087"/>
                </a:solidFill>
                <a:latin typeface="Arial"/>
                <a:cs typeface="Arial"/>
              </a:rPr>
              <a:t>8</a:t>
            </a:r>
            <a:endParaRPr sz="1100">
              <a:latin typeface="Arial"/>
              <a:cs typeface="Arial"/>
            </a:endParaRPr>
          </a:p>
          <a:p>
            <a:pPr marL="12700">
              <a:spcBef>
                <a:spcPts val="180"/>
              </a:spcBef>
            </a:pPr>
            <a:r>
              <a:rPr lang="en-US" sz="1100" b="1" spc="20" dirty="0">
                <a:solidFill>
                  <a:srgbClr val="F37D41"/>
                </a:solidFill>
                <a:latin typeface="Arial"/>
                <a:cs typeface="Arial"/>
              </a:rPr>
              <a:t>Achieving quality through training </a:t>
            </a:r>
            <a:endParaRPr sz="1100" b="1" spc="15" dirty="0">
              <a:solidFill>
                <a:srgbClr val="F37D41"/>
              </a:solidFill>
              <a:latin typeface="Arial"/>
              <a:cs typeface="Arial"/>
            </a:endParaRPr>
          </a:p>
        </p:txBody>
      </p:sp>
      <p:sp>
        <p:nvSpPr>
          <p:cNvPr id="47" name="object 47"/>
          <p:cNvSpPr/>
          <p:nvPr/>
        </p:nvSpPr>
        <p:spPr>
          <a:xfrm>
            <a:off x="1079591" y="5065974"/>
            <a:ext cx="599011" cy="59723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 txBox="1"/>
          <p:nvPr/>
        </p:nvSpPr>
        <p:spPr>
          <a:xfrm>
            <a:off x="1616272" y="5677955"/>
            <a:ext cx="209550" cy="12255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600" spc="20" dirty="0">
                <a:solidFill>
                  <a:srgbClr val="F37D41"/>
                </a:solidFill>
                <a:latin typeface="Arial Black"/>
                <a:cs typeface="Arial Black"/>
              </a:rPr>
              <a:t>SOS</a:t>
            </a:r>
            <a:endParaRPr sz="600">
              <a:latin typeface="Arial Black"/>
              <a:cs typeface="Arial Black"/>
            </a:endParaRPr>
          </a:p>
        </p:txBody>
      </p:sp>
      <p:sp>
        <p:nvSpPr>
          <p:cNvPr id="49" name="object 49"/>
          <p:cNvSpPr/>
          <p:nvPr/>
        </p:nvSpPr>
        <p:spPr>
          <a:xfrm>
            <a:off x="1443580" y="3576802"/>
            <a:ext cx="166090" cy="16607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1358663" y="3735302"/>
            <a:ext cx="287020" cy="266065"/>
          </a:xfrm>
          <a:custGeom>
            <a:avLst/>
            <a:gdLst/>
            <a:ahLst/>
            <a:cxnLst/>
            <a:rect l="l" t="t" r="r" b="b"/>
            <a:pathLst>
              <a:path w="287019" h="266064">
                <a:moveTo>
                  <a:pt x="109524" y="0"/>
                </a:moveTo>
                <a:lnTo>
                  <a:pt x="69714" y="27376"/>
                </a:lnTo>
                <a:lnTo>
                  <a:pt x="37031" y="67017"/>
                </a:lnTo>
                <a:lnTo>
                  <a:pt x="13232" y="116632"/>
                </a:lnTo>
                <a:lnTo>
                  <a:pt x="75" y="173926"/>
                </a:lnTo>
                <a:lnTo>
                  <a:pt x="0" y="188979"/>
                </a:lnTo>
                <a:lnTo>
                  <a:pt x="3212" y="203119"/>
                </a:lnTo>
                <a:lnTo>
                  <a:pt x="47197" y="243517"/>
                </a:lnTo>
                <a:lnTo>
                  <a:pt x="116293" y="262856"/>
                </a:lnTo>
                <a:lnTo>
                  <a:pt x="155079" y="265696"/>
                </a:lnTo>
                <a:lnTo>
                  <a:pt x="154393" y="261645"/>
                </a:lnTo>
                <a:lnTo>
                  <a:pt x="154063" y="257492"/>
                </a:lnTo>
                <a:lnTo>
                  <a:pt x="157187" y="170370"/>
                </a:lnTo>
                <a:lnTo>
                  <a:pt x="177723" y="149085"/>
                </a:lnTo>
                <a:lnTo>
                  <a:pt x="177723" y="126504"/>
                </a:lnTo>
                <a:lnTo>
                  <a:pt x="184125" y="94880"/>
                </a:lnTo>
                <a:lnTo>
                  <a:pt x="201572" y="69029"/>
                </a:lnTo>
                <a:lnTo>
                  <a:pt x="227427" y="51586"/>
                </a:lnTo>
                <a:lnTo>
                  <a:pt x="259054" y="45186"/>
                </a:lnTo>
                <a:lnTo>
                  <a:pt x="282724" y="45186"/>
                </a:lnTo>
                <a:lnTo>
                  <a:pt x="282268" y="44659"/>
                </a:lnTo>
                <a:lnTo>
                  <a:pt x="168099" y="44659"/>
                </a:lnTo>
                <a:lnTo>
                  <a:pt x="149226" y="40504"/>
                </a:lnTo>
                <a:lnTo>
                  <a:pt x="133209" y="28257"/>
                </a:lnTo>
                <a:lnTo>
                  <a:pt x="109524" y="0"/>
                </a:lnTo>
                <a:close/>
              </a:path>
              <a:path w="287019" h="266064">
                <a:moveTo>
                  <a:pt x="282724" y="45186"/>
                </a:moveTo>
                <a:lnTo>
                  <a:pt x="259054" y="45186"/>
                </a:lnTo>
                <a:lnTo>
                  <a:pt x="266329" y="45508"/>
                </a:lnTo>
                <a:lnTo>
                  <a:pt x="273429" y="46456"/>
                </a:lnTo>
                <a:lnTo>
                  <a:pt x="280326" y="48004"/>
                </a:lnTo>
                <a:lnTo>
                  <a:pt x="286994" y="50126"/>
                </a:lnTo>
                <a:lnTo>
                  <a:pt x="282724" y="45186"/>
                </a:lnTo>
                <a:close/>
              </a:path>
              <a:path w="287019" h="266064">
                <a:moveTo>
                  <a:pt x="227329" y="431"/>
                </a:moveTo>
                <a:lnTo>
                  <a:pt x="203161" y="28638"/>
                </a:lnTo>
                <a:lnTo>
                  <a:pt x="187016" y="40709"/>
                </a:lnTo>
                <a:lnTo>
                  <a:pt x="168099" y="44659"/>
                </a:lnTo>
                <a:lnTo>
                  <a:pt x="282268" y="44659"/>
                </a:lnTo>
                <a:lnTo>
                  <a:pt x="273731" y="34782"/>
                </a:lnTo>
                <a:lnTo>
                  <a:pt x="259295" y="21288"/>
                </a:lnTo>
                <a:lnTo>
                  <a:pt x="243792" y="9789"/>
                </a:lnTo>
                <a:lnTo>
                  <a:pt x="227329" y="431"/>
                </a:lnTo>
                <a:close/>
              </a:path>
            </a:pathLst>
          </a:custGeom>
          <a:solidFill>
            <a:srgbClr val="4830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1526652" y="3794280"/>
            <a:ext cx="182206" cy="25819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1389131" y="2814079"/>
            <a:ext cx="289560" cy="512445"/>
          </a:xfrm>
          <a:custGeom>
            <a:avLst/>
            <a:gdLst/>
            <a:ahLst/>
            <a:cxnLst/>
            <a:rect l="l" t="t" r="r" b="b"/>
            <a:pathLst>
              <a:path w="289560" h="512445">
                <a:moveTo>
                  <a:pt x="9522" y="53530"/>
                </a:moveTo>
                <a:lnTo>
                  <a:pt x="4972" y="58567"/>
                </a:lnTo>
                <a:lnTo>
                  <a:pt x="1721" y="65085"/>
                </a:lnTo>
                <a:lnTo>
                  <a:pt x="0" y="72716"/>
                </a:lnTo>
                <a:lnTo>
                  <a:pt x="35" y="81089"/>
                </a:lnTo>
                <a:lnTo>
                  <a:pt x="14983" y="211861"/>
                </a:lnTo>
                <a:lnTo>
                  <a:pt x="19756" y="228353"/>
                </a:lnTo>
                <a:lnTo>
                  <a:pt x="25730" y="237950"/>
                </a:lnTo>
                <a:lnTo>
                  <a:pt x="30996" y="248523"/>
                </a:lnTo>
                <a:lnTo>
                  <a:pt x="33639" y="267944"/>
                </a:lnTo>
                <a:lnTo>
                  <a:pt x="33639" y="512267"/>
                </a:lnTo>
                <a:lnTo>
                  <a:pt x="223149" y="512267"/>
                </a:lnTo>
                <a:lnTo>
                  <a:pt x="223149" y="285597"/>
                </a:lnTo>
                <a:lnTo>
                  <a:pt x="139532" y="285597"/>
                </a:lnTo>
                <a:lnTo>
                  <a:pt x="122479" y="270359"/>
                </a:lnTo>
                <a:lnTo>
                  <a:pt x="109281" y="251317"/>
                </a:lnTo>
                <a:lnTo>
                  <a:pt x="100759" y="229326"/>
                </a:lnTo>
                <a:lnTo>
                  <a:pt x="97736" y="205244"/>
                </a:lnTo>
                <a:lnTo>
                  <a:pt x="102286" y="176004"/>
                </a:lnTo>
                <a:lnTo>
                  <a:pt x="114986" y="150377"/>
                </a:lnTo>
                <a:lnTo>
                  <a:pt x="130457" y="133972"/>
                </a:lnTo>
                <a:lnTo>
                  <a:pt x="43863" y="133972"/>
                </a:lnTo>
                <a:lnTo>
                  <a:pt x="9929" y="56692"/>
                </a:lnTo>
                <a:lnTo>
                  <a:pt x="9522" y="53530"/>
                </a:lnTo>
                <a:close/>
              </a:path>
              <a:path w="289560" h="512445">
                <a:moveTo>
                  <a:pt x="197431" y="0"/>
                </a:moveTo>
                <a:lnTo>
                  <a:pt x="196517" y="0"/>
                </a:lnTo>
                <a:lnTo>
                  <a:pt x="189618" y="1222"/>
                </a:lnTo>
                <a:lnTo>
                  <a:pt x="183658" y="4643"/>
                </a:lnTo>
                <a:lnTo>
                  <a:pt x="179165" y="9895"/>
                </a:lnTo>
                <a:lnTo>
                  <a:pt x="176667" y="16611"/>
                </a:lnTo>
                <a:lnTo>
                  <a:pt x="174876" y="26568"/>
                </a:lnTo>
                <a:lnTo>
                  <a:pt x="175043" y="34589"/>
                </a:lnTo>
                <a:lnTo>
                  <a:pt x="178165" y="41673"/>
                </a:lnTo>
                <a:lnTo>
                  <a:pt x="183717" y="47069"/>
                </a:lnTo>
                <a:lnTo>
                  <a:pt x="191170" y="50025"/>
                </a:lnTo>
                <a:lnTo>
                  <a:pt x="233271" y="57607"/>
                </a:lnTo>
                <a:lnTo>
                  <a:pt x="233271" y="88938"/>
                </a:lnTo>
                <a:lnTo>
                  <a:pt x="233207" y="110667"/>
                </a:lnTo>
                <a:lnTo>
                  <a:pt x="230578" y="116408"/>
                </a:lnTo>
                <a:lnTo>
                  <a:pt x="193888" y="116522"/>
                </a:lnTo>
                <a:lnTo>
                  <a:pt x="159355" y="123495"/>
                </a:lnTo>
                <a:lnTo>
                  <a:pt x="131153" y="142509"/>
                </a:lnTo>
                <a:lnTo>
                  <a:pt x="112139" y="170711"/>
                </a:lnTo>
                <a:lnTo>
                  <a:pt x="105166" y="205244"/>
                </a:lnTo>
                <a:lnTo>
                  <a:pt x="107598" y="226095"/>
                </a:lnTo>
                <a:lnTo>
                  <a:pt x="114515" y="245417"/>
                </a:lnTo>
                <a:lnTo>
                  <a:pt x="125349" y="262487"/>
                </a:lnTo>
                <a:lnTo>
                  <a:pt x="139532" y="276580"/>
                </a:lnTo>
                <a:lnTo>
                  <a:pt x="139532" y="285597"/>
                </a:lnTo>
                <a:lnTo>
                  <a:pt x="223149" y="285597"/>
                </a:lnTo>
                <a:lnTo>
                  <a:pt x="223149" y="279869"/>
                </a:lnTo>
                <a:lnTo>
                  <a:pt x="230578" y="264794"/>
                </a:lnTo>
                <a:lnTo>
                  <a:pt x="245666" y="234581"/>
                </a:lnTo>
                <a:lnTo>
                  <a:pt x="283543" y="159258"/>
                </a:lnTo>
                <a:lnTo>
                  <a:pt x="286207" y="150377"/>
                </a:lnTo>
                <a:lnTo>
                  <a:pt x="288182" y="141228"/>
                </a:lnTo>
                <a:lnTo>
                  <a:pt x="288960" y="134632"/>
                </a:lnTo>
                <a:lnTo>
                  <a:pt x="288960" y="34429"/>
                </a:lnTo>
                <a:lnTo>
                  <a:pt x="267065" y="12179"/>
                </a:lnTo>
                <a:lnTo>
                  <a:pt x="265986" y="12179"/>
                </a:lnTo>
                <a:lnTo>
                  <a:pt x="199902" y="279"/>
                </a:lnTo>
                <a:lnTo>
                  <a:pt x="199468" y="266"/>
                </a:lnTo>
                <a:lnTo>
                  <a:pt x="197431" y="0"/>
                </a:lnTo>
                <a:close/>
              </a:path>
              <a:path w="289560" h="512445">
                <a:moveTo>
                  <a:pt x="80248" y="113423"/>
                </a:moveTo>
                <a:lnTo>
                  <a:pt x="46149" y="133896"/>
                </a:lnTo>
                <a:lnTo>
                  <a:pt x="44993" y="133972"/>
                </a:lnTo>
                <a:lnTo>
                  <a:pt x="130457" y="133972"/>
                </a:lnTo>
                <a:lnTo>
                  <a:pt x="134416" y="129774"/>
                </a:lnTo>
                <a:lnTo>
                  <a:pt x="143851" y="124371"/>
                </a:lnTo>
                <a:lnTo>
                  <a:pt x="103248" y="124371"/>
                </a:lnTo>
                <a:lnTo>
                  <a:pt x="96511" y="123601"/>
                </a:lnTo>
                <a:lnTo>
                  <a:pt x="90320" y="121407"/>
                </a:lnTo>
                <a:lnTo>
                  <a:pt x="84842" y="117957"/>
                </a:lnTo>
                <a:lnTo>
                  <a:pt x="80248" y="113423"/>
                </a:lnTo>
                <a:close/>
              </a:path>
              <a:path w="289560" h="512445">
                <a:moveTo>
                  <a:pt x="142212" y="104571"/>
                </a:moveTo>
                <a:lnTo>
                  <a:pt x="104709" y="124332"/>
                </a:lnTo>
                <a:lnTo>
                  <a:pt x="104226" y="124371"/>
                </a:lnTo>
                <a:lnTo>
                  <a:pt x="143851" y="124371"/>
                </a:lnTo>
                <a:lnTo>
                  <a:pt x="159154" y="115608"/>
                </a:lnTo>
                <a:lnTo>
                  <a:pt x="152283" y="114020"/>
                </a:lnTo>
                <a:lnTo>
                  <a:pt x="146327" y="110032"/>
                </a:lnTo>
                <a:lnTo>
                  <a:pt x="142212" y="104571"/>
                </a:lnTo>
                <a:close/>
              </a:path>
              <a:path w="289560" h="512445">
                <a:moveTo>
                  <a:pt x="233207" y="88925"/>
                </a:moveTo>
                <a:close/>
              </a:path>
              <a:path w="289560" h="512445">
                <a:moveTo>
                  <a:pt x="218691" y="3657"/>
                </a:moveTo>
                <a:close/>
              </a:path>
              <a:path w="289560" h="512445">
                <a:moveTo>
                  <a:pt x="199832" y="266"/>
                </a:moveTo>
                <a:lnTo>
                  <a:pt x="199565" y="279"/>
                </a:lnTo>
                <a:lnTo>
                  <a:pt x="199902" y="279"/>
                </a:lnTo>
                <a:close/>
              </a:path>
            </a:pathLst>
          </a:custGeom>
          <a:solidFill>
            <a:srgbClr val="4830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1405502" y="2780900"/>
            <a:ext cx="249097" cy="16227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57">
            <a:extLst>
              <a:ext uri="{FF2B5EF4-FFF2-40B4-BE49-F238E27FC236}">
                <a16:creationId xmlns:a16="http://schemas.microsoft.com/office/drawing/2014/main" id="{FA0B3287-EE0C-4E1E-9DFE-051BBFAB75DE}"/>
              </a:ext>
            </a:extLst>
          </p:cNvPr>
          <p:cNvSpPr/>
          <p:nvPr/>
        </p:nvSpPr>
        <p:spPr>
          <a:xfrm>
            <a:off x="566049" y="10261649"/>
            <a:ext cx="1910714" cy="0"/>
          </a:xfrm>
          <a:custGeom>
            <a:avLst/>
            <a:gdLst/>
            <a:ahLst/>
            <a:cxnLst/>
            <a:rect l="l" t="t" r="r" b="b"/>
            <a:pathLst>
              <a:path w="1910714">
                <a:moveTo>
                  <a:pt x="0" y="0"/>
                </a:moveTo>
                <a:lnTo>
                  <a:pt x="1910448" y="0"/>
                </a:lnTo>
              </a:path>
            </a:pathLst>
          </a:custGeom>
          <a:ln w="38100">
            <a:solidFill>
              <a:srgbClr val="F47D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58">
            <a:extLst>
              <a:ext uri="{FF2B5EF4-FFF2-40B4-BE49-F238E27FC236}">
                <a16:creationId xmlns:a16="http://schemas.microsoft.com/office/drawing/2014/main" id="{10B7B8D6-9B4C-40C0-84F8-49355CADA249}"/>
              </a:ext>
            </a:extLst>
          </p:cNvPr>
          <p:cNvSpPr/>
          <p:nvPr/>
        </p:nvSpPr>
        <p:spPr>
          <a:xfrm>
            <a:off x="5158420" y="10261649"/>
            <a:ext cx="1910714" cy="0"/>
          </a:xfrm>
          <a:custGeom>
            <a:avLst/>
            <a:gdLst/>
            <a:ahLst/>
            <a:cxnLst/>
            <a:rect l="l" t="t" r="r" b="b"/>
            <a:pathLst>
              <a:path w="1910715">
                <a:moveTo>
                  <a:pt x="0" y="0"/>
                </a:moveTo>
                <a:lnTo>
                  <a:pt x="1910448" y="0"/>
                </a:lnTo>
              </a:path>
            </a:pathLst>
          </a:custGeom>
          <a:ln w="38100">
            <a:solidFill>
              <a:srgbClr val="F47D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68">
            <a:extLst>
              <a:ext uri="{FF2B5EF4-FFF2-40B4-BE49-F238E27FC236}">
                <a16:creationId xmlns:a16="http://schemas.microsoft.com/office/drawing/2014/main" id="{1080F5E5-8A78-4579-9837-C213D42E1E27}"/>
              </a:ext>
            </a:extLst>
          </p:cNvPr>
          <p:cNvSpPr/>
          <p:nvPr/>
        </p:nvSpPr>
        <p:spPr>
          <a:xfrm>
            <a:off x="2613519" y="10168349"/>
            <a:ext cx="2428378" cy="1866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object 21">
            <a:extLst>
              <a:ext uri="{FF2B5EF4-FFF2-40B4-BE49-F238E27FC236}">
                <a16:creationId xmlns:a16="http://schemas.microsoft.com/office/drawing/2014/main" id="{A8058461-F86B-4BF7-8527-4765973B2D50}"/>
              </a:ext>
            </a:extLst>
          </p:cNvPr>
          <p:cNvSpPr txBox="1"/>
          <p:nvPr/>
        </p:nvSpPr>
        <p:spPr>
          <a:xfrm>
            <a:off x="1926109" y="8412606"/>
            <a:ext cx="4181687" cy="399468"/>
          </a:xfrm>
          <a:prstGeom prst="rect">
            <a:avLst/>
          </a:prstGeom>
        </p:spPr>
        <p:txBody>
          <a:bodyPr vert="horz" wrap="square" lIns="0" tIns="34925" rIns="0" bIns="0" rtlCol="0" anchor="t">
            <a:spAutoFit/>
          </a:bodyPr>
          <a:lstStyle/>
          <a:p>
            <a:pPr marL="12700">
              <a:spcBef>
                <a:spcPts val="275"/>
              </a:spcBef>
            </a:pPr>
            <a:r>
              <a:rPr sz="1100" b="1" spc="-15" dirty="0">
                <a:solidFill>
                  <a:srgbClr val="483087"/>
                </a:solidFill>
                <a:latin typeface="Arial"/>
                <a:cs typeface="Arial"/>
              </a:rPr>
              <a:t>STANDARD</a:t>
            </a:r>
            <a:r>
              <a:rPr lang="en-US" sz="1100" b="1" spc="-10" dirty="0">
                <a:solidFill>
                  <a:srgbClr val="483087"/>
                </a:solidFill>
                <a:latin typeface="Arial"/>
                <a:cs typeface="Arial"/>
              </a:rPr>
              <a:t> 9</a:t>
            </a:r>
            <a:endParaRPr lang="en-US" sz="1100" b="1" dirty="0">
              <a:solidFill>
                <a:srgbClr val="483087"/>
              </a:solidFill>
              <a:latin typeface="Arial"/>
              <a:cs typeface="Arial"/>
            </a:endParaRPr>
          </a:p>
          <a:p>
            <a:pPr marL="12700">
              <a:spcBef>
                <a:spcPts val="180"/>
              </a:spcBef>
            </a:pPr>
            <a:r>
              <a:rPr lang="en-US" sz="1100" b="1" spc="20" dirty="0">
                <a:solidFill>
                  <a:srgbClr val="F37D41"/>
                </a:solidFill>
                <a:latin typeface="Arial"/>
                <a:cs typeface="Arial"/>
              </a:rPr>
              <a:t>Improving our services through monitoring and evaluation</a:t>
            </a:r>
            <a:endParaRPr sz="1100" b="1" spc="15" dirty="0">
              <a:solidFill>
                <a:srgbClr val="F37D41"/>
              </a:solidFill>
              <a:latin typeface="Arial"/>
              <a:cs typeface="Arial"/>
            </a:endParaRPr>
          </a:p>
        </p:txBody>
      </p:sp>
      <p:sp>
        <p:nvSpPr>
          <p:cNvPr id="105" name="object 20">
            <a:extLst>
              <a:ext uri="{FF2B5EF4-FFF2-40B4-BE49-F238E27FC236}">
                <a16:creationId xmlns:a16="http://schemas.microsoft.com/office/drawing/2014/main" id="{2176EA58-96C5-4E58-9B3B-B67691F64233}"/>
              </a:ext>
            </a:extLst>
          </p:cNvPr>
          <p:cNvSpPr/>
          <p:nvPr/>
        </p:nvSpPr>
        <p:spPr>
          <a:xfrm flipV="1">
            <a:off x="1937560" y="8671666"/>
            <a:ext cx="4579410" cy="166684"/>
          </a:xfrm>
          <a:custGeom>
            <a:avLst/>
            <a:gdLst/>
            <a:ahLst/>
            <a:cxnLst/>
            <a:rect l="l" t="t" r="r" b="b"/>
            <a:pathLst>
              <a:path w="5066030">
                <a:moveTo>
                  <a:pt x="0" y="0"/>
                </a:moveTo>
                <a:lnTo>
                  <a:pt x="5065750" y="0"/>
                </a:lnTo>
              </a:path>
            </a:pathLst>
          </a:custGeom>
          <a:ln w="6350">
            <a:solidFill>
              <a:srgbClr val="F37D4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08" name="Graphic 108" descr="Bank">
            <a:extLst>
              <a:ext uri="{FF2B5EF4-FFF2-40B4-BE49-F238E27FC236}">
                <a16:creationId xmlns:a16="http://schemas.microsoft.com/office/drawing/2014/main" id="{6A20FB3C-A43A-47F2-9A29-F11A0C2E5973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xmlns="" r:embed="rId17"/>
              </a:ext>
            </a:extLst>
          </a:blip>
          <a:stretch>
            <a:fillRect/>
          </a:stretch>
        </p:blipFill>
        <p:spPr>
          <a:xfrm>
            <a:off x="1307502" y="6606042"/>
            <a:ext cx="575523" cy="575162"/>
          </a:xfrm>
          <a:prstGeom prst="rect">
            <a:avLst/>
          </a:prstGeom>
        </p:spPr>
      </p:pic>
      <p:pic>
        <p:nvPicPr>
          <p:cNvPr id="110" name="Graphic 110" descr="Group">
            <a:extLst>
              <a:ext uri="{FF2B5EF4-FFF2-40B4-BE49-F238E27FC236}">
                <a16:creationId xmlns:a16="http://schemas.microsoft.com/office/drawing/2014/main" id="{48E86FDB-2672-4082-8D94-A2856A90B5F2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96DAC541-7B7A-43D3-8B79-37D633B846F1}">
                <asvg:svgBlip xmlns:asvg="http://schemas.microsoft.com/office/drawing/2016/SVG/main" xmlns="" r:embed="rId19"/>
              </a:ext>
            </a:extLst>
          </a:blip>
          <a:stretch>
            <a:fillRect/>
          </a:stretch>
        </p:blipFill>
        <p:spPr>
          <a:xfrm>
            <a:off x="1252656" y="6893874"/>
            <a:ext cx="401943" cy="355037"/>
          </a:xfrm>
          <a:prstGeom prst="rect">
            <a:avLst/>
          </a:prstGeom>
        </p:spPr>
      </p:pic>
      <p:sp>
        <p:nvSpPr>
          <p:cNvPr id="73" name="object 24"/>
          <p:cNvSpPr/>
          <p:nvPr/>
        </p:nvSpPr>
        <p:spPr>
          <a:xfrm>
            <a:off x="1089288" y="7542503"/>
            <a:ext cx="179400" cy="179412"/>
          </a:xfrm>
          <a:prstGeom prst="rect">
            <a:avLst/>
          </a:prstGeom>
          <a:blipFill>
            <a:blip r:embed="rId2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25"/>
          <p:cNvSpPr/>
          <p:nvPr/>
        </p:nvSpPr>
        <p:spPr>
          <a:xfrm>
            <a:off x="1028307" y="7733488"/>
            <a:ext cx="327660" cy="224790"/>
          </a:xfrm>
          <a:custGeom>
            <a:avLst/>
            <a:gdLst/>
            <a:ahLst/>
            <a:cxnLst/>
            <a:rect l="l" t="t" r="r" b="b"/>
            <a:pathLst>
              <a:path w="327659" h="224789">
                <a:moveTo>
                  <a:pt x="99199" y="0"/>
                </a:moveTo>
                <a:lnTo>
                  <a:pt x="52184" y="0"/>
                </a:lnTo>
                <a:lnTo>
                  <a:pt x="31873" y="4101"/>
                </a:lnTo>
                <a:lnTo>
                  <a:pt x="15286" y="15286"/>
                </a:lnTo>
                <a:lnTo>
                  <a:pt x="4101" y="31873"/>
                </a:lnTo>
                <a:lnTo>
                  <a:pt x="0" y="52184"/>
                </a:lnTo>
                <a:lnTo>
                  <a:pt x="0" y="141947"/>
                </a:lnTo>
                <a:lnTo>
                  <a:pt x="6471" y="173991"/>
                </a:lnTo>
                <a:lnTo>
                  <a:pt x="24117" y="200158"/>
                </a:lnTo>
                <a:lnTo>
                  <a:pt x="50288" y="217800"/>
                </a:lnTo>
                <a:lnTo>
                  <a:pt x="82334" y="224269"/>
                </a:lnTo>
                <a:lnTo>
                  <a:pt x="231013" y="224269"/>
                </a:lnTo>
                <a:lnTo>
                  <a:pt x="245046" y="221390"/>
                </a:lnTo>
                <a:lnTo>
                  <a:pt x="256441" y="213552"/>
                </a:lnTo>
                <a:lnTo>
                  <a:pt x="264002" y="201954"/>
                </a:lnTo>
                <a:lnTo>
                  <a:pt x="266534" y="187794"/>
                </a:lnTo>
                <a:lnTo>
                  <a:pt x="263200" y="174347"/>
                </a:lnTo>
                <a:lnTo>
                  <a:pt x="254915" y="163348"/>
                </a:lnTo>
                <a:lnTo>
                  <a:pt x="243148" y="155924"/>
                </a:lnTo>
                <a:lnTo>
                  <a:pt x="229362" y="153200"/>
                </a:lnTo>
                <a:lnTo>
                  <a:pt x="145707" y="153200"/>
                </a:lnTo>
                <a:lnTo>
                  <a:pt x="145707" y="135839"/>
                </a:lnTo>
                <a:lnTo>
                  <a:pt x="239471" y="135839"/>
                </a:lnTo>
                <a:lnTo>
                  <a:pt x="267417" y="132054"/>
                </a:lnTo>
                <a:lnTo>
                  <a:pt x="291795" y="120919"/>
                </a:lnTo>
                <a:lnTo>
                  <a:pt x="310819" y="102760"/>
                </a:lnTo>
                <a:lnTo>
                  <a:pt x="317149" y="89522"/>
                </a:lnTo>
                <a:lnTo>
                  <a:pt x="179654" y="89522"/>
                </a:lnTo>
                <a:lnTo>
                  <a:pt x="99199" y="0"/>
                </a:lnTo>
                <a:close/>
              </a:path>
              <a:path w="327659" h="224789">
                <a:moveTo>
                  <a:pt x="211582" y="368"/>
                </a:moveTo>
                <a:lnTo>
                  <a:pt x="179654" y="89522"/>
                </a:lnTo>
                <a:lnTo>
                  <a:pt x="317149" y="89522"/>
                </a:lnTo>
                <a:lnTo>
                  <a:pt x="322707" y="77901"/>
                </a:lnTo>
                <a:lnTo>
                  <a:pt x="324634" y="70878"/>
                </a:lnTo>
                <a:lnTo>
                  <a:pt x="247332" y="70878"/>
                </a:lnTo>
                <a:lnTo>
                  <a:pt x="247332" y="39369"/>
                </a:lnTo>
                <a:lnTo>
                  <a:pt x="244561" y="24882"/>
                </a:lnTo>
                <a:lnTo>
                  <a:pt x="236962" y="12868"/>
                </a:lnTo>
                <a:lnTo>
                  <a:pt x="225611" y="4354"/>
                </a:lnTo>
                <a:lnTo>
                  <a:pt x="211582" y="368"/>
                </a:lnTo>
                <a:close/>
              </a:path>
              <a:path w="327659" h="224789">
                <a:moveTo>
                  <a:pt x="298799" y="27384"/>
                </a:moveTo>
                <a:lnTo>
                  <a:pt x="289606" y="28895"/>
                </a:lnTo>
                <a:lnTo>
                  <a:pt x="281252" y="33193"/>
                </a:lnTo>
                <a:lnTo>
                  <a:pt x="274434" y="39928"/>
                </a:lnTo>
                <a:lnTo>
                  <a:pt x="247332" y="70878"/>
                </a:lnTo>
                <a:lnTo>
                  <a:pt x="324634" y="70878"/>
                </a:lnTo>
                <a:lnTo>
                  <a:pt x="326478" y="64160"/>
                </a:lnTo>
                <a:lnTo>
                  <a:pt x="327353" y="53313"/>
                </a:lnTo>
                <a:lnTo>
                  <a:pt x="324300" y="43145"/>
                </a:lnTo>
                <a:lnTo>
                  <a:pt x="317752" y="34696"/>
                </a:lnTo>
                <a:lnTo>
                  <a:pt x="308140" y="29006"/>
                </a:lnTo>
                <a:lnTo>
                  <a:pt x="298799" y="27384"/>
                </a:lnTo>
                <a:close/>
              </a:path>
            </a:pathLst>
          </a:custGeom>
          <a:solidFill>
            <a:srgbClr val="F47D4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26"/>
          <p:cNvSpPr/>
          <p:nvPr/>
        </p:nvSpPr>
        <p:spPr>
          <a:xfrm>
            <a:off x="1367851" y="7782900"/>
            <a:ext cx="113664" cy="113664"/>
          </a:xfrm>
          <a:custGeom>
            <a:avLst/>
            <a:gdLst/>
            <a:ahLst/>
            <a:cxnLst/>
            <a:rect l="l" t="t" r="r" b="b"/>
            <a:pathLst>
              <a:path w="113665" h="113664">
                <a:moveTo>
                  <a:pt x="56565" y="0"/>
                </a:moveTo>
                <a:lnTo>
                  <a:pt x="34547" y="4444"/>
                </a:lnTo>
                <a:lnTo>
                  <a:pt x="16567" y="16565"/>
                </a:lnTo>
                <a:lnTo>
                  <a:pt x="4444" y="34541"/>
                </a:lnTo>
                <a:lnTo>
                  <a:pt x="0" y="56553"/>
                </a:lnTo>
                <a:lnTo>
                  <a:pt x="4445" y="78564"/>
                </a:lnTo>
                <a:lnTo>
                  <a:pt x="16567" y="96540"/>
                </a:lnTo>
                <a:lnTo>
                  <a:pt x="34547" y="108661"/>
                </a:lnTo>
                <a:lnTo>
                  <a:pt x="56565" y="113106"/>
                </a:lnTo>
                <a:lnTo>
                  <a:pt x="78577" y="108661"/>
                </a:lnTo>
                <a:lnTo>
                  <a:pt x="96553" y="96540"/>
                </a:lnTo>
                <a:lnTo>
                  <a:pt x="108674" y="78564"/>
                </a:lnTo>
                <a:lnTo>
                  <a:pt x="113118" y="56553"/>
                </a:lnTo>
                <a:lnTo>
                  <a:pt x="108674" y="34541"/>
                </a:lnTo>
                <a:lnTo>
                  <a:pt x="96553" y="16565"/>
                </a:lnTo>
                <a:lnTo>
                  <a:pt x="78577" y="4444"/>
                </a:lnTo>
                <a:lnTo>
                  <a:pt x="56565" y="0"/>
                </a:lnTo>
                <a:close/>
              </a:path>
            </a:pathLst>
          </a:custGeom>
          <a:solidFill>
            <a:srgbClr val="472E8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27"/>
          <p:cNvSpPr/>
          <p:nvPr/>
        </p:nvSpPr>
        <p:spPr>
          <a:xfrm>
            <a:off x="1538978" y="7782900"/>
            <a:ext cx="113664" cy="113664"/>
          </a:xfrm>
          <a:custGeom>
            <a:avLst/>
            <a:gdLst/>
            <a:ahLst/>
            <a:cxnLst/>
            <a:rect l="l" t="t" r="r" b="b"/>
            <a:pathLst>
              <a:path w="113665" h="113664">
                <a:moveTo>
                  <a:pt x="56553" y="0"/>
                </a:moveTo>
                <a:lnTo>
                  <a:pt x="34541" y="4444"/>
                </a:lnTo>
                <a:lnTo>
                  <a:pt x="16565" y="16565"/>
                </a:lnTo>
                <a:lnTo>
                  <a:pt x="4444" y="34541"/>
                </a:lnTo>
                <a:lnTo>
                  <a:pt x="0" y="56553"/>
                </a:lnTo>
                <a:lnTo>
                  <a:pt x="4444" y="78564"/>
                </a:lnTo>
                <a:lnTo>
                  <a:pt x="16565" y="96540"/>
                </a:lnTo>
                <a:lnTo>
                  <a:pt x="34541" y="108661"/>
                </a:lnTo>
                <a:lnTo>
                  <a:pt x="56553" y="113106"/>
                </a:lnTo>
                <a:lnTo>
                  <a:pt x="78564" y="108661"/>
                </a:lnTo>
                <a:lnTo>
                  <a:pt x="96540" y="96540"/>
                </a:lnTo>
                <a:lnTo>
                  <a:pt x="108661" y="78564"/>
                </a:lnTo>
                <a:lnTo>
                  <a:pt x="113106" y="56553"/>
                </a:lnTo>
                <a:lnTo>
                  <a:pt x="108661" y="34541"/>
                </a:lnTo>
                <a:lnTo>
                  <a:pt x="96540" y="16565"/>
                </a:lnTo>
                <a:lnTo>
                  <a:pt x="78564" y="4444"/>
                </a:lnTo>
                <a:lnTo>
                  <a:pt x="56553" y="0"/>
                </a:lnTo>
                <a:close/>
              </a:path>
            </a:pathLst>
          </a:custGeom>
          <a:solidFill>
            <a:srgbClr val="472E8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28"/>
          <p:cNvSpPr/>
          <p:nvPr/>
        </p:nvSpPr>
        <p:spPr>
          <a:xfrm>
            <a:off x="1325190" y="7903302"/>
            <a:ext cx="167005" cy="140970"/>
          </a:xfrm>
          <a:custGeom>
            <a:avLst/>
            <a:gdLst/>
            <a:ahLst/>
            <a:cxnLst/>
            <a:rect l="l" t="t" r="r" b="b"/>
            <a:pathLst>
              <a:path w="167005" h="140969">
                <a:moveTo>
                  <a:pt x="162001" y="0"/>
                </a:moveTo>
                <a:lnTo>
                  <a:pt x="37122" y="0"/>
                </a:lnTo>
                <a:lnTo>
                  <a:pt x="24315" y="2585"/>
                </a:lnTo>
                <a:lnTo>
                  <a:pt x="13860" y="9636"/>
                </a:lnTo>
                <a:lnTo>
                  <a:pt x="6812" y="20091"/>
                </a:lnTo>
                <a:lnTo>
                  <a:pt x="4229" y="32892"/>
                </a:lnTo>
                <a:lnTo>
                  <a:pt x="0" y="78536"/>
                </a:lnTo>
                <a:lnTo>
                  <a:pt x="2825" y="102208"/>
                </a:lnTo>
                <a:lnTo>
                  <a:pt x="14539" y="121916"/>
                </a:lnTo>
                <a:lnTo>
                  <a:pt x="33080" y="135401"/>
                </a:lnTo>
                <a:lnTo>
                  <a:pt x="56387" y="140398"/>
                </a:lnTo>
                <a:lnTo>
                  <a:pt x="150952" y="140398"/>
                </a:lnTo>
                <a:lnTo>
                  <a:pt x="159296" y="138315"/>
                </a:lnTo>
                <a:lnTo>
                  <a:pt x="166738" y="134696"/>
                </a:lnTo>
                <a:lnTo>
                  <a:pt x="157948" y="121708"/>
                </a:lnTo>
                <a:lnTo>
                  <a:pt x="151880" y="107368"/>
                </a:lnTo>
                <a:lnTo>
                  <a:pt x="148702" y="92119"/>
                </a:lnTo>
                <a:lnTo>
                  <a:pt x="148577" y="76403"/>
                </a:lnTo>
                <a:lnTo>
                  <a:pt x="152717" y="31686"/>
                </a:lnTo>
                <a:lnTo>
                  <a:pt x="153573" y="23068"/>
                </a:lnTo>
                <a:lnTo>
                  <a:pt x="155690" y="14882"/>
                </a:lnTo>
                <a:lnTo>
                  <a:pt x="158962" y="7228"/>
                </a:lnTo>
                <a:lnTo>
                  <a:pt x="163283" y="203"/>
                </a:lnTo>
                <a:lnTo>
                  <a:pt x="162623" y="165"/>
                </a:lnTo>
                <a:lnTo>
                  <a:pt x="162001" y="0"/>
                </a:lnTo>
                <a:close/>
              </a:path>
            </a:pathLst>
          </a:custGeom>
          <a:solidFill>
            <a:srgbClr val="472E8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29"/>
          <p:cNvSpPr/>
          <p:nvPr/>
        </p:nvSpPr>
        <p:spPr>
          <a:xfrm>
            <a:off x="1710095" y="7782899"/>
            <a:ext cx="113664" cy="113664"/>
          </a:xfrm>
          <a:custGeom>
            <a:avLst/>
            <a:gdLst/>
            <a:ahLst/>
            <a:cxnLst/>
            <a:rect l="l" t="t" r="r" b="b"/>
            <a:pathLst>
              <a:path w="113665" h="113664">
                <a:moveTo>
                  <a:pt x="56565" y="0"/>
                </a:moveTo>
                <a:lnTo>
                  <a:pt x="34547" y="4444"/>
                </a:lnTo>
                <a:lnTo>
                  <a:pt x="16567" y="16565"/>
                </a:lnTo>
                <a:lnTo>
                  <a:pt x="4444" y="34541"/>
                </a:lnTo>
                <a:lnTo>
                  <a:pt x="0" y="56553"/>
                </a:lnTo>
                <a:lnTo>
                  <a:pt x="4444" y="78564"/>
                </a:lnTo>
                <a:lnTo>
                  <a:pt x="16567" y="96540"/>
                </a:lnTo>
                <a:lnTo>
                  <a:pt x="34547" y="108661"/>
                </a:lnTo>
                <a:lnTo>
                  <a:pt x="56565" y="113106"/>
                </a:lnTo>
                <a:lnTo>
                  <a:pt x="78575" y="108661"/>
                </a:lnTo>
                <a:lnTo>
                  <a:pt x="96546" y="96540"/>
                </a:lnTo>
                <a:lnTo>
                  <a:pt x="108663" y="78564"/>
                </a:lnTo>
                <a:lnTo>
                  <a:pt x="113106" y="56553"/>
                </a:lnTo>
                <a:lnTo>
                  <a:pt x="108663" y="34541"/>
                </a:lnTo>
                <a:lnTo>
                  <a:pt x="96546" y="16565"/>
                </a:lnTo>
                <a:lnTo>
                  <a:pt x="78575" y="4444"/>
                </a:lnTo>
                <a:lnTo>
                  <a:pt x="56565" y="0"/>
                </a:lnTo>
                <a:close/>
              </a:path>
            </a:pathLst>
          </a:custGeom>
          <a:solidFill>
            <a:srgbClr val="472E8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30"/>
          <p:cNvSpPr/>
          <p:nvPr/>
        </p:nvSpPr>
        <p:spPr>
          <a:xfrm>
            <a:off x="1667430" y="7903302"/>
            <a:ext cx="198755" cy="140970"/>
          </a:xfrm>
          <a:custGeom>
            <a:avLst/>
            <a:gdLst/>
            <a:ahLst/>
            <a:cxnLst/>
            <a:rect l="l" t="t" r="r" b="b"/>
            <a:pathLst>
              <a:path w="198755" h="140969">
                <a:moveTo>
                  <a:pt x="161315" y="0"/>
                </a:moveTo>
                <a:lnTo>
                  <a:pt x="37122" y="0"/>
                </a:lnTo>
                <a:lnTo>
                  <a:pt x="24315" y="2585"/>
                </a:lnTo>
                <a:lnTo>
                  <a:pt x="13860" y="9636"/>
                </a:lnTo>
                <a:lnTo>
                  <a:pt x="6812" y="20091"/>
                </a:lnTo>
                <a:lnTo>
                  <a:pt x="4229" y="32892"/>
                </a:lnTo>
                <a:lnTo>
                  <a:pt x="0" y="78536"/>
                </a:lnTo>
                <a:lnTo>
                  <a:pt x="2825" y="102208"/>
                </a:lnTo>
                <a:lnTo>
                  <a:pt x="14539" y="121916"/>
                </a:lnTo>
                <a:lnTo>
                  <a:pt x="33080" y="135401"/>
                </a:lnTo>
                <a:lnTo>
                  <a:pt x="56388" y="140398"/>
                </a:lnTo>
                <a:lnTo>
                  <a:pt x="142062" y="140398"/>
                </a:lnTo>
                <a:lnTo>
                  <a:pt x="165369" y="135401"/>
                </a:lnTo>
                <a:lnTo>
                  <a:pt x="183910" y="121916"/>
                </a:lnTo>
                <a:lnTo>
                  <a:pt x="195624" y="102208"/>
                </a:lnTo>
                <a:lnTo>
                  <a:pt x="198450" y="78536"/>
                </a:lnTo>
                <a:lnTo>
                  <a:pt x="194221" y="32892"/>
                </a:lnTo>
                <a:lnTo>
                  <a:pt x="191635" y="20091"/>
                </a:lnTo>
                <a:lnTo>
                  <a:pt x="184583" y="9636"/>
                </a:lnTo>
                <a:lnTo>
                  <a:pt x="174123" y="2585"/>
                </a:lnTo>
                <a:lnTo>
                  <a:pt x="161315" y="0"/>
                </a:lnTo>
                <a:close/>
              </a:path>
            </a:pathLst>
          </a:custGeom>
          <a:solidFill>
            <a:srgbClr val="472E8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31"/>
          <p:cNvSpPr/>
          <p:nvPr/>
        </p:nvSpPr>
        <p:spPr>
          <a:xfrm>
            <a:off x="1496319" y="7903302"/>
            <a:ext cx="166370" cy="140970"/>
          </a:xfrm>
          <a:custGeom>
            <a:avLst/>
            <a:gdLst/>
            <a:ahLst/>
            <a:cxnLst/>
            <a:rect l="l" t="t" r="r" b="b"/>
            <a:pathLst>
              <a:path w="166369" h="140969">
                <a:moveTo>
                  <a:pt x="161810" y="0"/>
                </a:moveTo>
                <a:lnTo>
                  <a:pt x="37122" y="0"/>
                </a:lnTo>
                <a:lnTo>
                  <a:pt x="24313" y="2585"/>
                </a:lnTo>
                <a:lnTo>
                  <a:pt x="13854" y="9636"/>
                </a:lnTo>
                <a:lnTo>
                  <a:pt x="6802" y="20091"/>
                </a:lnTo>
                <a:lnTo>
                  <a:pt x="4216" y="32892"/>
                </a:lnTo>
                <a:lnTo>
                  <a:pt x="0" y="78536"/>
                </a:lnTo>
                <a:lnTo>
                  <a:pt x="2823" y="102208"/>
                </a:lnTo>
                <a:lnTo>
                  <a:pt x="14533" y="121916"/>
                </a:lnTo>
                <a:lnTo>
                  <a:pt x="33070" y="135401"/>
                </a:lnTo>
                <a:lnTo>
                  <a:pt x="56375" y="140398"/>
                </a:lnTo>
                <a:lnTo>
                  <a:pt x="150774" y="140398"/>
                </a:lnTo>
                <a:lnTo>
                  <a:pt x="158978" y="138391"/>
                </a:lnTo>
                <a:lnTo>
                  <a:pt x="166331" y="134886"/>
                </a:lnTo>
                <a:lnTo>
                  <a:pt x="157465" y="121871"/>
                </a:lnTo>
                <a:lnTo>
                  <a:pt x="151344" y="107488"/>
                </a:lnTo>
                <a:lnTo>
                  <a:pt x="148134" y="92183"/>
                </a:lnTo>
                <a:lnTo>
                  <a:pt x="148005" y="76403"/>
                </a:lnTo>
                <a:lnTo>
                  <a:pt x="152145" y="31686"/>
                </a:lnTo>
                <a:lnTo>
                  <a:pt x="153004" y="23051"/>
                </a:lnTo>
                <a:lnTo>
                  <a:pt x="155130" y="14852"/>
                </a:lnTo>
                <a:lnTo>
                  <a:pt x="158418" y="7187"/>
                </a:lnTo>
                <a:lnTo>
                  <a:pt x="162763" y="152"/>
                </a:lnTo>
                <a:lnTo>
                  <a:pt x="162267" y="126"/>
                </a:lnTo>
                <a:lnTo>
                  <a:pt x="161810" y="0"/>
                </a:lnTo>
                <a:close/>
              </a:path>
            </a:pathLst>
          </a:custGeom>
          <a:solidFill>
            <a:srgbClr val="472E8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32"/>
          <p:cNvSpPr/>
          <p:nvPr/>
        </p:nvSpPr>
        <p:spPr>
          <a:xfrm>
            <a:off x="1663827" y="7824465"/>
            <a:ext cx="34925" cy="57785"/>
          </a:xfrm>
          <a:custGeom>
            <a:avLst/>
            <a:gdLst/>
            <a:ahLst/>
            <a:cxnLst/>
            <a:rect l="l" t="t" r="r" b="b"/>
            <a:pathLst>
              <a:path w="34925" h="57785">
                <a:moveTo>
                  <a:pt x="24523" y="0"/>
                </a:moveTo>
                <a:lnTo>
                  <a:pt x="10007" y="0"/>
                </a:lnTo>
                <a:lnTo>
                  <a:pt x="10934" y="4864"/>
                </a:lnTo>
                <a:lnTo>
                  <a:pt x="11468" y="9855"/>
                </a:lnTo>
                <a:lnTo>
                  <a:pt x="11468" y="14986"/>
                </a:lnTo>
                <a:lnTo>
                  <a:pt x="10690" y="26038"/>
                </a:lnTo>
                <a:lnTo>
                  <a:pt x="8437" y="36618"/>
                </a:lnTo>
                <a:lnTo>
                  <a:pt x="4828" y="46634"/>
                </a:lnTo>
                <a:lnTo>
                  <a:pt x="0" y="55968"/>
                </a:lnTo>
                <a:lnTo>
                  <a:pt x="27800" y="57200"/>
                </a:lnTo>
                <a:lnTo>
                  <a:pt x="30010" y="56667"/>
                </a:lnTo>
                <a:lnTo>
                  <a:pt x="32258" y="56248"/>
                </a:lnTo>
                <a:lnTo>
                  <a:pt x="34544" y="55994"/>
                </a:lnTo>
                <a:lnTo>
                  <a:pt x="29695" y="46611"/>
                </a:lnTo>
                <a:lnTo>
                  <a:pt x="26096" y="36601"/>
                </a:lnTo>
                <a:lnTo>
                  <a:pt x="23850" y="26029"/>
                </a:lnTo>
                <a:lnTo>
                  <a:pt x="23075" y="14986"/>
                </a:lnTo>
                <a:lnTo>
                  <a:pt x="23075" y="9855"/>
                </a:lnTo>
                <a:lnTo>
                  <a:pt x="23609" y="4864"/>
                </a:lnTo>
                <a:lnTo>
                  <a:pt x="24523" y="0"/>
                </a:lnTo>
                <a:close/>
              </a:path>
            </a:pathLst>
          </a:custGeom>
          <a:solidFill>
            <a:srgbClr val="472E8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33"/>
          <p:cNvSpPr/>
          <p:nvPr/>
        </p:nvSpPr>
        <p:spPr>
          <a:xfrm>
            <a:off x="1169656" y="7456139"/>
            <a:ext cx="639445" cy="316230"/>
          </a:xfrm>
          <a:custGeom>
            <a:avLst/>
            <a:gdLst/>
            <a:ahLst/>
            <a:cxnLst/>
            <a:rect l="l" t="t" r="r" b="b"/>
            <a:pathLst>
              <a:path w="639444" h="316230">
                <a:moveTo>
                  <a:pt x="639025" y="303555"/>
                </a:moveTo>
                <a:lnTo>
                  <a:pt x="597001" y="303555"/>
                </a:lnTo>
                <a:lnTo>
                  <a:pt x="608359" y="304374"/>
                </a:lnTo>
                <a:lnTo>
                  <a:pt x="619218" y="306749"/>
                </a:lnTo>
                <a:lnTo>
                  <a:pt x="629475" y="310552"/>
                </a:lnTo>
                <a:lnTo>
                  <a:pt x="639025" y="315658"/>
                </a:lnTo>
                <a:lnTo>
                  <a:pt x="639025" y="303555"/>
                </a:lnTo>
                <a:close/>
              </a:path>
              <a:path w="639444" h="316230">
                <a:moveTo>
                  <a:pt x="639025" y="69608"/>
                </a:moveTo>
                <a:lnTo>
                  <a:pt x="569417" y="69608"/>
                </a:lnTo>
                <a:lnTo>
                  <a:pt x="569417" y="308571"/>
                </a:lnTo>
                <a:lnTo>
                  <a:pt x="575995" y="306443"/>
                </a:lnTo>
                <a:lnTo>
                  <a:pt x="582799" y="304868"/>
                </a:lnTo>
                <a:lnTo>
                  <a:pt x="589809" y="303890"/>
                </a:lnTo>
                <a:lnTo>
                  <a:pt x="597001" y="303555"/>
                </a:lnTo>
                <a:lnTo>
                  <a:pt x="639025" y="303555"/>
                </a:lnTo>
                <a:lnTo>
                  <a:pt x="639025" y="69608"/>
                </a:lnTo>
                <a:close/>
              </a:path>
              <a:path w="639444" h="316230">
                <a:moveTo>
                  <a:pt x="639025" y="63169"/>
                </a:moveTo>
                <a:lnTo>
                  <a:pt x="9347" y="63169"/>
                </a:lnTo>
                <a:lnTo>
                  <a:pt x="25654" y="64359"/>
                </a:lnTo>
                <a:lnTo>
                  <a:pt x="41233" y="67806"/>
                </a:lnTo>
                <a:lnTo>
                  <a:pt x="55931" y="73333"/>
                </a:lnTo>
                <a:lnTo>
                  <a:pt x="69596" y="80759"/>
                </a:lnTo>
                <a:lnTo>
                  <a:pt x="69596" y="69608"/>
                </a:lnTo>
                <a:lnTo>
                  <a:pt x="639025" y="69608"/>
                </a:lnTo>
                <a:lnTo>
                  <a:pt x="639025" y="63169"/>
                </a:lnTo>
                <a:close/>
              </a:path>
              <a:path w="639444" h="316230">
                <a:moveTo>
                  <a:pt x="639025" y="0"/>
                </a:moveTo>
                <a:lnTo>
                  <a:pt x="0" y="0"/>
                </a:lnTo>
                <a:lnTo>
                  <a:pt x="0" y="63639"/>
                </a:lnTo>
                <a:lnTo>
                  <a:pt x="3086" y="63385"/>
                </a:lnTo>
                <a:lnTo>
                  <a:pt x="6184" y="63169"/>
                </a:lnTo>
                <a:lnTo>
                  <a:pt x="639025" y="63169"/>
                </a:lnTo>
                <a:lnTo>
                  <a:pt x="639025" y="0"/>
                </a:lnTo>
                <a:close/>
              </a:path>
            </a:pathLst>
          </a:custGeom>
          <a:solidFill>
            <a:srgbClr val="472E8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34"/>
          <p:cNvSpPr/>
          <p:nvPr/>
        </p:nvSpPr>
        <p:spPr>
          <a:xfrm>
            <a:off x="1492663" y="7824461"/>
            <a:ext cx="34925" cy="57785"/>
          </a:xfrm>
          <a:custGeom>
            <a:avLst/>
            <a:gdLst/>
            <a:ahLst/>
            <a:cxnLst/>
            <a:rect l="l" t="t" r="r" b="b"/>
            <a:pathLst>
              <a:path w="34925" h="57785">
                <a:moveTo>
                  <a:pt x="24574" y="0"/>
                </a:moveTo>
                <a:lnTo>
                  <a:pt x="10058" y="0"/>
                </a:lnTo>
                <a:lnTo>
                  <a:pt x="10972" y="4864"/>
                </a:lnTo>
                <a:lnTo>
                  <a:pt x="11506" y="9867"/>
                </a:lnTo>
                <a:lnTo>
                  <a:pt x="11506" y="14998"/>
                </a:lnTo>
                <a:lnTo>
                  <a:pt x="10728" y="26060"/>
                </a:lnTo>
                <a:lnTo>
                  <a:pt x="8472" y="36650"/>
                </a:lnTo>
                <a:lnTo>
                  <a:pt x="4857" y="46675"/>
                </a:lnTo>
                <a:lnTo>
                  <a:pt x="0" y="56045"/>
                </a:lnTo>
                <a:lnTo>
                  <a:pt x="26200" y="57619"/>
                </a:lnTo>
                <a:lnTo>
                  <a:pt x="28930" y="56883"/>
                </a:lnTo>
                <a:lnTo>
                  <a:pt x="31724" y="56311"/>
                </a:lnTo>
                <a:lnTo>
                  <a:pt x="34594" y="56007"/>
                </a:lnTo>
                <a:lnTo>
                  <a:pt x="29746" y="46640"/>
                </a:lnTo>
                <a:lnTo>
                  <a:pt x="26139" y="36622"/>
                </a:lnTo>
                <a:lnTo>
                  <a:pt x="23889" y="26044"/>
                </a:lnTo>
                <a:lnTo>
                  <a:pt x="23114" y="14998"/>
                </a:lnTo>
                <a:lnTo>
                  <a:pt x="23114" y="9867"/>
                </a:lnTo>
                <a:lnTo>
                  <a:pt x="23647" y="4864"/>
                </a:lnTo>
                <a:lnTo>
                  <a:pt x="24574" y="0"/>
                </a:lnTo>
                <a:close/>
              </a:path>
            </a:pathLst>
          </a:custGeom>
          <a:solidFill>
            <a:srgbClr val="472E8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31"/>
          <p:cNvSpPr/>
          <p:nvPr/>
        </p:nvSpPr>
        <p:spPr>
          <a:xfrm>
            <a:off x="1358388" y="4518843"/>
            <a:ext cx="324988" cy="285495"/>
          </a:xfrm>
          <a:custGeom>
            <a:avLst/>
            <a:gdLst/>
            <a:ahLst/>
            <a:cxnLst/>
            <a:rect l="l" t="t" r="r" b="b"/>
            <a:pathLst>
              <a:path w="393064" h="293370">
                <a:moveTo>
                  <a:pt x="89154" y="0"/>
                </a:moveTo>
                <a:lnTo>
                  <a:pt x="74993" y="0"/>
                </a:lnTo>
                <a:lnTo>
                  <a:pt x="45873" y="7700"/>
                </a:lnTo>
                <a:lnTo>
                  <a:pt x="22028" y="27735"/>
                </a:lnTo>
                <a:lnTo>
                  <a:pt x="5917" y="55501"/>
                </a:lnTo>
                <a:lnTo>
                  <a:pt x="0" y="86398"/>
                </a:lnTo>
                <a:lnTo>
                  <a:pt x="0" y="292836"/>
                </a:lnTo>
                <a:lnTo>
                  <a:pt x="77749" y="292836"/>
                </a:lnTo>
                <a:lnTo>
                  <a:pt x="77749" y="107734"/>
                </a:lnTo>
                <a:lnTo>
                  <a:pt x="83654" y="101828"/>
                </a:lnTo>
                <a:lnTo>
                  <a:pt x="392442" y="101828"/>
                </a:lnTo>
                <a:lnTo>
                  <a:pt x="392442" y="86398"/>
                </a:lnTo>
                <a:lnTo>
                  <a:pt x="387901" y="62687"/>
                </a:lnTo>
                <a:lnTo>
                  <a:pt x="197967" y="62687"/>
                </a:lnTo>
                <a:lnTo>
                  <a:pt x="164481" y="58139"/>
                </a:lnTo>
                <a:lnTo>
                  <a:pt x="134435" y="45335"/>
                </a:lnTo>
                <a:lnTo>
                  <a:pt x="108952" y="25536"/>
                </a:lnTo>
                <a:lnTo>
                  <a:pt x="89154" y="0"/>
                </a:lnTo>
                <a:close/>
              </a:path>
              <a:path w="393064" h="293370">
                <a:moveTo>
                  <a:pt x="291833" y="101828"/>
                </a:moveTo>
                <a:lnTo>
                  <a:pt x="98285" y="101828"/>
                </a:lnTo>
                <a:lnTo>
                  <a:pt x="104203" y="107734"/>
                </a:lnTo>
                <a:lnTo>
                  <a:pt x="104203" y="292836"/>
                </a:lnTo>
                <a:lnTo>
                  <a:pt x="285927" y="292836"/>
                </a:lnTo>
                <a:lnTo>
                  <a:pt x="285927" y="107734"/>
                </a:lnTo>
                <a:lnTo>
                  <a:pt x="291833" y="101828"/>
                </a:lnTo>
                <a:close/>
              </a:path>
              <a:path w="393064" h="293370">
                <a:moveTo>
                  <a:pt x="392442" y="101828"/>
                </a:moveTo>
                <a:lnTo>
                  <a:pt x="306463" y="101828"/>
                </a:lnTo>
                <a:lnTo>
                  <a:pt x="312381" y="107734"/>
                </a:lnTo>
                <a:lnTo>
                  <a:pt x="312381" y="292836"/>
                </a:lnTo>
                <a:lnTo>
                  <a:pt x="392442" y="292836"/>
                </a:lnTo>
                <a:lnTo>
                  <a:pt x="392442" y="101828"/>
                </a:lnTo>
                <a:close/>
              </a:path>
              <a:path w="393064" h="293370">
                <a:moveTo>
                  <a:pt x="317461" y="0"/>
                </a:moveTo>
                <a:lnTo>
                  <a:pt x="306730" y="0"/>
                </a:lnTo>
                <a:lnTo>
                  <a:pt x="286941" y="25536"/>
                </a:lnTo>
                <a:lnTo>
                  <a:pt x="261469" y="45335"/>
                </a:lnTo>
                <a:lnTo>
                  <a:pt x="231437" y="58139"/>
                </a:lnTo>
                <a:lnTo>
                  <a:pt x="197967" y="62687"/>
                </a:lnTo>
                <a:lnTo>
                  <a:pt x="387901" y="62687"/>
                </a:lnTo>
                <a:lnTo>
                  <a:pt x="386525" y="55501"/>
                </a:lnTo>
                <a:lnTo>
                  <a:pt x="370416" y="27735"/>
                </a:lnTo>
                <a:lnTo>
                  <a:pt x="346574" y="7700"/>
                </a:lnTo>
                <a:lnTo>
                  <a:pt x="317461" y="0"/>
                </a:lnTo>
                <a:close/>
              </a:path>
            </a:pathLst>
          </a:custGeom>
          <a:solidFill>
            <a:srgbClr val="472E8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32"/>
          <p:cNvSpPr/>
          <p:nvPr/>
        </p:nvSpPr>
        <p:spPr>
          <a:xfrm>
            <a:off x="1422360" y="4338906"/>
            <a:ext cx="208584" cy="224459"/>
          </a:xfrm>
          <a:prstGeom prst="rect">
            <a:avLst/>
          </a:prstGeom>
          <a:blipFill>
            <a:blip r:embed="rId2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11" name="Graphic 110" descr="Group">
            <a:extLst>
              <a:ext uri="{FF2B5EF4-FFF2-40B4-BE49-F238E27FC236}">
                <a16:creationId xmlns:a16="http://schemas.microsoft.com/office/drawing/2014/main" id="{48E86FDB-2672-4082-8D94-A2856A90B5F2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96DAC541-7B7A-43D3-8B79-37D633B846F1}">
                <asvg:svgBlip xmlns:asvg="http://schemas.microsoft.com/office/drawing/2016/SVG/main" xmlns="" r:embed="rId19"/>
              </a:ext>
            </a:extLst>
          </a:blip>
          <a:stretch>
            <a:fillRect/>
          </a:stretch>
        </p:blipFill>
        <p:spPr>
          <a:xfrm>
            <a:off x="1156010" y="5938146"/>
            <a:ext cx="651010" cy="575038"/>
          </a:xfrm>
          <a:prstGeom prst="rect">
            <a:avLst/>
          </a:prstGeom>
        </p:spPr>
      </p:pic>
      <p:sp>
        <p:nvSpPr>
          <p:cNvPr id="27" name="Oval Callout 26"/>
          <p:cNvSpPr/>
          <p:nvPr/>
        </p:nvSpPr>
        <p:spPr>
          <a:xfrm>
            <a:off x="1418978" y="5893505"/>
            <a:ext cx="198196" cy="144168"/>
          </a:xfrm>
          <a:prstGeom prst="wedgeEllipseCallou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accent4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115" name="object 23"/>
          <p:cNvSpPr/>
          <p:nvPr/>
        </p:nvSpPr>
        <p:spPr>
          <a:xfrm>
            <a:off x="1434578" y="8248850"/>
            <a:ext cx="393829" cy="302149"/>
          </a:xfrm>
          <a:custGeom>
            <a:avLst/>
            <a:gdLst/>
            <a:ahLst/>
            <a:cxnLst/>
            <a:rect l="l" t="t" r="r" b="b"/>
            <a:pathLst>
              <a:path w="619760" h="463550">
                <a:moveTo>
                  <a:pt x="48025" y="200166"/>
                </a:moveTo>
                <a:lnTo>
                  <a:pt x="30821" y="204929"/>
                </a:lnTo>
                <a:lnTo>
                  <a:pt x="15687" y="215571"/>
                </a:lnTo>
                <a:lnTo>
                  <a:pt x="3921" y="233277"/>
                </a:lnTo>
                <a:lnTo>
                  <a:pt x="0" y="253418"/>
                </a:lnTo>
                <a:lnTo>
                  <a:pt x="3921" y="273562"/>
                </a:lnTo>
                <a:lnTo>
                  <a:pt x="15687" y="291276"/>
                </a:lnTo>
                <a:lnTo>
                  <a:pt x="171732" y="447320"/>
                </a:lnTo>
                <a:lnTo>
                  <a:pt x="189440" y="459079"/>
                </a:lnTo>
                <a:lnTo>
                  <a:pt x="209583" y="462999"/>
                </a:lnTo>
                <a:lnTo>
                  <a:pt x="229723" y="459079"/>
                </a:lnTo>
                <a:lnTo>
                  <a:pt x="247424" y="447320"/>
                </a:lnTo>
                <a:lnTo>
                  <a:pt x="368634" y="326110"/>
                </a:lnTo>
                <a:lnTo>
                  <a:pt x="211647" y="326110"/>
                </a:lnTo>
                <a:lnTo>
                  <a:pt x="199568" y="323053"/>
                </a:lnTo>
                <a:lnTo>
                  <a:pt x="184305" y="310262"/>
                </a:lnTo>
                <a:lnTo>
                  <a:pt x="82324" y="208268"/>
                </a:lnTo>
                <a:lnTo>
                  <a:pt x="65718" y="201280"/>
                </a:lnTo>
                <a:lnTo>
                  <a:pt x="48025" y="200166"/>
                </a:lnTo>
                <a:close/>
              </a:path>
              <a:path w="619760" h="463550">
                <a:moveTo>
                  <a:pt x="571311" y="0"/>
                </a:moveTo>
                <a:lnTo>
                  <a:pt x="553620" y="1115"/>
                </a:lnTo>
                <a:lnTo>
                  <a:pt x="537022" y="8104"/>
                </a:lnTo>
                <a:lnTo>
                  <a:pt x="238979" y="306135"/>
                </a:lnTo>
                <a:lnTo>
                  <a:pt x="223723" y="320212"/>
                </a:lnTo>
                <a:lnTo>
                  <a:pt x="211647" y="326110"/>
                </a:lnTo>
                <a:lnTo>
                  <a:pt x="368634" y="326110"/>
                </a:lnTo>
                <a:lnTo>
                  <a:pt x="603646" y="91098"/>
                </a:lnTo>
                <a:lnTo>
                  <a:pt x="619318" y="53379"/>
                </a:lnTo>
                <a:lnTo>
                  <a:pt x="619318" y="53125"/>
                </a:lnTo>
                <a:lnTo>
                  <a:pt x="603646" y="15393"/>
                </a:lnTo>
                <a:lnTo>
                  <a:pt x="588513" y="4759"/>
                </a:lnTo>
                <a:lnTo>
                  <a:pt x="571311" y="0"/>
                </a:lnTo>
                <a:close/>
              </a:path>
            </a:pathLst>
          </a:custGeom>
          <a:solidFill>
            <a:srgbClr val="F47D4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" name="object 24"/>
          <p:cNvSpPr/>
          <p:nvPr/>
        </p:nvSpPr>
        <p:spPr>
          <a:xfrm>
            <a:off x="1341442" y="8281166"/>
            <a:ext cx="423285" cy="434184"/>
          </a:xfrm>
          <a:custGeom>
            <a:avLst/>
            <a:gdLst/>
            <a:ahLst/>
            <a:cxnLst/>
            <a:rect l="l" t="t" r="r" b="b"/>
            <a:pathLst>
              <a:path w="666115" h="666114">
                <a:moveTo>
                  <a:pt x="332905" y="0"/>
                </a:moveTo>
                <a:lnTo>
                  <a:pt x="278915" y="4358"/>
                </a:lnTo>
                <a:lnTo>
                  <a:pt x="227698" y="16976"/>
                </a:lnTo>
                <a:lnTo>
                  <a:pt x="179937" y="37167"/>
                </a:lnTo>
                <a:lnTo>
                  <a:pt x="136321" y="64245"/>
                </a:lnTo>
                <a:lnTo>
                  <a:pt x="97536" y="97523"/>
                </a:lnTo>
                <a:lnTo>
                  <a:pt x="64251" y="136315"/>
                </a:lnTo>
                <a:lnTo>
                  <a:pt x="37170" y="179935"/>
                </a:lnTo>
                <a:lnTo>
                  <a:pt x="16977" y="227697"/>
                </a:lnTo>
                <a:lnTo>
                  <a:pt x="4358" y="278915"/>
                </a:lnTo>
                <a:lnTo>
                  <a:pt x="0" y="332905"/>
                </a:lnTo>
                <a:lnTo>
                  <a:pt x="4358" y="386895"/>
                </a:lnTo>
                <a:lnTo>
                  <a:pt x="16977" y="438116"/>
                </a:lnTo>
                <a:lnTo>
                  <a:pt x="37170" y="485880"/>
                </a:lnTo>
                <a:lnTo>
                  <a:pt x="64251" y="529499"/>
                </a:lnTo>
                <a:lnTo>
                  <a:pt x="97536" y="568286"/>
                </a:lnTo>
                <a:lnTo>
                  <a:pt x="136321" y="601569"/>
                </a:lnTo>
                <a:lnTo>
                  <a:pt x="179972" y="628662"/>
                </a:lnTo>
                <a:lnTo>
                  <a:pt x="227698" y="648837"/>
                </a:lnTo>
                <a:lnTo>
                  <a:pt x="278915" y="661452"/>
                </a:lnTo>
                <a:lnTo>
                  <a:pt x="332905" y="665810"/>
                </a:lnTo>
                <a:lnTo>
                  <a:pt x="386895" y="661452"/>
                </a:lnTo>
                <a:lnTo>
                  <a:pt x="438116" y="648837"/>
                </a:lnTo>
                <a:lnTo>
                  <a:pt x="485845" y="628662"/>
                </a:lnTo>
                <a:lnTo>
                  <a:pt x="332905" y="628662"/>
                </a:lnTo>
                <a:lnTo>
                  <a:pt x="284942" y="624789"/>
                </a:lnTo>
                <a:lnTo>
                  <a:pt x="239441" y="613577"/>
                </a:lnTo>
                <a:lnTo>
                  <a:pt x="197009" y="595637"/>
                </a:lnTo>
                <a:lnTo>
                  <a:pt x="158259" y="571578"/>
                </a:lnTo>
                <a:lnTo>
                  <a:pt x="123799" y="542010"/>
                </a:lnTo>
                <a:lnTo>
                  <a:pt x="94234" y="507557"/>
                </a:lnTo>
                <a:lnTo>
                  <a:pt x="70181" y="468809"/>
                </a:lnTo>
                <a:lnTo>
                  <a:pt x="52248" y="426378"/>
                </a:lnTo>
                <a:lnTo>
                  <a:pt x="41043" y="380873"/>
                </a:lnTo>
                <a:lnTo>
                  <a:pt x="37172" y="332905"/>
                </a:lnTo>
                <a:lnTo>
                  <a:pt x="41043" y="284942"/>
                </a:lnTo>
                <a:lnTo>
                  <a:pt x="52248" y="239440"/>
                </a:lnTo>
                <a:lnTo>
                  <a:pt x="70181" y="197006"/>
                </a:lnTo>
                <a:lnTo>
                  <a:pt x="94234" y="158252"/>
                </a:lnTo>
                <a:lnTo>
                  <a:pt x="123799" y="123786"/>
                </a:lnTo>
                <a:lnTo>
                  <a:pt x="158259" y="94226"/>
                </a:lnTo>
                <a:lnTo>
                  <a:pt x="197009" y="70174"/>
                </a:lnTo>
                <a:lnTo>
                  <a:pt x="239441" y="52239"/>
                </a:lnTo>
                <a:lnTo>
                  <a:pt x="284942" y="41031"/>
                </a:lnTo>
                <a:lnTo>
                  <a:pt x="332905" y="37160"/>
                </a:lnTo>
                <a:lnTo>
                  <a:pt x="485398" y="37160"/>
                </a:lnTo>
                <a:lnTo>
                  <a:pt x="464647" y="27179"/>
                </a:lnTo>
                <a:lnTo>
                  <a:pt x="439153" y="17398"/>
                </a:lnTo>
                <a:lnTo>
                  <a:pt x="413638" y="9922"/>
                </a:lnTo>
                <a:lnTo>
                  <a:pt x="387367" y="4470"/>
                </a:lnTo>
                <a:lnTo>
                  <a:pt x="360427" y="1132"/>
                </a:lnTo>
                <a:lnTo>
                  <a:pt x="332905" y="0"/>
                </a:lnTo>
                <a:close/>
              </a:path>
              <a:path w="666115" h="666114">
                <a:moveTo>
                  <a:pt x="641159" y="268376"/>
                </a:moveTo>
                <a:lnTo>
                  <a:pt x="634231" y="270860"/>
                </a:lnTo>
                <a:lnTo>
                  <a:pt x="628970" y="275650"/>
                </a:lnTo>
                <a:lnTo>
                  <a:pt x="625886" y="282063"/>
                </a:lnTo>
                <a:lnTo>
                  <a:pt x="625487" y="289420"/>
                </a:lnTo>
                <a:lnTo>
                  <a:pt x="626541" y="296621"/>
                </a:lnTo>
                <a:lnTo>
                  <a:pt x="627354" y="303847"/>
                </a:lnTo>
                <a:lnTo>
                  <a:pt x="628396" y="318058"/>
                </a:lnTo>
                <a:lnTo>
                  <a:pt x="628646" y="324904"/>
                </a:lnTo>
                <a:lnTo>
                  <a:pt x="628662" y="332905"/>
                </a:lnTo>
                <a:lnTo>
                  <a:pt x="624791" y="380873"/>
                </a:lnTo>
                <a:lnTo>
                  <a:pt x="613582" y="426378"/>
                </a:lnTo>
                <a:lnTo>
                  <a:pt x="595645" y="468809"/>
                </a:lnTo>
                <a:lnTo>
                  <a:pt x="571589" y="507557"/>
                </a:lnTo>
                <a:lnTo>
                  <a:pt x="542023" y="542010"/>
                </a:lnTo>
                <a:lnTo>
                  <a:pt x="507558" y="571578"/>
                </a:lnTo>
                <a:lnTo>
                  <a:pt x="468806" y="595637"/>
                </a:lnTo>
                <a:lnTo>
                  <a:pt x="426375" y="613577"/>
                </a:lnTo>
                <a:lnTo>
                  <a:pt x="380872" y="624789"/>
                </a:lnTo>
                <a:lnTo>
                  <a:pt x="332905" y="628662"/>
                </a:lnTo>
                <a:lnTo>
                  <a:pt x="485845" y="628662"/>
                </a:lnTo>
                <a:lnTo>
                  <a:pt x="529499" y="601569"/>
                </a:lnTo>
                <a:lnTo>
                  <a:pt x="568286" y="568286"/>
                </a:lnTo>
                <a:lnTo>
                  <a:pt x="601571" y="529499"/>
                </a:lnTo>
                <a:lnTo>
                  <a:pt x="628652" y="485880"/>
                </a:lnTo>
                <a:lnTo>
                  <a:pt x="648845" y="438116"/>
                </a:lnTo>
                <a:lnTo>
                  <a:pt x="661464" y="386895"/>
                </a:lnTo>
                <a:lnTo>
                  <a:pt x="665822" y="332905"/>
                </a:lnTo>
                <a:lnTo>
                  <a:pt x="665822" y="324904"/>
                </a:lnTo>
                <a:lnTo>
                  <a:pt x="662216" y="284048"/>
                </a:lnTo>
                <a:lnTo>
                  <a:pt x="648516" y="268771"/>
                </a:lnTo>
                <a:lnTo>
                  <a:pt x="641159" y="268376"/>
                </a:lnTo>
                <a:close/>
              </a:path>
              <a:path w="666115" h="666114">
                <a:moveTo>
                  <a:pt x="485398" y="37160"/>
                </a:moveTo>
                <a:lnTo>
                  <a:pt x="332905" y="37160"/>
                </a:lnTo>
                <a:lnTo>
                  <a:pt x="357495" y="38161"/>
                </a:lnTo>
                <a:lnTo>
                  <a:pt x="381492" y="41109"/>
                </a:lnTo>
                <a:lnTo>
                  <a:pt x="427452" y="52549"/>
                </a:lnTo>
                <a:lnTo>
                  <a:pt x="471639" y="71620"/>
                </a:lnTo>
                <a:lnTo>
                  <a:pt x="511848" y="97408"/>
                </a:lnTo>
                <a:lnTo>
                  <a:pt x="518469" y="100630"/>
                </a:lnTo>
                <a:lnTo>
                  <a:pt x="541472" y="80213"/>
                </a:lnTo>
                <a:lnTo>
                  <a:pt x="539198" y="73480"/>
                </a:lnTo>
                <a:lnTo>
                  <a:pt x="534339" y="67944"/>
                </a:lnTo>
                <a:lnTo>
                  <a:pt x="512300" y="52527"/>
                </a:lnTo>
                <a:lnTo>
                  <a:pt x="489075" y="38928"/>
                </a:lnTo>
                <a:lnTo>
                  <a:pt x="485398" y="37160"/>
                </a:lnTo>
                <a:close/>
              </a:path>
            </a:pathLst>
          </a:custGeom>
          <a:solidFill>
            <a:srgbClr val="472E8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" name="object 25"/>
          <p:cNvSpPr/>
          <p:nvPr/>
        </p:nvSpPr>
        <p:spPr>
          <a:xfrm>
            <a:off x="1273800" y="8669937"/>
            <a:ext cx="238073" cy="249997"/>
          </a:xfrm>
          <a:custGeom>
            <a:avLst/>
            <a:gdLst/>
            <a:ahLst/>
            <a:cxnLst/>
            <a:rect l="l" t="t" r="r" b="b"/>
            <a:pathLst>
              <a:path w="374650" h="383539">
                <a:moveTo>
                  <a:pt x="276138" y="255600"/>
                </a:moveTo>
                <a:lnTo>
                  <a:pt x="140169" y="255600"/>
                </a:lnTo>
                <a:lnTo>
                  <a:pt x="199072" y="383438"/>
                </a:lnTo>
                <a:lnTo>
                  <a:pt x="276138" y="255600"/>
                </a:lnTo>
                <a:close/>
              </a:path>
              <a:path w="374650" h="383539">
                <a:moveTo>
                  <a:pt x="162128" y="0"/>
                </a:moveTo>
                <a:lnTo>
                  <a:pt x="0" y="268503"/>
                </a:lnTo>
                <a:lnTo>
                  <a:pt x="140169" y="255600"/>
                </a:lnTo>
                <a:lnTo>
                  <a:pt x="276138" y="255600"/>
                </a:lnTo>
                <a:lnTo>
                  <a:pt x="374129" y="93052"/>
                </a:lnTo>
                <a:lnTo>
                  <a:pt x="325844" y="86716"/>
                </a:lnTo>
                <a:lnTo>
                  <a:pt x="279991" y="73730"/>
                </a:lnTo>
                <a:lnTo>
                  <a:pt x="237081" y="54608"/>
                </a:lnTo>
                <a:lnTo>
                  <a:pt x="197624" y="29861"/>
                </a:lnTo>
                <a:lnTo>
                  <a:pt x="162128" y="0"/>
                </a:lnTo>
                <a:close/>
              </a:path>
            </a:pathLst>
          </a:custGeom>
          <a:solidFill>
            <a:srgbClr val="472E8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" name="object 26"/>
          <p:cNvSpPr/>
          <p:nvPr/>
        </p:nvSpPr>
        <p:spPr>
          <a:xfrm>
            <a:off x="1577935" y="8683201"/>
            <a:ext cx="238073" cy="249997"/>
          </a:xfrm>
          <a:custGeom>
            <a:avLst/>
            <a:gdLst/>
            <a:ahLst/>
            <a:cxnLst/>
            <a:rect l="l" t="t" r="r" b="b"/>
            <a:pathLst>
              <a:path w="374650" h="383539">
                <a:moveTo>
                  <a:pt x="211988" y="0"/>
                </a:moveTo>
                <a:lnTo>
                  <a:pt x="176493" y="29861"/>
                </a:lnTo>
                <a:lnTo>
                  <a:pt x="137039" y="54608"/>
                </a:lnTo>
                <a:lnTo>
                  <a:pt x="94133" y="73730"/>
                </a:lnTo>
                <a:lnTo>
                  <a:pt x="48283" y="86716"/>
                </a:lnTo>
                <a:lnTo>
                  <a:pt x="0" y="93052"/>
                </a:lnTo>
                <a:lnTo>
                  <a:pt x="175031" y="383438"/>
                </a:lnTo>
                <a:lnTo>
                  <a:pt x="233946" y="255600"/>
                </a:lnTo>
                <a:lnTo>
                  <a:pt x="366325" y="255600"/>
                </a:lnTo>
                <a:lnTo>
                  <a:pt x="211988" y="0"/>
                </a:lnTo>
                <a:close/>
              </a:path>
              <a:path w="374650" h="383539">
                <a:moveTo>
                  <a:pt x="366325" y="255600"/>
                </a:moveTo>
                <a:lnTo>
                  <a:pt x="233946" y="255600"/>
                </a:lnTo>
                <a:lnTo>
                  <a:pt x="374116" y="268503"/>
                </a:lnTo>
                <a:lnTo>
                  <a:pt x="366325" y="255600"/>
                </a:lnTo>
                <a:close/>
              </a:path>
            </a:pathLst>
          </a:custGeom>
          <a:solidFill>
            <a:srgbClr val="472E88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803775" y="7695536"/>
            <a:ext cx="2065020" cy="237490"/>
          </a:xfrm>
          <a:prstGeom prst="rect">
            <a:avLst/>
          </a:prstGeom>
          <a:solidFill>
            <a:srgbClr val="F47D42"/>
          </a:solidFill>
        </p:spPr>
        <p:txBody>
          <a:bodyPr vert="horz" wrap="square" lIns="0" tIns="3810" rIns="0" bIns="0" rtlCol="0">
            <a:spAutoFit/>
          </a:bodyPr>
          <a:lstStyle/>
          <a:p>
            <a:pPr marL="80645">
              <a:lnSpc>
                <a:spcPct val="100000"/>
              </a:lnSpc>
              <a:spcBef>
                <a:spcPts val="30"/>
              </a:spcBef>
            </a:pPr>
            <a:r>
              <a:rPr sz="1400" spc="-5" dirty="0">
                <a:solidFill>
                  <a:srgbClr val="FFFFFF"/>
                </a:solidFill>
                <a:latin typeface="Arial"/>
                <a:cs typeface="Arial"/>
              </a:rPr>
              <a:t>Human </a:t>
            </a:r>
            <a:r>
              <a:rPr sz="1400" dirty="0">
                <a:solidFill>
                  <a:srgbClr val="FFFFFF"/>
                </a:solidFill>
                <a:latin typeface="Arial"/>
                <a:cs typeface="Arial"/>
              </a:rPr>
              <a:t>resources</a:t>
            </a:r>
            <a:r>
              <a:rPr sz="1400" spc="-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FFFFFF"/>
                </a:solidFill>
                <a:latin typeface="Arial"/>
                <a:cs typeface="Arial"/>
              </a:rPr>
              <a:t>policy</a:t>
            </a:r>
            <a:endParaRPr sz="14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29924" y="7991291"/>
            <a:ext cx="32829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14960" algn="l"/>
              </a:tabLst>
            </a:pPr>
            <a:r>
              <a:rPr sz="1400" u="sng" dirty="0">
                <a:solidFill>
                  <a:srgbClr val="FFFFFF"/>
                </a:solidFill>
                <a:uFill>
                  <a:solidFill>
                    <a:srgbClr val="472E88"/>
                  </a:solidFill>
                </a:uFill>
                <a:latin typeface="Arial"/>
                <a:cs typeface="Arial"/>
              </a:rPr>
              <a:t> 	</a:t>
            </a:r>
            <a:endParaRPr sz="1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803776" y="8015029"/>
            <a:ext cx="1289038" cy="205184"/>
          </a:xfrm>
          <a:prstGeom prst="rect">
            <a:avLst/>
          </a:prstGeom>
          <a:solidFill>
            <a:srgbClr val="F47D42"/>
          </a:solidFill>
        </p:spPr>
        <p:txBody>
          <a:bodyPr vert="horz" wrap="square" lIns="0" tIns="0" rIns="0" bIns="0" rtlCol="0">
            <a:spAutoFit/>
          </a:bodyPr>
          <a:lstStyle/>
          <a:p>
            <a:pPr marL="80645">
              <a:lnSpc>
                <a:spcPts val="1595"/>
              </a:lnSpc>
            </a:pPr>
            <a:r>
              <a:rPr sz="1400" spc="-10" dirty="0">
                <a:solidFill>
                  <a:srgbClr val="FFFFFF"/>
                </a:solidFill>
                <a:latin typeface="Arial"/>
                <a:cs typeface="Arial"/>
              </a:rPr>
              <a:t>Training </a:t>
            </a:r>
            <a:r>
              <a:rPr sz="1400" spc="-5" dirty="0" smtClean="0">
                <a:solidFill>
                  <a:srgbClr val="FFFFFF"/>
                </a:solidFill>
                <a:latin typeface="Arial"/>
                <a:cs typeface="Arial"/>
              </a:rPr>
              <a:t>policy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803763" y="8313607"/>
            <a:ext cx="2660650" cy="205184"/>
          </a:xfrm>
          <a:prstGeom prst="rect">
            <a:avLst/>
          </a:prstGeom>
          <a:solidFill>
            <a:srgbClr val="F47D42"/>
          </a:solidFill>
        </p:spPr>
        <p:txBody>
          <a:bodyPr vert="horz" wrap="square" lIns="0" tIns="0" rIns="0" bIns="0" rtlCol="0">
            <a:spAutoFit/>
          </a:bodyPr>
          <a:lstStyle/>
          <a:p>
            <a:pPr marL="80645">
              <a:lnSpc>
                <a:spcPts val="1639"/>
              </a:lnSpc>
            </a:pPr>
            <a:r>
              <a:rPr lang="en-US" sz="1400" spc="-15" dirty="0" smtClean="0">
                <a:solidFill>
                  <a:srgbClr val="FFFFFF"/>
                </a:solidFill>
                <a:latin typeface="Arial"/>
                <a:cs typeface="Arial"/>
              </a:rPr>
              <a:t>Applying for funding for projects 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566047" y="495300"/>
            <a:ext cx="6503034" cy="0"/>
          </a:xfrm>
          <a:custGeom>
            <a:avLst/>
            <a:gdLst/>
            <a:ahLst/>
            <a:cxnLst/>
            <a:rect l="l" t="t" r="r" b="b"/>
            <a:pathLst>
              <a:path w="6503034">
                <a:moveTo>
                  <a:pt x="0" y="0"/>
                </a:moveTo>
                <a:lnTo>
                  <a:pt x="6502819" y="0"/>
                </a:lnTo>
              </a:path>
            </a:pathLst>
          </a:custGeom>
          <a:ln w="12700">
            <a:solidFill>
              <a:srgbClr val="F47D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960778" y="2232558"/>
            <a:ext cx="5066030" cy="0"/>
          </a:xfrm>
          <a:custGeom>
            <a:avLst/>
            <a:gdLst/>
            <a:ahLst/>
            <a:cxnLst/>
            <a:rect l="l" t="t" r="r" b="b"/>
            <a:pathLst>
              <a:path w="5066030">
                <a:moveTo>
                  <a:pt x="0" y="0"/>
                </a:moveTo>
                <a:lnTo>
                  <a:pt x="5065750" y="0"/>
                </a:lnTo>
              </a:path>
            </a:pathLst>
          </a:custGeom>
          <a:ln w="6350">
            <a:solidFill>
              <a:srgbClr val="F47D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555675" y="1145260"/>
            <a:ext cx="6513195" cy="271145"/>
          </a:xfrm>
          <a:prstGeom prst="rect">
            <a:avLst/>
          </a:prstGeom>
          <a:solidFill>
            <a:srgbClr val="472E88"/>
          </a:solidFill>
        </p:spPr>
        <p:txBody>
          <a:bodyPr vert="horz" wrap="square" lIns="0" tIns="24765" rIns="0" bIns="0" rtlCol="0">
            <a:spAutoFit/>
          </a:bodyPr>
          <a:lstStyle/>
          <a:p>
            <a:pPr marL="85090">
              <a:lnSpc>
                <a:spcPct val="100000"/>
              </a:lnSpc>
              <a:spcBef>
                <a:spcPts val="195"/>
              </a:spcBef>
            </a:pPr>
            <a:r>
              <a:rPr sz="1400" b="1" spc="-20" dirty="0">
                <a:solidFill>
                  <a:srgbClr val="FFFFFF"/>
                </a:solidFill>
                <a:latin typeface="Arial"/>
                <a:cs typeface="Arial"/>
              </a:rPr>
              <a:t>STANDARD</a:t>
            </a:r>
            <a:r>
              <a:rPr sz="1400" b="1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FFFFFF"/>
                </a:solidFill>
                <a:latin typeface="Arial"/>
                <a:cs typeface="Arial"/>
              </a:rPr>
              <a:t>8</a:t>
            </a:r>
            <a:endParaRPr sz="14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28402" y="2962667"/>
            <a:ext cx="6197848" cy="322652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-15" dirty="0" smtClean="0">
                <a:solidFill>
                  <a:srgbClr val="472E88"/>
                </a:solidFill>
                <a:latin typeface="Arial"/>
                <a:cs typeface="Arial"/>
              </a:rPr>
              <a:t>INDICATORS</a:t>
            </a:r>
            <a:endParaRPr lang="en-US" sz="1400" b="1" spc="-15" dirty="0" smtClean="0">
              <a:solidFill>
                <a:srgbClr val="472E88"/>
              </a:solidFill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endParaRPr dirty="0">
              <a:solidFill>
                <a:srgbClr val="4D189C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600" dirty="0">
              <a:solidFill>
                <a:srgbClr val="4D189C"/>
              </a:solidFill>
              <a:latin typeface="Times New Roman"/>
              <a:cs typeface="Times New Roman"/>
            </a:endParaRPr>
          </a:p>
          <a:p>
            <a:pPr marL="1437640" indent="-105410">
              <a:lnSpc>
                <a:spcPct val="100000"/>
              </a:lnSpc>
              <a:spcBef>
                <a:spcPts val="5"/>
              </a:spcBef>
              <a:buClr>
                <a:srgbClr val="F47D42"/>
              </a:buClr>
              <a:buFont typeface="Arial Black"/>
              <a:buChar char="•"/>
              <a:tabLst>
                <a:tab pos="1438275" algn="l"/>
              </a:tabLst>
            </a:pPr>
            <a:r>
              <a:rPr lang="en-GB" sz="1600" dirty="0">
                <a:solidFill>
                  <a:srgbClr val="4D189C"/>
                </a:solidFill>
                <a:latin typeface="Arial"/>
                <a:cs typeface="Arial"/>
              </a:rPr>
              <a:t>Induction training provided for newly recruited staff and volunteers.​</a:t>
            </a:r>
          </a:p>
          <a:p>
            <a:pPr marL="1437640" indent="-105410">
              <a:lnSpc>
                <a:spcPct val="100000"/>
              </a:lnSpc>
              <a:spcBef>
                <a:spcPts val="5"/>
              </a:spcBef>
              <a:buClr>
                <a:srgbClr val="F47D42"/>
              </a:buClr>
              <a:buFont typeface="Arial Black"/>
              <a:buChar char="•"/>
              <a:tabLst>
                <a:tab pos="1438275" algn="l"/>
              </a:tabLst>
            </a:pPr>
            <a:endParaRPr lang="en-GB" sz="1600" dirty="0">
              <a:solidFill>
                <a:srgbClr val="4D189C"/>
              </a:solidFill>
              <a:latin typeface="Arial"/>
              <a:cs typeface="Arial"/>
            </a:endParaRPr>
          </a:p>
          <a:p>
            <a:pPr marL="1437640" indent="-105410">
              <a:lnSpc>
                <a:spcPct val="100000"/>
              </a:lnSpc>
              <a:spcBef>
                <a:spcPts val="5"/>
              </a:spcBef>
              <a:buClr>
                <a:srgbClr val="F47D42"/>
              </a:buClr>
              <a:buFont typeface="Arial Black"/>
              <a:buChar char="•"/>
              <a:tabLst>
                <a:tab pos="1438275" algn="l"/>
              </a:tabLst>
            </a:pPr>
            <a:r>
              <a:rPr lang="en-GB" sz="1600" dirty="0">
                <a:solidFill>
                  <a:srgbClr val="4D189C"/>
                </a:solidFill>
                <a:latin typeface="Arial"/>
                <a:cs typeface="Arial"/>
              </a:rPr>
              <a:t>Ongoing training is offered to existing personnel​</a:t>
            </a:r>
          </a:p>
          <a:p>
            <a:pPr marL="1437640" indent="-105410">
              <a:lnSpc>
                <a:spcPct val="100000"/>
              </a:lnSpc>
              <a:spcBef>
                <a:spcPts val="5"/>
              </a:spcBef>
              <a:buClr>
                <a:srgbClr val="F47D42"/>
              </a:buClr>
              <a:buFont typeface="Arial Black"/>
              <a:buChar char="•"/>
              <a:tabLst>
                <a:tab pos="1438275" algn="l"/>
              </a:tabLst>
            </a:pPr>
            <a:endParaRPr lang="en-GB" sz="1600" dirty="0">
              <a:solidFill>
                <a:srgbClr val="4D189C"/>
              </a:solidFill>
              <a:latin typeface="Arial"/>
              <a:cs typeface="Arial"/>
            </a:endParaRPr>
          </a:p>
          <a:p>
            <a:pPr marL="1437640" indent="-105410">
              <a:lnSpc>
                <a:spcPct val="100000"/>
              </a:lnSpc>
              <a:spcBef>
                <a:spcPts val="5"/>
              </a:spcBef>
              <a:buClr>
                <a:srgbClr val="F47D42"/>
              </a:buClr>
              <a:buFont typeface="Arial Black"/>
              <a:buChar char="•"/>
              <a:tabLst>
                <a:tab pos="1438275" algn="l"/>
              </a:tabLst>
            </a:pPr>
            <a:r>
              <a:rPr lang="en-GB" sz="1600" dirty="0">
                <a:solidFill>
                  <a:srgbClr val="4D189C"/>
                </a:solidFill>
                <a:latin typeface="Arial"/>
                <a:cs typeface="Arial"/>
              </a:rPr>
              <a:t>Training is provided by a qualified person​</a:t>
            </a:r>
          </a:p>
          <a:p>
            <a:pPr marL="1437640" indent="-105410">
              <a:lnSpc>
                <a:spcPct val="100000"/>
              </a:lnSpc>
              <a:spcBef>
                <a:spcPts val="5"/>
              </a:spcBef>
              <a:buClr>
                <a:srgbClr val="F47D42"/>
              </a:buClr>
              <a:buFont typeface="Arial Black"/>
              <a:buChar char="•"/>
              <a:tabLst>
                <a:tab pos="1438275" algn="l"/>
              </a:tabLst>
            </a:pPr>
            <a:endParaRPr lang="en-GB" sz="1600" dirty="0">
              <a:solidFill>
                <a:srgbClr val="4D189C"/>
              </a:solidFill>
              <a:latin typeface="Arial"/>
              <a:cs typeface="Arial"/>
            </a:endParaRPr>
          </a:p>
          <a:p>
            <a:pPr marL="1437640" indent="-105410">
              <a:lnSpc>
                <a:spcPct val="100000"/>
              </a:lnSpc>
              <a:spcBef>
                <a:spcPts val="5"/>
              </a:spcBef>
              <a:buClr>
                <a:srgbClr val="F47D42"/>
              </a:buClr>
              <a:buFont typeface="Arial Black"/>
              <a:buChar char="•"/>
              <a:tabLst>
                <a:tab pos="1438275" algn="l"/>
              </a:tabLst>
            </a:pPr>
            <a:r>
              <a:rPr lang="en-GB" sz="1600" dirty="0">
                <a:solidFill>
                  <a:srgbClr val="4D189C"/>
                </a:solidFill>
                <a:latin typeface="Arial"/>
                <a:cs typeface="Arial"/>
              </a:rPr>
              <a:t>Participation networks and exchange initiatives​</a:t>
            </a:r>
          </a:p>
          <a:p>
            <a:pPr marL="1437640" indent="-105410">
              <a:lnSpc>
                <a:spcPct val="100000"/>
              </a:lnSpc>
              <a:spcBef>
                <a:spcPts val="5"/>
              </a:spcBef>
              <a:buClr>
                <a:srgbClr val="F47D42"/>
              </a:buClr>
              <a:buFont typeface="Arial Black"/>
              <a:buChar char="•"/>
              <a:tabLst>
                <a:tab pos="1438275" algn="l"/>
              </a:tabLst>
            </a:pPr>
            <a:endParaRPr lang="en-GB" sz="1600" dirty="0">
              <a:solidFill>
                <a:srgbClr val="4D189C"/>
              </a:solidFill>
              <a:latin typeface="Arial"/>
              <a:cs typeface="Arial"/>
            </a:endParaRPr>
          </a:p>
          <a:p>
            <a:pPr marL="1437640" indent="-105410">
              <a:lnSpc>
                <a:spcPct val="100000"/>
              </a:lnSpc>
              <a:spcBef>
                <a:spcPts val="5"/>
              </a:spcBef>
              <a:buClr>
                <a:srgbClr val="F47D42"/>
              </a:buClr>
              <a:buFont typeface="Arial Black"/>
              <a:buChar char="•"/>
              <a:tabLst>
                <a:tab pos="1438275" algn="l"/>
              </a:tabLst>
            </a:pPr>
            <a:r>
              <a:rPr lang="en-GB" sz="1600" dirty="0">
                <a:solidFill>
                  <a:srgbClr val="4D189C"/>
                </a:solidFill>
                <a:latin typeface="Arial"/>
                <a:cs typeface="Arial"/>
              </a:rPr>
              <a:t>Sufficient resources provided for training</a:t>
            </a:r>
            <a:endParaRPr sz="1600" dirty="0">
              <a:solidFill>
                <a:srgbClr val="4D189C"/>
              </a:solidFill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948034" y="1931782"/>
            <a:ext cx="5112385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1400" b="1" spc="25" dirty="0" smtClean="0">
                <a:solidFill>
                  <a:srgbClr val="F47D42"/>
                </a:solidFill>
                <a:latin typeface="Arial"/>
                <a:cs typeface="Arial"/>
              </a:rPr>
              <a:t>ACHIEVING QUALITY THROUGH TRAINING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555679" y="3222898"/>
            <a:ext cx="1362075" cy="0"/>
          </a:xfrm>
          <a:custGeom>
            <a:avLst/>
            <a:gdLst/>
            <a:ahLst/>
            <a:cxnLst/>
            <a:rect l="l" t="t" r="r" b="b"/>
            <a:pathLst>
              <a:path w="1362075">
                <a:moveTo>
                  <a:pt x="0" y="0"/>
                </a:moveTo>
                <a:lnTo>
                  <a:pt x="1362024" y="0"/>
                </a:lnTo>
              </a:path>
            </a:pathLst>
          </a:custGeom>
          <a:ln w="12700">
            <a:solidFill>
              <a:srgbClr val="F47D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566047" y="6982018"/>
            <a:ext cx="268351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-10" dirty="0">
                <a:solidFill>
                  <a:srgbClr val="472E88"/>
                </a:solidFill>
                <a:latin typeface="Arial"/>
                <a:cs typeface="Arial"/>
              </a:rPr>
              <a:t>TOOLS </a:t>
            </a:r>
            <a:r>
              <a:rPr sz="1400" b="1" dirty="0">
                <a:solidFill>
                  <a:srgbClr val="472E88"/>
                </a:solidFill>
                <a:latin typeface="Arial"/>
                <a:cs typeface="Arial"/>
              </a:rPr>
              <a:t>FOR</a:t>
            </a:r>
            <a:r>
              <a:rPr sz="1400" b="1" spc="-5" dirty="0">
                <a:solidFill>
                  <a:srgbClr val="472E88"/>
                </a:solidFill>
                <a:latin typeface="Arial"/>
                <a:cs typeface="Arial"/>
              </a:rPr>
              <a:t> </a:t>
            </a:r>
            <a:r>
              <a:rPr sz="1400" b="1" spc="-20" dirty="0">
                <a:solidFill>
                  <a:srgbClr val="472E88"/>
                </a:solidFill>
                <a:latin typeface="Arial"/>
                <a:cs typeface="Arial"/>
              </a:rPr>
              <a:t>IMPLEMENTATION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493324" y="7242307"/>
            <a:ext cx="2822575" cy="0"/>
          </a:xfrm>
          <a:custGeom>
            <a:avLst/>
            <a:gdLst/>
            <a:ahLst/>
            <a:cxnLst/>
            <a:rect l="l" t="t" r="r" b="b"/>
            <a:pathLst>
              <a:path w="2822575">
                <a:moveTo>
                  <a:pt x="0" y="0"/>
                </a:moveTo>
                <a:lnTo>
                  <a:pt x="2822524" y="0"/>
                </a:lnTo>
              </a:path>
            </a:pathLst>
          </a:custGeom>
          <a:ln w="12700">
            <a:solidFill>
              <a:srgbClr val="F47D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960317" y="7917151"/>
            <a:ext cx="472440" cy="632460"/>
          </a:xfrm>
          <a:custGeom>
            <a:avLst/>
            <a:gdLst/>
            <a:ahLst/>
            <a:cxnLst/>
            <a:rect l="l" t="t" r="r" b="b"/>
            <a:pathLst>
              <a:path w="472440" h="632459">
                <a:moveTo>
                  <a:pt x="0" y="0"/>
                </a:moveTo>
                <a:lnTo>
                  <a:pt x="471893" y="0"/>
                </a:lnTo>
                <a:lnTo>
                  <a:pt x="471893" y="632180"/>
                </a:lnTo>
                <a:lnTo>
                  <a:pt x="0" y="632180"/>
                </a:lnTo>
                <a:lnTo>
                  <a:pt x="0" y="0"/>
                </a:lnTo>
                <a:close/>
              </a:path>
            </a:pathLst>
          </a:custGeom>
          <a:solidFill>
            <a:srgbClr val="472E8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980472" y="7939122"/>
            <a:ext cx="429895" cy="590550"/>
          </a:xfrm>
          <a:custGeom>
            <a:avLst/>
            <a:gdLst/>
            <a:ahLst/>
            <a:cxnLst/>
            <a:rect l="l" t="t" r="r" b="b"/>
            <a:pathLst>
              <a:path w="429894" h="590550">
                <a:moveTo>
                  <a:pt x="0" y="0"/>
                </a:moveTo>
                <a:lnTo>
                  <a:pt x="429768" y="0"/>
                </a:lnTo>
                <a:lnTo>
                  <a:pt x="429768" y="590308"/>
                </a:lnTo>
                <a:lnTo>
                  <a:pt x="0" y="590308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042624" y="8113742"/>
            <a:ext cx="302895" cy="0"/>
          </a:xfrm>
          <a:custGeom>
            <a:avLst/>
            <a:gdLst/>
            <a:ahLst/>
            <a:cxnLst/>
            <a:rect l="l" t="t" r="r" b="b"/>
            <a:pathLst>
              <a:path w="302894">
                <a:moveTo>
                  <a:pt x="0" y="0"/>
                </a:moveTo>
                <a:lnTo>
                  <a:pt x="302882" y="0"/>
                </a:lnTo>
              </a:path>
            </a:pathLst>
          </a:custGeom>
          <a:ln w="10439">
            <a:solidFill>
              <a:srgbClr val="472E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042624" y="8167691"/>
            <a:ext cx="302895" cy="0"/>
          </a:xfrm>
          <a:custGeom>
            <a:avLst/>
            <a:gdLst/>
            <a:ahLst/>
            <a:cxnLst/>
            <a:rect l="l" t="t" r="r" b="b"/>
            <a:pathLst>
              <a:path w="302894">
                <a:moveTo>
                  <a:pt x="0" y="0"/>
                </a:moveTo>
                <a:lnTo>
                  <a:pt x="302882" y="0"/>
                </a:lnTo>
              </a:path>
            </a:pathLst>
          </a:custGeom>
          <a:ln w="10439">
            <a:solidFill>
              <a:srgbClr val="472E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042624" y="8284039"/>
            <a:ext cx="302895" cy="0"/>
          </a:xfrm>
          <a:custGeom>
            <a:avLst/>
            <a:gdLst/>
            <a:ahLst/>
            <a:cxnLst/>
            <a:rect l="l" t="t" r="r" b="b"/>
            <a:pathLst>
              <a:path w="302894">
                <a:moveTo>
                  <a:pt x="0" y="0"/>
                </a:moveTo>
                <a:lnTo>
                  <a:pt x="302882" y="0"/>
                </a:lnTo>
              </a:path>
            </a:pathLst>
          </a:custGeom>
          <a:ln w="10439">
            <a:solidFill>
              <a:srgbClr val="472E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042624" y="8338001"/>
            <a:ext cx="153670" cy="0"/>
          </a:xfrm>
          <a:custGeom>
            <a:avLst/>
            <a:gdLst/>
            <a:ahLst/>
            <a:cxnLst/>
            <a:rect l="l" t="t" r="r" b="b"/>
            <a:pathLst>
              <a:path w="153669">
                <a:moveTo>
                  <a:pt x="0" y="0"/>
                </a:moveTo>
                <a:lnTo>
                  <a:pt x="153644" y="0"/>
                </a:lnTo>
              </a:path>
            </a:pathLst>
          </a:custGeom>
          <a:ln w="10439">
            <a:solidFill>
              <a:srgbClr val="472E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042624" y="8397098"/>
            <a:ext cx="151765" cy="0"/>
          </a:xfrm>
          <a:custGeom>
            <a:avLst/>
            <a:gdLst/>
            <a:ahLst/>
            <a:cxnLst/>
            <a:rect l="l" t="t" r="r" b="b"/>
            <a:pathLst>
              <a:path w="151765">
                <a:moveTo>
                  <a:pt x="0" y="0"/>
                </a:moveTo>
                <a:lnTo>
                  <a:pt x="151434" y="0"/>
                </a:lnTo>
              </a:path>
            </a:pathLst>
          </a:custGeom>
          <a:ln w="10439">
            <a:solidFill>
              <a:srgbClr val="472E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244177" y="8211587"/>
            <a:ext cx="376555" cy="281305"/>
          </a:xfrm>
          <a:custGeom>
            <a:avLst/>
            <a:gdLst/>
            <a:ahLst/>
            <a:cxnLst/>
            <a:rect l="l" t="t" r="r" b="b"/>
            <a:pathLst>
              <a:path w="376555" h="281304">
                <a:moveTo>
                  <a:pt x="29162" y="121540"/>
                </a:moveTo>
                <a:lnTo>
                  <a:pt x="18711" y="124432"/>
                </a:lnTo>
                <a:lnTo>
                  <a:pt x="9515" y="130895"/>
                </a:lnTo>
                <a:lnTo>
                  <a:pt x="2378" y="141645"/>
                </a:lnTo>
                <a:lnTo>
                  <a:pt x="0" y="153876"/>
                </a:lnTo>
                <a:lnTo>
                  <a:pt x="2378" y="166107"/>
                </a:lnTo>
                <a:lnTo>
                  <a:pt x="9515" y="176857"/>
                </a:lnTo>
                <a:lnTo>
                  <a:pt x="104270" y="271611"/>
                </a:lnTo>
                <a:lnTo>
                  <a:pt x="115027" y="278755"/>
                </a:lnTo>
                <a:lnTo>
                  <a:pt x="127261" y="281136"/>
                </a:lnTo>
                <a:lnTo>
                  <a:pt x="139494" y="278755"/>
                </a:lnTo>
                <a:lnTo>
                  <a:pt x="150244" y="271611"/>
                </a:lnTo>
                <a:lnTo>
                  <a:pt x="223840" y="198015"/>
                </a:lnTo>
                <a:lnTo>
                  <a:pt x="128524" y="198015"/>
                </a:lnTo>
                <a:lnTo>
                  <a:pt x="121188" y="196159"/>
                </a:lnTo>
                <a:lnTo>
                  <a:pt x="111915" y="188388"/>
                </a:lnTo>
                <a:lnTo>
                  <a:pt x="49990" y="126463"/>
                </a:lnTo>
                <a:lnTo>
                  <a:pt x="39908" y="122217"/>
                </a:lnTo>
                <a:lnTo>
                  <a:pt x="29162" y="121540"/>
                </a:lnTo>
                <a:close/>
              </a:path>
              <a:path w="376555" h="281304">
                <a:moveTo>
                  <a:pt x="346908" y="0"/>
                </a:moveTo>
                <a:lnTo>
                  <a:pt x="336159" y="678"/>
                </a:lnTo>
                <a:lnTo>
                  <a:pt x="326075" y="4924"/>
                </a:lnTo>
                <a:lnTo>
                  <a:pt x="145113" y="185886"/>
                </a:lnTo>
                <a:lnTo>
                  <a:pt x="135854" y="194432"/>
                </a:lnTo>
                <a:lnTo>
                  <a:pt x="128524" y="198015"/>
                </a:lnTo>
                <a:lnTo>
                  <a:pt x="223840" y="198015"/>
                </a:lnTo>
                <a:lnTo>
                  <a:pt x="372875" y="48980"/>
                </a:lnTo>
                <a:lnTo>
                  <a:pt x="376050" y="40700"/>
                </a:lnTo>
                <a:lnTo>
                  <a:pt x="376050" y="23961"/>
                </a:lnTo>
                <a:lnTo>
                  <a:pt x="372875" y="15668"/>
                </a:lnTo>
                <a:lnTo>
                  <a:pt x="366550" y="9344"/>
                </a:lnTo>
                <a:lnTo>
                  <a:pt x="357359" y="2888"/>
                </a:lnTo>
                <a:lnTo>
                  <a:pt x="346908" y="0"/>
                </a:lnTo>
                <a:close/>
              </a:path>
            </a:pathLst>
          </a:custGeom>
          <a:solidFill>
            <a:srgbClr val="F47D4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24"/>
          <p:cNvSpPr/>
          <p:nvPr/>
        </p:nvSpPr>
        <p:spPr>
          <a:xfrm>
            <a:off x="870135" y="1922688"/>
            <a:ext cx="179400" cy="17941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25"/>
          <p:cNvSpPr/>
          <p:nvPr/>
        </p:nvSpPr>
        <p:spPr>
          <a:xfrm>
            <a:off x="809154" y="2113673"/>
            <a:ext cx="327660" cy="224790"/>
          </a:xfrm>
          <a:custGeom>
            <a:avLst/>
            <a:gdLst/>
            <a:ahLst/>
            <a:cxnLst/>
            <a:rect l="l" t="t" r="r" b="b"/>
            <a:pathLst>
              <a:path w="327659" h="224789">
                <a:moveTo>
                  <a:pt x="99199" y="0"/>
                </a:moveTo>
                <a:lnTo>
                  <a:pt x="52184" y="0"/>
                </a:lnTo>
                <a:lnTo>
                  <a:pt x="31873" y="4101"/>
                </a:lnTo>
                <a:lnTo>
                  <a:pt x="15286" y="15286"/>
                </a:lnTo>
                <a:lnTo>
                  <a:pt x="4101" y="31873"/>
                </a:lnTo>
                <a:lnTo>
                  <a:pt x="0" y="52184"/>
                </a:lnTo>
                <a:lnTo>
                  <a:pt x="0" y="141947"/>
                </a:lnTo>
                <a:lnTo>
                  <a:pt x="6471" y="173991"/>
                </a:lnTo>
                <a:lnTo>
                  <a:pt x="24117" y="200158"/>
                </a:lnTo>
                <a:lnTo>
                  <a:pt x="50288" y="217800"/>
                </a:lnTo>
                <a:lnTo>
                  <a:pt x="82334" y="224269"/>
                </a:lnTo>
                <a:lnTo>
                  <a:pt x="231013" y="224269"/>
                </a:lnTo>
                <a:lnTo>
                  <a:pt x="245046" y="221390"/>
                </a:lnTo>
                <a:lnTo>
                  <a:pt x="256441" y="213552"/>
                </a:lnTo>
                <a:lnTo>
                  <a:pt x="264002" y="201954"/>
                </a:lnTo>
                <a:lnTo>
                  <a:pt x="266534" y="187794"/>
                </a:lnTo>
                <a:lnTo>
                  <a:pt x="263200" y="174347"/>
                </a:lnTo>
                <a:lnTo>
                  <a:pt x="254915" y="163348"/>
                </a:lnTo>
                <a:lnTo>
                  <a:pt x="243148" y="155924"/>
                </a:lnTo>
                <a:lnTo>
                  <a:pt x="229362" y="153200"/>
                </a:lnTo>
                <a:lnTo>
                  <a:pt x="145707" y="153200"/>
                </a:lnTo>
                <a:lnTo>
                  <a:pt x="145707" y="135839"/>
                </a:lnTo>
                <a:lnTo>
                  <a:pt x="239471" y="135839"/>
                </a:lnTo>
                <a:lnTo>
                  <a:pt x="267417" y="132054"/>
                </a:lnTo>
                <a:lnTo>
                  <a:pt x="291795" y="120919"/>
                </a:lnTo>
                <a:lnTo>
                  <a:pt x="310819" y="102760"/>
                </a:lnTo>
                <a:lnTo>
                  <a:pt x="317149" y="89522"/>
                </a:lnTo>
                <a:lnTo>
                  <a:pt x="179654" y="89522"/>
                </a:lnTo>
                <a:lnTo>
                  <a:pt x="99199" y="0"/>
                </a:lnTo>
                <a:close/>
              </a:path>
              <a:path w="327659" h="224789">
                <a:moveTo>
                  <a:pt x="211582" y="368"/>
                </a:moveTo>
                <a:lnTo>
                  <a:pt x="179654" y="89522"/>
                </a:lnTo>
                <a:lnTo>
                  <a:pt x="317149" y="89522"/>
                </a:lnTo>
                <a:lnTo>
                  <a:pt x="322707" y="77901"/>
                </a:lnTo>
                <a:lnTo>
                  <a:pt x="324634" y="70878"/>
                </a:lnTo>
                <a:lnTo>
                  <a:pt x="247332" y="70878"/>
                </a:lnTo>
                <a:lnTo>
                  <a:pt x="247332" y="39369"/>
                </a:lnTo>
                <a:lnTo>
                  <a:pt x="244561" y="24882"/>
                </a:lnTo>
                <a:lnTo>
                  <a:pt x="236962" y="12868"/>
                </a:lnTo>
                <a:lnTo>
                  <a:pt x="225611" y="4354"/>
                </a:lnTo>
                <a:lnTo>
                  <a:pt x="211582" y="368"/>
                </a:lnTo>
                <a:close/>
              </a:path>
              <a:path w="327659" h="224789">
                <a:moveTo>
                  <a:pt x="298799" y="27384"/>
                </a:moveTo>
                <a:lnTo>
                  <a:pt x="289606" y="28895"/>
                </a:lnTo>
                <a:lnTo>
                  <a:pt x="281252" y="33193"/>
                </a:lnTo>
                <a:lnTo>
                  <a:pt x="274434" y="39928"/>
                </a:lnTo>
                <a:lnTo>
                  <a:pt x="247332" y="70878"/>
                </a:lnTo>
                <a:lnTo>
                  <a:pt x="324634" y="70878"/>
                </a:lnTo>
                <a:lnTo>
                  <a:pt x="326478" y="64160"/>
                </a:lnTo>
                <a:lnTo>
                  <a:pt x="327353" y="53313"/>
                </a:lnTo>
                <a:lnTo>
                  <a:pt x="324300" y="43145"/>
                </a:lnTo>
                <a:lnTo>
                  <a:pt x="317752" y="34696"/>
                </a:lnTo>
                <a:lnTo>
                  <a:pt x="308140" y="29006"/>
                </a:lnTo>
                <a:lnTo>
                  <a:pt x="298799" y="27384"/>
                </a:lnTo>
                <a:close/>
              </a:path>
            </a:pathLst>
          </a:custGeom>
          <a:solidFill>
            <a:srgbClr val="F47D4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26"/>
          <p:cNvSpPr/>
          <p:nvPr/>
        </p:nvSpPr>
        <p:spPr>
          <a:xfrm>
            <a:off x="1148698" y="2163085"/>
            <a:ext cx="113664" cy="113664"/>
          </a:xfrm>
          <a:custGeom>
            <a:avLst/>
            <a:gdLst/>
            <a:ahLst/>
            <a:cxnLst/>
            <a:rect l="l" t="t" r="r" b="b"/>
            <a:pathLst>
              <a:path w="113665" h="113664">
                <a:moveTo>
                  <a:pt x="56565" y="0"/>
                </a:moveTo>
                <a:lnTo>
                  <a:pt x="34547" y="4444"/>
                </a:lnTo>
                <a:lnTo>
                  <a:pt x="16567" y="16565"/>
                </a:lnTo>
                <a:lnTo>
                  <a:pt x="4444" y="34541"/>
                </a:lnTo>
                <a:lnTo>
                  <a:pt x="0" y="56553"/>
                </a:lnTo>
                <a:lnTo>
                  <a:pt x="4445" y="78564"/>
                </a:lnTo>
                <a:lnTo>
                  <a:pt x="16567" y="96540"/>
                </a:lnTo>
                <a:lnTo>
                  <a:pt x="34547" y="108661"/>
                </a:lnTo>
                <a:lnTo>
                  <a:pt x="56565" y="113106"/>
                </a:lnTo>
                <a:lnTo>
                  <a:pt x="78577" y="108661"/>
                </a:lnTo>
                <a:lnTo>
                  <a:pt x="96553" y="96540"/>
                </a:lnTo>
                <a:lnTo>
                  <a:pt x="108674" y="78564"/>
                </a:lnTo>
                <a:lnTo>
                  <a:pt x="113118" y="56553"/>
                </a:lnTo>
                <a:lnTo>
                  <a:pt x="108674" y="34541"/>
                </a:lnTo>
                <a:lnTo>
                  <a:pt x="96553" y="16565"/>
                </a:lnTo>
                <a:lnTo>
                  <a:pt x="78577" y="4444"/>
                </a:lnTo>
                <a:lnTo>
                  <a:pt x="56565" y="0"/>
                </a:lnTo>
                <a:close/>
              </a:path>
            </a:pathLst>
          </a:custGeom>
          <a:solidFill>
            <a:srgbClr val="472E8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27"/>
          <p:cNvSpPr/>
          <p:nvPr/>
        </p:nvSpPr>
        <p:spPr>
          <a:xfrm>
            <a:off x="1319825" y="2163085"/>
            <a:ext cx="113664" cy="113664"/>
          </a:xfrm>
          <a:custGeom>
            <a:avLst/>
            <a:gdLst/>
            <a:ahLst/>
            <a:cxnLst/>
            <a:rect l="l" t="t" r="r" b="b"/>
            <a:pathLst>
              <a:path w="113665" h="113664">
                <a:moveTo>
                  <a:pt x="56553" y="0"/>
                </a:moveTo>
                <a:lnTo>
                  <a:pt x="34541" y="4444"/>
                </a:lnTo>
                <a:lnTo>
                  <a:pt x="16565" y="16565"/>
                </a:lnTo>
                <a:lnTo>
                  <a:pt x="4444" y="34541"/>
                </a:lnTo>
                <a:lnTo>
                  <a:pt x="0" y="56553"/>
                </a:lnTo>
                <a:lnTo>
                  <a:pt x="4444" y="78564"/>
                </a:lnTo>
                <a:lnTo>
                  <a:pt x="16565" y="96540"/>
                </a:lnTo>
                <a:lnTo>
                  <a:pt x="34541" y="108661"/>
                </a:lnTo>
                <a:lnTo>
                  <a:pt x="56553" y="113106"/>
                </a:lnTo>
                <a:lnTo>
                  <a:pt x="78564" y="108661"/>
                </a:lnTo>
                <a:lnTo>
                  <a:pt x="96540" y="96540"/>
                </a:lnTo>
                <a:lnTo>
                  <a:pt x="108661" y="78564"/>
                </a:lnTo>
                <a:lnTo>
                  <a:pt x="113106" y="56553"/>
                </a:lnTo>
                <a:lnTo>
                  <a:pt x="108661" y="34541"/>
                </a:lnTo>
                <a:lnTo>
                  <a:pt x="96540" y="16565"/>
                </a:lnTo>
                <a:lnTo>
                  <a:pt x="78564" y="4444"/>
                </a:lnTo>
                <a:lnTo>
                  <a:pt x="56553" y="0"/>
                </a:lnTo>
                <a:close/>
              </a:path>
            </a:pathLst>
          </a:custGeom>
          <a:solidFill>
            <a:srgbClr val="472E8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28"/>
          <p:cNvSpPr/>
          <p:nvPr/>
        </p:nvSpPr>
        <p:spPr>
          <a:xfrm>
            <a:off x="1106037" y="2283487"/>
            <a:ext cx="167005" cy="140970"/>
          </a:xfrm>
          <a:custGeom>
            <a:avLst/>
            <a:gdLst/>
            <a:ahLst/>
            <a:cxnLst/>
            <a:rect l="l" t="t" r="r" b="b"/>
            <a:pathLst>
              <a:path w="167005" h="140969">
                <a:moveTo>
                  <a:pt x="162001" y="0"/>
                </a:moveTo>
                <a:lnTo>
                  <a:pt x="37122" y="0"/>
                </a:lnTo>
                <a:lnTo>
                  <a:pt x="24315" y="2585"/>
                </a:lnTo>
                <a:lnTo>
                  <a:pt x="13860" y="9636"/>
                </a:lnTo>
                <a:lnTo>
                  <a:pt x="6812" y="20091"/>
                </a:lnTo>
                <a:lnTo>
                  <a:pt x="4229" y="32892"/>
                </a:lnTo>
                <a:lnTo>
                  <a:pt x="0" y="78536"/>
                </a:lnTo>
                <a:lnTo>
                  <a:pt x="2825" y="102208"/>
                </a:lnTo>
                <a:lnTo>
                  <a:pt x="14539" y="121916"/>
                </a:lnTo>
                <a:lnTo>
                  <a:pt x="33080" y="135401"/>
                </a:lnTo>
                <a:lnTo>
                  <a:pt x="56387" y="140398"/>
                </a:lnTo>
                <a:lnTo>
                  <a:pt x="150952" y="140398"/>
                </a:lnTo>
                <a:lnTo>
                  <a:pt x="159296" y="138315"/>
                </a:lnTo>
                <a:lnTo>
                  <a:pt x="166738" y="134696"/>
                </a:lnTo>
                <a:lnTo>
                  <a:pt x="157948" y="121708"/>
                </a:lnTo>
                <a:lnTo>
                  <a:pt x="151880" y="107368"/>
                </a:lnTo>
                <a:lnTo>
                  <a:pt x="148702" y="92119"/>
                </a:lnTo>
                <a:lnTo>
                  <a:pt x="148577" y="76403"/>
                </a:lnTo>
                <a:lnTo>
                  <a:pt x="152717" y="31686"/>
                </a:lnTo>
                <a:lnTo>
                  <a:pt x="153573" y="23068"/>
                </a:lnTo>
                <a:lnTo>
                  <a:pt x="155690" y="14882"/>
                </a:lnTo>
                <a:lnTo>
                  <a:pt x="158962" y="7228"/>
                </a:lnTo>
                <a:lnTo>
                  <a:pt x="163283" y="203"/>
                </a:lnTo>
                <a:lnTo>
                  <a:pt x="162623" y="165"/>
                </a:lnTo>
                <a:lnTo>
                  <a:pt x="162001" y="0"/>
                </a:lnTo>
                <a:close/>
              </a:path>
            </a:pathLst>
          </a:custGeom>
          <a:solidFill>
            <a:srgbClr val="472E8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29"/>
          <p:cNvSpPr/>
          <p:nvPr/>
        </p:nvSpPr>
        <p:spPr>
          <a:xfrm>
            <a:off x="1490942" y="2163084"/>
            <a:ext cx="113664" cy="113664"/>
          </a:xfrm>
          <a:custGeom>
            <a:avLst/>
            <a:gdLst/>
            <a:ahLst/>
            <a:cxnLst/>
            <a:rect l="l" t="t" r="r" b="b"/>
            <a:pathLst>
              <a:path w="113665" h="113664">
                <a:moveTo>
                  <a:pt x="56565" y="0"/>
                </a:moveTo>
                <a:lnTo>
                  <a:pt x="34547" y="4444"/>
                </a:lnTo>
                <a:lnTo>
                  <a:pt x="16567" y="16565"/>
                </a:lnTo>
                <a:lnTo>
                  <a:pt x="4444" y="34541"/>
                </a:lnTo>
                <a:lnTo>
                  <a:pt x="0" y="56553"/>
                </a:lnTo>
                <a:lnTo>
                  <a:pt x="4444" y="78564"/>
                </a:lnTo>
                <a:lnTo>
                  <a:pt x="16567" y="96540"/>
                </a:lnTo>
                <a:lnTo>
                  <a:pt x="34547" y="108661"/>
                </a:lnTo>
                <a:lnTo>
                  <a:pt x="56565" y="113106"/>
                </a:lnTo>
                <a:lnTo>
                  <a:pt x="78575" y="108661"/>
                </a:lnTo>
                <a:lnTo>
                  <a:pt x="96546" y="96540"/>
                </a:lnTo>
                <a:lnTo>
                  <a:pt x="108663" y="78564"/>
                </a:lnTo>
                <a:lnTo>
                  <a:pt x="113106" y="56553"/>
                </a:lnTo>
                <a:lnTo>
                  <a:pt x="108663" y="34541"/>
                </a:lnTo>
                <a:lnTo>
                  <a:pt x="96546" y="16565"/>
                </a:lnTo>
                <a:lnTo>
                  <a:pt x="78575" y="4444"/>
                </a:lnTo>
                <a:lnTo>
                  <a:pt x="56565" y="0"/>
                </a:lnTo>
                <a:close/>
              </a:path>
            </a:pathLst>
          </a:custGeom>
          <a:solidFill>
            <a:srgbClr val="472E8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0"/>
          <p:cNvSpPr/>
          <p:nvPr/>
        </p:nvSpPr>
        <p:spPr>
          <a:xfrm>
            <a:off x="1448277" y="2283487"/>
            <a:ext cx="198755" cy="140970"/>
          </a:xfrm>
          <a:custGeom>
            <a:avLst/>
            <a:gdLst/>
            <a:ahLst/>
            <a:cxnLst/>
            <a:rect l="l" t="t" r="r" b="b"/>
            <a:pathLst>
              <a:path w="198755" h="140969">
                <a:moveTo>
                  <a:pt x="161315" y="0"/>
                </a:moveTo>
                <a:lnTo>
                  <a:pt x="37122" y="0"/>
                </a:lnTo>
                <a:lnTo>
                  <a:pt x="24315" y="2585"/>
                </a:lnTo>
                <a:lnTo>
                  <a:pt x="13860" y="9636"/>
                </a:lnTo>
                <a:lnTo>
                  <a:pt x="6812" y="20091"/>
                </a:lnTo>
                <a:lnTo>
                  <a:pt x="4229" y="32892"/>
                </a:lnTo>
                <a:lnTo>
                  <a:pt x="0" y="78536"/>
                </a:lnTo>
                <a:lnTo>
                  <a:pt x="2825" y="102208"/>
                </a:lnTo>
                <a:lnTo>
                  <a:pt x="14539" y="121916"/>
                </a:lnTo>
                <a:lnTo>
                  <a:pt x="33080" y="135401"/>
                </a:lnTo>
                <a:lnTo>
                  <a:pt x="56388" y="140398"/>
                </a:lnTo>
                <a:lnTo>
                  <a:pt x="142062" y="140398"/>
                </a:lnTo>
                <a:lnTo>
                  <a:pt x="165369" y="135401"/>
                </a:lnTo>
                <a:lnTo>
                  <a:pt x="183910" y="121916"/>
                </a:lnTo>
                <a:lnTo>
                  <a:pt x="195624" y="102208"/>
                </a:lnTo>
                <a:lnTo>
                  <a:pt x="198450" y="78536"/>
                </a:lnTo>
                <a:lnTo>
                  <a:pt x="194221" y="32892"/>
                </a:lnTo>
                <a:lnTo>
                  <a:pt x="191635" y="20091"/>
                </a:lnTo>
                <a:lnTo>
                  <a:pt x="184583" y="9636"/>
                </a:lnTo>
                <a:lnTo>
                  <a:pt x="174123" y="2585"/>
                </a:lnTo>
                <a:lnTo>
                  <a:pt x="161315" y="0"/>
                </a:lnTo>
                <a:close/>
              </a:path>
            </a:pathLst>
          </a:custGeom>
          <a:solidFill>
            <a:srgbClr val="472E8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31"/>
          <p:cNvSpPr/>
          <p:nvPr/>
        </p:nvSpPr>
        <p:spPr>
          <a:xfrm>
            <a:off x="1277166" y="2283487"/>
            <a:ext cx="166370" cy="140970"/>
          </a:xfrm>
          <a:custGeom>
            <a:avLst/>
            <a:gdLst/>
            <a:ahLst/>
            <a:cxnLst/>
            <a:rect l="l" t="t" r="r" b="b"/>
            <a:pathLst>
              <a:path w="166369" h="140969">
                <a:moveTo>
                  <a:pt x="161810" y="0"/>
                </a:moveTo>
                <a:lnTo>
                  <a:pt x="37122" y="0"/>
                </a:lnTo>
                <a:lnTo>
                  <a:pt x="24313" y="2585"/>
                </a:lnTo>
                <a:lnTo>
                  <a:pt x="13854" y="9636"/>
                </a:lnTo>
                <a:lnTo>
                  <a:pt x="6802" y="20091"/>
                </a:lnTo>
                <a:lnTo>
                  <a:pt x="4216" y="32892"/>
                </a:lnTo>
                <a:lnTo>
                  <a:pt x="0" y="78536"/>
                </a:lnTo>
                <a:lnTo>
                  <a:pt x="2823" y="102208"/>
                </a:lnTo>
                <a:lnTo>
                  <a:pt x="14533" y="121916"/>
                </a:lnTo>
                <a:lnTo>
                  <a:pt x="33070" y="135401"/>
                </a:lnTo>
                <a:lnTo>
                  <a:pt x="56375" y="140398"/>
                </a:lnTo>
                <a:lnTo>
                  <a:pt x="150774" y="140398"/>
                </a:lnTo>
                <a:lnTo>
                  <a:pt x="158978" y="138391"/>
                </a:lnTo>
                <a:lnTo>
                  <a:pt x="166331" y="134886"/>
                </a:lnTo>
                <a:lnTo>
                  <a:pt x="157465" y="121871"/>
                </a:lnTo>
                <a:lnTo>
                  <a:pt x="151344" y="107488"/>
                </a:lnTo>
                <a:lnTo>
                  <a:pt x="148134" y="92183"/>
                </a:lnTo>
                <a:lnTo>
                  <a:pt x="148005" y="76403"/>
                </a:lnTo>
                <a:lnTo>
                  <a:pt x="152145" y="31686"/>
                </a:lnTo>
                <a:lnTo>
                  <a:pt x="153004" y="23051"/>
                </a:lnTo>
                <a:lnTo>
                  <a:pt x="155130" y="14852"/>
                </a:lnTo>
                <a:lnTo>
                  <a:pt x="158418" y="7187"/>
                </a:lnTo>
                <a:lnTo>
                  <a:pt x="162763" y="152"/>
                </a:lnTo>
                <a:lnTo>
                  <a:pt x="162267" y="126"/>
                </a:lnTo>
                <a:lnTo>
                  <a:pt x="161810" y="0"/>
                </a:lnTo>
                <a:close/>
              </a:path>
            </a:pathLst>
          </a:custGeom>
          <a:solidFill>
            <a:srgbClr val="472E8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32"/>
          <p:cNvSpPr/>
          <p:nvPr/>
        </p:nvSpPr>
        <p:spPr>
          <a:xfrm>
            <a:off x="1444674" y="2204650"/>
            <a:ext cx="34925" cy="57785"/>
          </a:xfrm>
          <a:custGeom>
            <a:avLst/>
            <a:gdLst/>
            <a:ahLst/>
            <a:cxnLst/>
            <a:rect l="l" t="t" r="r" b="b"/>
            <a:pathLst>
              <a:path w="34925" h="57785">
                <a:moveTo>
                  <a:pt x="24523" y="0"/>
                </a:moveTo>
                <a:lnTo>
                  <a:pt x="10007" y="0"/>
                </a:lnTo>
                <a:lnTo>
                  <a:pt x="10934" y="4864"/>
                </a:lnTo>
                <a:lnTo>
                  <a:pt x="11468" y="9855"/>
                </a:lnTo>
                <a:lnTo>
                  <a:pt x="11468" y="14986"/>
                </a:lnTo>
                <a:lnTo>
                  <a:pt x="10690" y="26038"/>
                </a:lnTo>
                <a:lnTo>
                  <a:pt x="8437" y="36618"/>
                </a:lnTo>
                <a:lnTo>
                  <a:pt x="4828" y="46634"/>
                </a:lnTo>
                <a:lnTo>
                  <a:pt x="0" y="55968"/>
                </a:lnTo>
                <a:lnTo>
                  <a:pt x="27800" y="57200"/>
                </a:lnTo>
                <a:lnTo>
                  <a:pt x="30010" y="56667"/>
                </a:lnTo>
                <a:lnTo>
                  <a:pt x="32258" y="56248"/>
                </a:lnTo>
                <a:lnTo>
                  <a:pt x="34544" y="55994"/>
                </a:lnTo>
                <a:lnTo>
                  <a:pt x="29695" y="46611"/>
                </a:lnTo>
                <a:lnTo>
                  <a:pt x="26096" y="36601"/>
                </a:lnTo>
                <a:lnTo>
                  <a:pt x="23850" y="26029"/>
                </a:lnTo>
                <a:lnTo>
                  <a:pt x="23075" y="14986"/>
                </a:lnTo>
                <a:lnTo>
                  <a:pt x="23075" y="9855"/>
                </a:lnTo>
                <a:lnTo>
                  <a:pt x="23609" y="4864"/>
                </a:lnTo>
                <a:lnTo>
                  <a:pt x="24523" y="0"/>
                </a:lnTo>
                <a:close/>
              </a:path>
            </a:pathLst>
          </a:custGeom>
          <a:solidFill>
            <a:srgbClr val="472E8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33"/>
          <p:cNvSpPr/>
          <p:nvPr/>
        </p:nvSpPr>
        <p:spPr>
          <a:xfrm>
            <a:off x="950503" y="1836324"/>
            <a:ext cx="639445" cy="316230"/>
          </a:xfrm>
          <a:custGeom>
            <a:avLst/>
            <a:gdLst/>
            <a:ahLst/>
            <a:cxnLst/>
            <a:rect l="l" t="t" r="r" b="b"/>
            <a:pathLst>
              <a:path w="639444" h="316230">
                <a:moveTo>
                  <a:pt x="639025" y="303555"/>
                </a:moveTo>
                <a:lnTo>
                  <a:pt x="597001" y="303555"/>
                </a:lnTo>
                <a:lnTo>
                  <a:pt x="608359" y="304374"/>
                </a:lnTo>
                <a:lnTo>
                  <a:pt x="619218" y="306749"/>
                </a:lnTo>
                <a:lnTo>
                  <a:pt x="629475" y="310552"/>
                </a:lnTo>
                <a:lnTo>
                  <a:pt x="639025" y="315658"/>
                </a:lnTo>
                <a:lnTo>
                  <a:pt x="639025" y="303555"/>
                </a:lnTo>
                <a:close/>
              </a:path>
              <a:path w="639444" h="316230">
                <a:moveTo>
                  <a:pt x="639025" y="69608"/>
                </a:moveTo>
                <a:lnTo>
                  <a:pt x="569417" y="69608"/>
                </a:lnTo>
                <a:lnTo>
                  <a:pt x="569417" y="308571"/>
                </a:lnTo>
                <a:lnTo>
                  <a:pt x="575995" y="306443"/>
                </a:lnTo>
                <a:lnTo>
                  <a:pt x="582799" y="304868"/>
                </a:lnTo>
                <a:lnTo>
                  <a:pt x="589809" y="303890"/>
                </a:lnTo>
                <a:lnTo>
                  <a:pt x="597001" y="303555"/>
                </a:lnTo>
                <a:lnTo>
                  <a:pt x="639025" y="303555"/>
                </a:lnTo>
                <a:lnTo>
                  <a:pt x="639025" y="69608"/>
                </a:lnTo>
                <a:close/>
              </a:path>
              <a:path w="639444" h="316230">
                <a:moveTo>
                  <a:pt x="639025" y="63169"/>
                </a:moveTo>
                <a:lnTo>
                  <a:pt x="9347" y="63169"/>
                </a:lnTo>
                <a:lnTo>
                  <a:pt x="25654" y="64359"/>
                </a:lnTo>
                <a:lnTo>
                  <a:pt x="41233" y="67806"/>
                </a:lnTo>
                <a:lnTo>
                  <a:pt x="55931" y="73333"/>
                </a:lnTo>
                <a:lnTo>
                  <a:pt x="69596" y="80759"/>
                </a:lnTo>
                <a:lnTo>
                  <a:pt x="69596" y="69608"/>
                </a:lnTo>
                <a:lnTo>
                  <a:pt x="639025" y="69608"/>
                </a:lnTo>
                <a:lnTo>
                  <a:pt x="639025" y="63169"/>
                </a:lnTo>
                <a:close/>
              </a:path>
              <a:path w="639444" h="316230">
                <a:moveTo>
                  <a:pt x="639025" y="0"/>
                </a:moveTo>
                <a:lnTo>
                  <a:pt x="0" y="0"/>
                </a:lnTo>
                <a:lnTo>
                  <a:pt x="0" y="63639"/>
                </a:lnTo>
                <a:lnTo>
                  <a:pt x="3086" y="63385"/>
                </a:lnTo>
                <a:lnTo>
                  <a:pt x="6184" y="63169"/>
                </a:lnTo>
                <a:lnTo>
                  <a:pt x="639025" y="63169"/>
                </a:lnTo>
                <a:lnTo>
                  <a:pt x="639025" y="0"/>
                </a:lnTo>
                <a:close/>
              </a:path>
            </a:pathLst>
          </a:custGeom>
          <a:solidFill>
            <a:srgbClr val="472E8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34"/>
          <p:cNvSpPr/>
          <p:nvPr/>
        </p:nvSpPr>
        <p:spPr>
          <a:xfrm>
            <a:off x="1273510" y="2204646"/>
            <a:ext cx="34925" cy="57785"/>
          </a:xfrm>
          <a:custGeom>
            <a:avLst/>
            <a:gdLst/>
            <a:ahLst/>
            <a:cxnLst/>
            <a:rect l="l" t="t" r="r" b="b"/>
            <a:pathLst>
              <a:path w="34925" h="57785">
                <a:moveTo>
                  <a:pt x="24574" y="0"/>
                </a:moveTo>
                <a:lnTo>
                  <a:pt x="10058" y="0"/>
                </a:lnTo>
                <a:lnTo>
                  <a:pt x="10972" y="4864"/>
                </a:lnTo>
                <a:lnTo>
                  <a:pt x="11506" y="9867"/>
                </a:lnTo>
                <a:lnTo>
                  <a:pt x="11506" y="14998"/>
                </a:lnTo>
                <a:lnTo>
                  <a:pt x="10728" y="26060"/>
                </a:lnTo>
                <a:lnTo>
                  <a:pt x="8472" y="36650"/>
                </a:lnTo>
                <a:lnTo>
                  <a:pt x="4857" y="46675"/>
                </a:lnTo>
                <a:lnTo>
                  <a:pt x="0" y="56045"/>
                </a:lnTo>
                <a:lnTo>
                  <a:pt x="26200" y="57619"/>
                </a:lnTo>
                <a:lnTo>
                  <a:pt x="28930" y="56883"/>
                </a:lnTo>
                <a:lnTo>
                  <a:pt x="31724" y="56311"/>
                </a:lnTo>
                <a:lnTo>
                  <a:pt x="34594" y="56007"/>
                </a:lnTo>
                <a:lnTo>
                  <a:pt x="29746" y="46640"/>
                </a:lnTo>
                <a:lnTo>
                  <a:pt x="26139" y="36622"/>
                </a:lnTo>
                <a:lnTo>
                  <a:pt x="23889" y="26044"/>
                </a:lnTo>
                <a:lnTo>
                  <a:pt x="23114" y="14998"/>
                </a:lnTo>
                <a:lnTo>
                  <a:pt x="23114" y="9867"/>
                </a:lnTo>
                <a:lnTo>
                  <a:pt x="23647" y="4864"/>
                </a:lnTo>
                <a:lnTo>
                  <a:pt x="24574" y="0"/>
                </a:lnTo>
                <a:close/>
              </a:path>
            </a:pathLst>
          </a:custGeom>
          <a:solidFill>
            <a:srgbClr val="472E8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5"/>
          <p:cNvSpPr txBox="1"/>
          <p:nvPr/>
        </p:nvSpPr>
        <p:spPr>
          <a:xfrm>
            <a:off x="1797773" y="8589032"/>
            <a:ext cx="3809639" cy="410369"/>
          </a:xfrm>
          <a:prstGeom prst="rect">
            <a:avLst/>
          </a:prstGeom>
          <a:solidFill>
            <a:srgbClr val="F47D42"/>
          </a:solidFill>
        </p:spPr>
        <p:txBody>
          <a:bodyPr vert="horz" wrap="square" lIns="0" tIns="0" rIns="0" bIns="0" rtlCol="0">
            <a:spAutoFit/>
          </a:bodyPr>
          <a:lstStyle/>
          <a:p>
            <a:pPr marL="80645">
              <a:lnSpc>
                <a:spcPts val="1639"/>
              </a:lnSpc>
            </a:pPr>
            <a:r>
              <a:rPr lang="en-US" sz="1400" spc="-15" dirty="0" smtClean="0">
                <a:solidFill>
                  <a:srgbClr val="FFFFFF"/>
                </a:solidFill>
                <a:latin typeface="Arial"/>
                <a:cs typeface="Arial"/>
              </a:rPr>
              <a:t>Use of free online training opportunities through e.g. Coursera or Alison</a:t>
            </a:r>
            <a:r>
              <a:rPr lang="en-US" sz="1400" spc="-1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50" name="object 57">
            <a:extLst>
              <a:ext uri="{FF2B5EF4-FFF2-40B4-BE49-F238E27FC236}">
                <a16:creationId xmlns:a16="http://schemas.microsoft.com/office/drawing/2014/main" id="{FA0B3287-EE0C-4E1E-9DFE-051BBFAB75DE}"/>
              </a:ext>
            </a:extLst>
          </p:cNvPr>
          <p:cNvSpPr/>
          <p:nvPr/>
        </p:nvSpPr>
        <p:spPr>
          <a:xfrm>
            <a:off x="566049" y="10261649"/>
            <a:ext cx="1910714" cy="0"/>
          </a:xfrm>
          <a:custGeom>
            <a:avLst/>
            <a:gdLst/>
            <a:ahLst/>
            <a:cxnLst/>
            <a:rect l="l" t="t" r="r" b="b"/>
            <a:pathLst>
              <a:path w="1910714">
                <a:moveTo>
                  <a:pt x="0" y="0"/>
                </a:moveTo>
                <a:lnTo>
                  <a:pt x="1910448" y="0"/>
                </a:lnTo>
              </a:path>
            </a:pathLst>
          </a:custGeom>
          <a:ln w="38100">
            <a:solidFill>
              <a:srgbClr val="F47D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8">
            <a:extLst>
              <a:ext uri="{FF2B5EF4-FFF2-40B4-BE49-F238E27FC236}">
                <a16:creationId xmlns:a16="http://schemas.microsoft.com/office/drawing/2014/main" id="{10B7B8D6-9B4C-40C0-84F8-49355CADA249}"/>
              </a:ext>
            </a:extLst>
          </p:cNvPr>
          <p:cNvSpPr/>
          <p:nvPr/>
        </p:nvSpPr>
        <p:spPr>
          <a:xfrm>
            <a:off x="5158420" y="10261649"/>
            <a:ext cx="1910714" cy="0"/>
          </a:xfrm>
          <a:custGeom>
            <a:avLst/>
            <a:gdLst/>
            <a:ahLst/>
            <a:cxnLst/>
            <a:rect l="l" t="t" r="r" b="b"/>
            <a:pathLst>
              <a:path w="1910715">
                <a:moveTo>
                  <a:pt x="0" y="0"/>
                </a:moveTo>
                <a:lnTo>
                  <a:pt x="1910448" y="0"/>
                </a:lnTo>
              </a:path>
            </a:pathLst>
          </a:custGeom>
          <a:ln w="38100">
            <a:solidFill>
              <a:srgbClr val="F47D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68">
            <a:extLst>
              <a:ext uri="{FF2B5EF4-FFF2-40B4-BE49-F238E27FC236}">
                <a16:creationId xmlns:a16="http://schemas.microsoft.com/office/drawing/2014/main" id="{1080F5E5-8A78-4579-9837-C213D42E1E27}"/>
              </a:ext>
            </a:extLst>
          </p:cNvPr>
          <p:cNvSpPr/>
          <p:nvPr/>
        </p:nvSpPr>
        <p:spPr>
          <a:xfrm>
            <a:off x="2613519" y="10168349"/>
            <a:ext cx="2428378" cy="1866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/>
          <p:nvPr/>
        </p:nvSpPr>
        <p:spPr>
          <a:xfrm>
            <a:off x="566047" y="495300"/>
            <a:ext cx="6503034" cy="0"/>
          </a:xfrm>
          <a:custGeom>
            <a:avLst/>
            <a:gdLst/>
            <a:ahLst/>
            <a:cxnLst/>
            <a:rect l="l" t="t" r="r" b="b"/>
            <a:pathLst>
              <a:path w="6503034">
                <a:moveTo>
                  <a:pt x="0" y="0"/>
                </a:moveTo>
                <a:lnTo>
                  <a:pt x="6502819" y="0"/>
                </a:lnTo>
              </a:path>
            </a:pathLst>
          </a:custGeom>
          <a:ln w="12700">
            <a:solidFill>
              <a:srgbClr val="F47D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960778" y="2232558"/>
            <a:ext cx="5066030" cy="0"/>
          </a:xfrm>
          <a:custGeom>
            <a:avLst/>
            <a:gdLst/>
            <a:ahLst/>
            <a:cxnLst/>
            <a:rect l="l" t="t" r="r" b="b"/>
            <a:pathLst>
              <a:path w="5066030">
                <a:moveTo>
                  <a:pt x="0" y="0"/>
                </a:moveTo>
                <a:lnTo>
                  <a:pt x="5065750" y="0"/>
                </a:lnTo>
              </a:path>
            </a:pathLst>
          </a:custGeom>
          <a:ln w="6350">
            <a:solidFill>
              <a:srgbClr val="F47D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555675" y="1145260"/>
            <a:ext cx="6513195" cy="240450"/>
          </a:xfrm>
          <a:prstGeom prst="rect">
            <a:avLst/>
          </a:prstGeom>
          <a:solidFill>
            <a:srgbClr val="472E88"/>
          </a:solidFill>
        </p:spPr>
        <p:txBody>
          <a:bodyPr vert="horz" wrap="square" lIns="0" tIns="24765" rIns="0" bIns="0" rtlCol="0">
            <a:spAutoFit/>
          </a:bodyPr>
          <a:lstStyle/>
          <a:p>
            <a:pPr marL="85090">
              <a:lnSpc>
                <a:spcPct val="100000"/>
              </a:lnSpc>
              <a:spcBef>
                <a:spcPts val="195"/>
              </a:spcBef>
            </a:pPr>
            <a:r>
              <a:rPr sz="1400" b="1" spc="-20" dirty="0">
                <a:solidFill>
                  <a:srgbClr val="FFFFFF"/>
                </a:solidFill>
                <a:latin typeface="Arial"/>
                <a:cs typeface="Arial"/>
              </a:rPr>
              <a:t>STANDARD</a:t>
            </a:r>
            <a:r>
              <a:rPr sz="1400" b="1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US" sz="1400" b="1" dirty="0">
                <a:solidFill>
                  <a:srgbClr val="FFFFFF"/>
                </a:solidFill>
                <a:latin typeface="Arial"/>
                <a:cs typeface="Arial"/>
              </a:rPr>
              <a:t>9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28402" y="2962667"/>
            <a:ext cx="4554855" cy="42062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-15" dirty="0">
                <a:solidFill>
                  <a:srgbClr val="472E88"/>
                </a:solidFill>
                <a:latin typeface="Arial"/>
                <a:cs typeface="Arial"/>
              </a:rPr>
              <a:t>INDICATORS</a:t>
            </a:r>
            <a:endParaRPr sz="1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250" dirty="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960778" y="1724004"/>
            <a:ext cx="5112385" cy="4437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GB" sz="1400" b="1" spc="25" dirty="0" smtClean="0">
                <a:solidFill>
                  <a:srgbClr val="F47D42"/>
                </a:solidFill>
                <a:latin typeface="Arial"/>
                <a:cs typeface="Arial"/>
              </a:rPr>
              <a:t>IMPROVING OUR SERVICES THROUGH MONITORING AND EVALUATION</a:t>
            </a:r>
            <a:endParaRPr lang="en-GB" sz="1400" dirty="0">
              <a:latin typeface="Arial"/>
              <a:cs typeface="Arial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555679" y="3222898"/>
            <a:ext cx="1362075" cy="0"/>
          </a:xfrm>
          <a:custGeom>
            <a:avLst/>
            <a:gdLst/>
            <a:ahLst/>
            <a:cxnLst/>
            <a:rect l="l" t="t" r="r" b="b"/>
            <a:pathLst>
              <a:path w="1362075">
                <a:moveTo>
                  <a:pt x="0" y="0"/>
                </a:moveTo>
                <a:lnTo>
                  <a:pt x="1362024" y="0"/>
                </a:lnTo>
              </a:path>
            </a:pathLst>
          </a:custGeom>
          <a:ln w="12700">
            <a:solidFill>
              <a:srgbClr val="F47D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8"/>
          <p:cNvSpPr txBox="1"/>
          <p:nvPr/>
        </p:nvSpPr>
        <p:spPr>
          <a:xfrm>
            <a:off x="628402" y="3008521"/>
            <a:ext cx="5969248" cy="32855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50000"/>
              </a:lnSpc>
              <a:spcBef>
                <a:spcPts val="30"/>
              </a:spcBef>
            </a:pPr>
            <a:endParaRPr sz="1400" dirty="0" smtClean="0">
              <a:latin typeface="Times New Roman"/>
              <a:cs typeface="Times New Roman"/>
            </a:endParaRPr>
          </a:p>
          <a:p>
            <a:pPr marL="1437640" indent="-105410">
              <a:lnSpc>
                <a:spcPct val="150000"/>
              </a:lnSpc>
              <a:spcBef>
                <a:spcPts val="5"/>
              </a:spcBef>
              <a:buClr>
                <a:srgbClr val="F47D42"/>
              </a:buClr>
              <a:buFont typeface="Arial Black"/>
              <a:buChar char="•"/>
              <a:tabLst>
                <a:tab pos="1438275" algn="l"/>
              </a:tabLst>
            </a:pPr>
            <a:r>
              <a:rPr sz="1100" dirty="0">
                <a:solidFill>
                  <a:srgbClr val="4D189C"/>
                </a:solidFill>
                <a:latin typeface="Arial"/>
                <a:cs typeface="Arial"/>
              </a:rPr>
              <a:t>Performance </a:t>
            </a:r>
            <a:r>
              <a:rPr sz="1100" spc="-5" dirty="0">
                <a:solidFill>
                  <a:srgbClr val="4D189C"/>
                </a:solidFill>
                <a:latin typeface="Arial"/>
                <a:cs typeface="Arial"/>
              </a:rPr>
              <a:t>evaluation </a:t>
            </a:r>
            <a:r>
              <a:rPr sz="1100" dirty="0">
                <a:solidFill>
                  <a:srgbClr val="4D189C"/>
                </a:solidFill>
                <a:latin typeface="Arial"/>
                <a:cs typeface="Arial"/>
              </a:rPr>
              <a:t>for</a:t>
            </a:r>
            <a:r>
              <a:rPr sz="1100" spc="-5" dirty="0">
                <a:solidFill>
                  <a:srgbClr val="4D189C"/>
                </a:solidFill>
                <a:latin typeface="Arial"/>
                <a:cs typeface="Arial"/>
              </a:rPr>
              <a:t> staff</a:t>
            </a:r>
            <a:endParaRPr sz="1100" dirty="0">
              <a:solidFill>
                <a:srgbClr val="4D189C"/>
              </a:solidFill>
              <a:latin typeface="Arial"/>
              <a:cs typeface="Arial"/>
            </a:endParaRPr>
          </a:p>
          <a:p>
            <a:pPr marL="1437640" indent="-105410">
              <a:lnSpc>
                <a:spcPct val="150000"/>
              </a:lnSpc>
              <a:spcBef>
                <a:spcPts val="400"/>
              </a:spcBef>
              <a:buClr>
                <a:srgbClr val="F47D42"/>
              </a:buClr>
              <a:buFont typeface="Arial Black"/>
              <a:buChar char="•"/>
              <a:tabLst>
                <a:tab pos="1438275" algn="l"/>
              </a:tabLst>
            </a:pPr>
            <a:r>
              <a:rPr sz="1100" spc="-5" dirty="0" smtClean="0">
                <a:solidFill>
                  <a:srgbClr val="4D189C"/>
                </a:solidFill>
                <a:latin typeface="Arial"/>
                <a:cs typeface="Arial"/>
              </a:rPr>
              <a:t>Collect </a:t>
            </a:r>
            <a:r>
              <a:rPr sz="1100" dirty="0" smtClean="0">
                <a:solidFill>
                  <a:srgbClr val="4D189C"/>
                </a:solidFill>
                <a:latin typeface="Arial"/>
                <a:cs typeface="Arial"/>
              </a:rPr>
              <a:t>feedback from</a:t>
            </a:r>
            <a:r>
              <a:rPr sz="1100" spc="-5" dirty="0" smtClean="0">
                <a:solidFill>
                  <a:srgbClr val="4D189C"/>
                </a:solidFill>
                <a:latin typeface="Arial"/>
                <a:cs typeface="Arial"/>
              </a:rPr>
              <a:t> </a:t>
            </a:r>
            <a:r>
              <a:rPr sz="1100" dirty="0" smtClean="0">
                <a:solidFill>
                  <a:srgbClr val="4D189C"/>
                </a:solidFill>
                <a:latin typeface="Arial"/>
                <a:cs typeface="Arial"/>
              </a:rPr>
              <a:t>victims</a:t>
            </a:r>
          </a:p>
          <a:p>
            <a:pPr marL="1437640" indent="-105410">
              <a:lnSpc>
                <a:spcPct val="150000"/>
              </a:lnSpc>
              <a:spcBef>
                <a:spcPts val="400"/>
              </a:spcBef>
              <a:buClr>
                <a:srgbClr val="F47D42"/>
              </a:buClr>
              <a:buFont typeface="Arial Black"/>
              <a:buChar char="•"/>
              <a:tabLst>
                <a:tab pos="1438275" algn="l"/>
              </a:tabLst>
            </a:pPr>
            <a:r>
              <a:rPr sz="1100" dirty="0" smtClean="0">
                <a:solidFill>
                  <a:srgbClr val="4D189C"/>
                </a:solidFill>
                <a:latin typeface="Arial"/>
                <a:cs typeface="Arial"/>
              </a:rPr>
              <a:t>Explore </a:t>
            </a:r>
            <a:r>
              <a:rPr sz="1100" spc="-5" dirty="0">
                <a:solidFill>
                  <a:srgbClr val="4D189C"/>
                </a:solidFill>
                <a:latin typeface="Arial"/>
                <a:cs typeface="Arial"/>
              </a:rPr>
              <a:t>negative</a:t>
            </a:r>
            <a:r>
              <a:rPr sz="1100" spc="-10" dirty="0">
                <a:solidFill>
                  <a:srgbClr val="4D189C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4D189C"/>
                </a:solidFill>
                <a:latin typeface="Arial"/>
                <a:cs typeface="Arial"/>
              </a:rPr>
              <a:t>feedback</a:t>
            </a:r>
          </a:p>
          <a:p>
            <a:pPr marL="1437640" indent="-105410">
              <a:lnSpc>
                <a:spcPct val="150000"/>
              </a:lnSpc>
              <a:spcBef>
                <a:spcPts val="400"/>
              </a:spcBef>
              <a:buClr>
                <a:srgbClr val="F47D42"/>
              </a:buClr>
              <a:buFont typeface="Arial Black"/>
              <a:buChar char="•"/>
              <a:tabLst>
                <a:tab pos="1438275" algn="l"/>
              </a:tabLst>
            </a:pPr>
            <a:r>
              <a:rPr sz="1100" spc="-5" dirty="0">
                <a:solidFill>
                  <a:srgbClr val="4D189C"/>
                </a:solidFill>
                <a:latin typeface="Arial"/>
                <a:cs typeface="Arial"/>
              </a:rPr>
              <a:t>Constantly improve </a:t>
            </a:r>
            <a:r>
              <a:rPr sz="1100" dirty="0">
                <a:solidFill>
                  <a:srgbClr val="4D189C"/>
                </a:solidFill>
                <a:latin typeface="Arial"/>
                <a:cs typeface="Arial"/>
              </a:rPr>
              <a:t>services, </a:t>
            </a:r>
            <a:r>
              <a:rPr sz="1100" spc="-5" dirty="0">
                <a:solidFill>
                  <a:srgbClr val="4D189C"/>
                </a:solidFill>
                <a:latin typeface="Arial"/>
                <a:cs typeface="Arial"/>
              </a:rPr>
              <a:t>introduce new ideas and develop</a:t>
            </a:r>
            <a:r>
              <a:rPr sz="1100" spc="-65" dirty="0">
                <a:solidFill>
                  <a:srgbClr val="4D189C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4D189C"/>
                </a:solidFill>
                <a:latin typeface="Arial"/>
                <a:cs typeface="Arial"/>
              </a:rPr>
              <a:t>partnerships</a:t>
            </a:r>
            <a:endParaRPr sz="1100" dirty="0">
              <a:solidFill>
                <a:srgbClr val="4D189C"/>
              </a:solidFill>
              <a:latin typeface="Arial"/>
              <a:cs typeface="Arial"/>
            </a:endParaRPr>
          </a:p>
          <a:p>
            <a:pPr marL="1437640" indent="-105410">
              <a:lnSpc>
                <a:spcPct val="150000"/>
              </a:lnSpc>
              <a:spcBef>
                <a:spcPts val="400"/>
              </a:spcBef>
              <a:buClr>
                <a:srgbClr val="F47D42"/>
              </a:buClr>
              <a:buFont typeface="Arial Black"/>
              <a:buChar char="•"/>
              <a:tabLst>
                <a:tab pos="1438275" algn="l"/>
              </a:tabLst>
            </a:pPr>
            <a:r>
              <a:rPr sz="1100" dirty="0">
                <a:solidFill>
                  <a:srgbClr val="4D189C"/>
                </a:solidFill>
                <a:latin typeface="Arial"/>
                <a:cs typeface="Arial"/>
              </a:rPr>
              <a:t>Aim to commission </a:t>
            </a:r>
            <a:r>
              <a:rPr sz="1100" spc="-5" dirty="0">
                <a:solidFill>
                  <a:srgbClr val="4D189C"/>
                </a:solidFill>
                <a:latin typeface="Arial"/>
                <a:cs typeface="Arial"/>
              </a:rPr>
              <a:t>an external evaluation</a:t>
            </a:r>
            <a:r>
              <a:rPr sz="1100" spc="-20" dirty="0">
                <a:solidFill>
                  <a:srgbClr val="4D189C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4D189C"/>
                </a:solidFill>
                <a:latin typeface="Arial"/>
                <a:cs typeface="Arial"/>
              </a:rPr>
              <a:t>periodically</a:t>
            </a:r>
            <a:endParaRPr sz="1100" dirty="0">
              <a:solidFill>
                <a:srgbClr val="4D189C"/>
              </a:solidFill>
              <a:latin typeface="Arial"/>
              <a:cs typeface="Arial"/>
            </a:endParaRPr>
          </a:p>
          <a:p>
            <a:pPr marL="1437640" indent="-105410">
              <a:lnSpc>
                <a:spcPct val="150000"/>
              </a:lnSpc>
              <a:spcBef>
                <a:spcPts val="400"/>
              </a:spcBef>
              <a:buClr>
                <a:srgbClr val="F47D42"/>
              </a:buClr>
              <a:buFont typeface="Arial Black"/>
              <a:buChar char="•"/>
              <a:tabLst>
                <a:tab pos="1438275" algn="l"/>
              </a:tabLst>
            </a:pPr>
            <a:r>
              <a:rPr sz="1100" spc="-5" dirty="0">
                <a:solidFill>
                  <a:srgbClr val="4D189C"/>
                </a:solidFill>
                <a:latin typeface="Arial"/>
                <a:cs typeface="Arial"/>
              </a:rPr>
              <a:t>Have in place </a:t>
            </a:r>
            <a:r>
              <a:rPr sz="1100" dirty="0">
                <a:solidFill>
                  <a:srgbClr val="4D189C"/>
                </a:solidFill>
                <a:latin typeface="Arial"/>
                <a:cs typeface="Arial"/>
              </a:rPr>
              <a:t>a complaints </a:t>
            </a:r>
            <a:r>
              <a:rPr sz="1100" spc="-5" dirty="0">
                <a:solidFill>
                  <a:srgbClr val="4D189C"/>
                </a:solidFill>
                <a:latin typeface="Arial"/>
                <a:cs typeface="Arial"/>
              </a:rPr>
              <a:t>or grievances</a:t>
            </a:r>
            <a:r>
              <a:rPr sz="1100" spc="-25" dirty="0">
                <a:solidFill>
                  <a:srgbClr val="4D189C"/>
                </a:solidFill>
                <a:latin typeface="Arial"/>
                <a:cs typeface="Arial"/>
              </a:rPr>
              <a:t> </a:t>
            </a:r>
            <a:r>
              <a:rPr sz="1100" dirty="0" smtClean="0">
                <a:solidFill>
                  <a:srgbClr val="4D189C"/>
                </a:solidFill>
                <a:latin typeface="Arial"/>
                <a:cs typeface="Arial"/>
              </a:rPr>
              <a:t>system</a:t>
            </a:r>
            <a:endParaRPr lang="en-US" sz="1100" dirty="0" smtClean="0">
              <a:solidFill>
                <a:srgbClr val="4D189C"/>
              </a:solidFill>
              <a:latin typeface="Arial"/>
              <a:cs typeface="Arial"/>
            </a:endParaRPr>
          </a:p>
          <a:p>
            <a:pPr marL="1437640" indent="-105410">
              <a:lnSpc>
                <a:spcPct val="150000"/>
              </a:lnSpc>
              <a:spcBef>
                <a:spcPts val="400"/>
              </a:spcBef>
              <a:buClr>
                <a:srgbClr val="F47D42"/>
              </a:buClr>
              <a:buFont typeface="Arial Black"/>
              <a:buChar char="•"/>
              <a:tabLst>
                <a:tab pos="1438275" algn="l"/>
              </a:tabLst>
            </a:pPr>
            <a:r>
              <a:rPr lang="en-US" sz="1100" dirty="0" smtClean="0">
                <a:solidFill>
                  <a:srgbClr val="4D189C"/>
                </a:solidFill>
                <a:latin typeface="Arial"/>
                <a:cs typeface="Arial"/>
              </a:rPr>
              <a:t>Work out a complaint system for clients,</a:t>
            </a:r>
          </a:p>
          <a:p>
            <a:pPr marL="1437640" indent="-105410">
              <a:lnSpc>
                <a:spcPct val="150000"/>
              </a:lnSpc>
              <a:spcBef>
                <a:spcPts val="400"/>
              </a:spcBef>
              <a:buClr>
                <a:srgbClr val="F47D42"/>
              </a:buClr>
              <a:buFont typeface="Arial Black"/>
              <a:buChar char="•"/>
              <a:tabLst>
                <a:tab pos="1438275" algn="l"/>
              </a:tabLst>
            </a:pPr>
            <a:r>
              <a:rPr lang="en-US" sz="1100" dirty="0" smtClean="0">
                <a:solidFill>
                  <a:srgbClr val="4D189C"/>
                </a:solidFill>
                <a:latin typeface="Arial"/>
                <a:cs typeface="Arial"/>
              </a:rPr>
              <a:t>Simple and accessible information on the complaint procedures</a:t>
            </a:r>
            <a:endParaRPr lang="en-US" sz="1100" dirty="0">
              <a:solidFill>
                <a:srgbClr val="4D189C"/>
              </a:solidFill>
              <a:latin typeface="Arial"/>
              <a:cs typeface="Arial"/>
            </a:endParaRPr>
          </a:p>
          <a:p>
            <a:pPr marL="1437640" indent="-105410">
              <a:lnSpc>
                <a:spcPct val="150000"/>
              </a:lnSpc>
              <a:spcBef>
                <a:spcPts val="400"/>
              </a:spcBef>
              <a:buClr>
                <a:srgbClr val="F47D42"/>
              </a:buClr>
              <a:buFont typeface="Arial Black"/>
              <a:buChar char="•"/>
              <a:tabLst>
                <a:tab pos="1438275" algn="l"/>
              </a:tabLst>
            </a:pPr>
            <a:r>
              <a:rPr lang="en-US" sz="1100" dirty="0" smtClean="0">
                <a:solidFill>
                  <a:srgbClr val="4D189C"/>
                </a:solidFill>
                <a:latin typeface="Arial"/>
                <a:cs typeface="Arial"/>
              </a:rPr>
              <a:t> </a:t>
            </a:r>
            <a:r>
              <a:rPr lang="en-US" sz="1100" dirty="0" smtClean="0">
                <a:solidFill>
                  <a:srgbClr val="4D189C"/>
                </a:solidFill>
                <a:latin typeface="Arial"/>
                <a:cs typeface="Arial"/>
              </a:rPr>
              <a:t>Work out a procedure that allows potential remedy to the victim</a:t>
            </a:r>
            <a:endParaRPr sz="1100" dirty="0">
              <a:solidFill>
                <a:srgbClr val="4D189C"/>
              </a:solidFill>
              <a:latin typeface="Arial"/>
              <a:cs typeface="Arial"/>
            </a:endParaRPr>
          </a:p>
        </p:txBody>
      </p:sp>
      <p:sp>
        <p:nvSpPr>
          <p:cNvPr id="34" name="object 2"/>
          <p:cNvSpPr txBox="1"/>
          <p:nvPr/>
        </p:nvSpPr>
        <p:spPr>
          <a:xfrm>
            <a:off x="1453953" y="7471208"/>
            <a:ext cx="2896870" cy="237490"/>
          </a:xfrm>
          <a:prstGeom prst="rect">
            <a:avLst/>
          </a:prstGeom>
          <a:solidFill>
            <a:srgbClr val="F47D42"/>
          </a:solidFill>
        </p:spPr>
        <p:txBody>
          <a:bodyPr vert="horz" wrap="square" lIns="0" tIns="3810" rIns="0" bIns="0" rtlCol="0">
            <a:spAutoFit/>
          </a:bodyPr>
          <a:lstStyle/>
          <a:p>
            <a:pPr marL="80645">
              <a:lnSpc>
                <a:spcPct val="100000"/>
              </a:lnSpc>
              <a:spcBef>
                <a:spcPts val="30"/>
              </a:spcBef>
            </a:pPr>
            <a:r>
              <a:rPr sz="1400" dirty="0">
                <a:solidFill>
                  <a:srgbClr val="FFFFFF"/>
                </a:solidFill>
                <a:latin typeface="Arial"/>
                <a:cs typeface="Arial"/>
              </a:rPr>
              <a:t>Evaluation </a:t>
            </a:r>
            <a:r>
              <a:rPr sz="1400" spc="-5" dirty="0">
                <a:solidFill>
                  <a:srgbClr val="FFFFFF"/>
                </a:solidFill>
                <a:latin typeface="Arial"/>
                <a:cs typeface="Arial"/>
              </a:rPr>
              <a:t>questionnaire</a:t>
            </a:r>
            <a:r>
              <a:rPr sz="1400" spc="-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FFFFFF"/>
                </a:solidFill>
                <a:latin typeface="Arial"/>
                <a:cs typeface="Arial"/>
              </a:rPr>
              <a:t>template</a:t>
            </a:r>
            <a:endParaRPr sz="1400">
              <a:latin typeface="Arial"/>
              <a:cs typeface="Arial"/>
            </a:endParaRPr>
          </a:p>
        </p:txBody>
      </p:sp>
      <p:sp>
        <p:nvSpPr>
          <p:cNvPr id="35" name="object 3"/>
          <p:cNvSpPr txBox="1"/>
          <p:nvPr/>
        </p:nvSpPr>
        <p:spPr>
          <a:xfrm>
            <a:off x="1453953" y="7790702"/>
            <a:ext cx="1979930" cy="237490"/>
          </a:xfrm>
          <a:prstGeom prst="rect">
            <a:avLst/>
          </a:prstGeom>
          <a:solidFill>
            <a:srgbClr val="F47D42"/>
          </a:solidFill>
        </p:spPr>
        <p:txBody>
          <a:bodyPr vert="horz" wrap="square" lIns="0" tIns="0" rIns="0" bIns="0" rtlCol="0">
            <a:spAutoFit/>
          </a:bodyPr>
          <a:lstStyle/>
          <a:p>
            <a:pPr marL="80645">
              <a:lnSpc>
                <a:spcPts val="1595"/>
              </a:lnSpc>
            </a:pPr>
            <a:r>
              <a:rPr sz="1400" dirty="0">
                <a:solidFill>
                  <a:srgbClr val="FFFFFF"/>
                </a:solidFill>
                <a:latin typeface="Arial"/>
                <a:cs typeface="Arial"/>
              </a:rPr>
              <a:t>Grievances</a:t>
            </a:r>
            <a:r>
              <a:rPr sz="1400" spc="-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FFFFFF"/>
                </a:solidFill>
                <a:latin typeface="Arial"/>
                <a:cs typeface="Arial"/>
              </a:rPr>
              <a:t>procedure</a:t>
            </a:r>
            <a:endParaRPr sz="1400">
              <a:latin typeface="Arial"/>
              <a:cs typeface="Arial"/>
            </a:endParaRPr>
          </a:p>
        </p:txBody>
      </p:sp>
      <p:sp>
        <p:nvSpPr>
          <p:cNvPr id="36" name="object 4"/>
          <p:cNvSpPr txBox="1"/>
          <p:nvPr/>
        </p:nvSpPr>
        <p:spPr>
          <a:xfrm>
            <a:off x="1453952" y="8089279"/>
            <a:ext cx="3974983" cy="410369"/>
          </a:xfrm>
          <a:prstGeom prst="rect">
            <a:avLst/>
          </a:prstGeom>
          <a:solidFill>
            <a:srgbClr val="F47D42"/>
          </a:solidFill>
        </p:spPr>
        <p:txBody>
          <a:bodyPr vert="horz" wrap="square" lIns="0" tIns="0" rIns="0" bIns="0" rtlCol="0">
            <a:spAutoFit/>
          </a:bodyPr>
          <a:lstStyle/>
          <a:p>
            <a:pPr marL="80645">
              <a:lnSpc>
                <a:spcPts val="1639"/>
              </a:lnSpc>
            </a:pPr>
            <a:r>
              <a:rPr lang="en-US" sz="1400" dirty="0" smtClean="0">
                <a:solidFill>
                  <a:srgbClr val="FFFFFF"/>
                </a:solidFill>
                <a:latin typeface="Arial"/>
                <a:cs typeface="Arial"/>
              </a:rPr>
              <a:t>Evaluation</a:t>
            </a:r>
            <a:r>
              <a:rPr sz="1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FFFFFF"/>
                </a:solidFill>
                <a:latin typeface="Arial"/>
                <a:cs typeface="Arial"/>
              </a:rPr>
              <a:t>tools for</a:t>
            </a:r>
            <a:r>
              <a:rPr sz="1400" spc="-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dirty="0" smtClean="0">
                <a:solidFill>
                  <a:srgbClr val="FFFFFF"/>
                </a:solidFill>
                <a:latin typeface="Arial"/>
                <a:cs typeface="Arial"/>
              </a:rPr>
              <a:t>victims</a:t>
            </a:r>
            <a:r>
              <a:rPr lang="en-US" sz="1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US" sz="1400" dirty="0" smtClean="0">
                <a:solidFill>
                  <a:srgbClr val="FFFFFF"/>
                </a:solidFill>
                <a:latin typeface="Arial"/>
                <a:cs typeface="Arial"/>
              </a:rPr>
              <a:t>and relevant persons (i.e. employees, partners, public etc.)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37" name="object 11"/>
          <p:cNvSpPr txBox="1"/>
          <p:nvPr/>
        </p:nvSpPr>
        <p:spPr>
          <a:xfrm>
            <a:off x="555675" y="6876268"/>
            <a:ext cx="268351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-10" dirty="0">
                <a:solidFill>
                  <a:srgbClr val="472E88"/>
                </a:solidFill>
                <a:latin typeface="Arial"/>
                <a:cs typeface="Arial"/>
              </a:rPr>
              <a:t>TOOLS </a:t>
            </a:r>
            <a:r>
              <a:rPr sz="1400" b="1" dirty="0">
                <a:solidFill>
                  <a:srgbClr val="472E88"/>
                </a:solidFill>
                <a:latin typeface="Arial"/>
                <a:cs typeface="Arial"/>
              </a:rPr>
              <a:t>FOR</a:t>
            </a:r>
            <a:r>
              <a:rPr sz="1400" b="1" spc="-5" dirty="0">
                <a:solidFill>
                  <a:srgbClr val="472E88"/>
                </a:solidFill>
                <a:latin typeface="Arial"/>
                <a:cs typeface="Arial"/>
              </a:rPr>
              <a:t> </a:t>
            </a:r>
            <a:r>
              <a:rPr sz="1400" b="1" spc="-20" dirty="0">
                <a:solidFill>
                  <a:srgbClr val="472E88"/>
                </a:solidFill>
                <a:latin typeface="Arial"/>
                <a:cs typeface="Arial"/>
              </a:rPr>
              <a:t>IMPLEMENTATION</a:t>
            </a:r>
            <a:endParaRPr sz="1400">
              <a:latin typeface="Arial"/>
              <a:cs typeface="Arial"/>
            </a:endParaRPr>
          </a:p>
        </p:txBody>
      </p:sp>
      <p:sp>
        <p:nvSpPr>
          <p:cNvPr id="38" name="object 12"/>
          <p:cNvSpPr/>
          <p:nvPr/>
        </p:nvSpPr>
        <p:spPr>
          <a:xfrm>
            <a:off x="574608" y="7115028"/>
            <a:ext cx="2822575" cy="0"/>
          </a:xfrm>
          <a:custGeom>
            <a:avLst/>
            <a:gdLst/>
            <a:ahLst/>
            <a:cxnLst/>
            <a:rect l="l" t="t" r="r" b="b"/>
            <a:pathLst>
              <a:path w="2822575">
                <a:moveTo>
                  <a:pt x="0" y="0"/>
                </a:moveTo>
                <a:lnTo>
                  <a:pt x="2822524" y="0"/>
                </a:lnTo>
              </a:path>
            </a:pathLst>
          </a:custGeom>
          <a:ln w="12700">
            <a:solidFill>
              <a:srgbClr val="F47D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14"/>
          <p:cNvSpPr/>
          <p:nvPr/>
        </p:nvSpPr>
        <p:spPr>
          <a:xfrm>
            <a:off x="610507" y="7692823"/>
            <a:ext cx="472440" cy="632460"/>
          </a:xfrm>
          <a:custGeom>
            <a:avLst/>
            <a:gdLst/>
            <a:ahLst/>
            <a:cxnLst/>
            <a:rect l="l" t="t" r="r" b="b"/>
            <a:pathLst>
              <a:path w="472440" h="632459">
                <a:moveTo>
                  <a:pt x="0" y="0"/>
                </a:moveTo>
                <a:lnTo>
                  <a:pt x="471893" y="0"/>
                </a:lnTo>
                <a:lnTo>
                  <a:pt x="471893" y="632180"/>
                </a:lnTo>
                <a:lnTo>
                  <a:pt x="0" y="632180"/>
                </a:lnTo>
                <a:lnTo>
                  <a:pt x="0" y="0"/>
                </a:lnTo>
                <a:close/>
              </a:path>
            </a:pathLst>
          </a:custGeom>
          <a:solidFill>
            <a:srgbClr val="472E8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15"/>
          <p:cNvSpPr/>
          <p:nvPr/>
        </p:nvSpPr>
        <p:spPr>
          <a:xfrm>
            <a:off x="630662" y="7714794"/>
            <a:ext cx="429895" cy="590550"/>
          </a:xfrm>
          <a:custGeom>
            <a:avLst/>
            <a:gdLst/>
            <a:ahLst/>
            <a:cxnLst/>
            <a:rect l="l" t="t" r="r" b="b"/>
            <a:pathLst>
              <a:path w="429894" h="590550">
                <a:moveTo>
                  <a:pt x="0" y="0"/>
                </a:moveTo>
                <a:lnTo>
                  <a:pt x="429768" y="0"/>
                </a:lnTo>
                <a:lnTo>
                  <a:pt x="429768" y="590308"/>
                </a:lnTo>
                <a:lnTo>
                  <a:pt x="0" y="590308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16"/>
          <p:cNvSpPr/>
          <p:nvPr/>
        </p:nvSpPr>
        <p:spPr>
          <a:xfrm>
            <a:off x="692812" y="7889414"/>
            <a:ext cx="302895" cy="0"/>
          </a:xfrm>
          <a:custGeom>
            <a:avLst/>
            <a:gdLst/>
            <a:ahLst/>
            <a:cxnLst/>
            <a:rect l="l" t="t" r="r" b="b"/>
            <a:pathLst>
              <a:path w="302894">
                <a:moveTo>
                  <a:pt x="0" y="0"/>
                </a:moveTo>
                <a:lnTo>
                  <a:pt x="302882" y="0"/>
                </a:lnTo>
              </a:path>
            </a:pathLst>
          </a:custGeom>
          <a:ln w="10439">
            <a:solidFill>
              <a:srgbClr val="472E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17"/>
          <p:cNvSpPr/>
          <p:nvPr/>
        </p:nvSpPr>
        <p:spPr>
          <a:xfrm>
            <a:off x="692812" y="7943363"/>
            <a:ext cx="302895" cy="0"/>
          </a:xfrm>
          <a:custGeom>
            <a:avLst/>
            <a:gdLst/>
            <a:ahLst/>
            <a:cxnLst/>
            <a:rect l="l" t="t" r="r" b="b"/>
            <a:pathLst>
              <a:path w="302894">
                <a:moveTo>
                  <a:pt x="0" y="0"/>
                </a:moveTo>
                <a:lnTo>
                  <a:pt x="302882" y="0"/>
                </a:lnTo>
              </a:path>
            </a:pathLst>
          </a:custGeom>
          <a:ln w="10439">
            <a:solidFill>
              <a:srgbClr val="472E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18"/>
          <p:cNvSpPr/>
          <p:nvPr/>
        </p:nvSpPr>
        <p:spPr>
          <a:xfrm>
            <a:off x="692812" y="8002473"/>
            <a:ext cx="302895" cy="0"/>
          </a:xfrm>
          <a:custGeom>
            <a:avLst/>
            <a:gdLst/>
            <a:ahLst/>
            <a:cxnLst/>
            <a:rect l="l" t="t" r="r" b="b"/>
            <a:pathLst>
              <a:path w="302894">
                <a:moveTo>
                  <a:pt x="0" y="0"/>
                </a:moveTo>
                <a:lnTo>
                  <a:pt x="302882" y="0"/>
                </a:lnTo>
              </a:path>
            </a:pathLst>
          </a:custGeom>
          <a:ln w="10439">
            <a:solidFill>
              <a:srgbClr val="472E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19"/>
          <p:cNvSpPr/>
          <p:nvPr/>
        </p:nvSpPr>
        <p:spPr>
          <a:xfrm>
            <a:off x="692812" y="8059711"/>
            <a:ext cx="302895" cy="0"/>
          </a:xfrm>
          <a:custGeom>
            <a:avLst/>
            <a:gdLst/>
            <a:ahLst/>
            <a:cxnLst/>
            <a:rect l="l" t="t" r="r" b="b"/>
            <a:pathLst>
              <a:path w="302894">
                <a:moveTo>
                  <a:pt x="0" y="0"/>
                </a:moveTo>
                <a:lnTo>
                  <a:pt x="302882" y="0"/>
                </a:lnTo>
              </a:path>
            </a:pathLst>
          </a:custGeom>
          <a:ln w="10439">
            <a:solidFill>
              <a:srgbClr val="472E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20"/>
          <p:cNvSpPr/>
          <p:nvPr/>
        </p:nvSpPr>
        <p:spPr>
          <a:xfrm>
            <a:off x="692812" y="8113673"/>
            <a:ext cx="153670" cy="0"/>
          </a:xfrm>
          <a:custGeom>
            <a:avLst/>
            <a:gdLst/>
            <a:ahLst/>
            <a:cxnLst/>
            <a:rect l="l" t="t" r="r" b="b"/>
            <a:pathLst>
              <a:path w="153669">
                <a:moveTo>
                  <a:pt x="0" y="0"/>
                </a:moveTo>
                <a:lnTo>
                  <a:pt x="153644" y="0"/>
                </a:lnTo>
              </a:path>
            </a:pathLst>
          </a:custGeom>
          <a:ln w="10439">
            <a:solidFill>
              <a:srgbClr val="472E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21"/>
          <p:cNvSpPr/>
          <p:nvPr/>
        </p:nvSpPr>
        <p:spPr>
          <a:xfrm>
            <a:off x="692812" y="8172770"/>
            <a:ext cx="151765" cy="0"/>
          </a:xfrm>
          <a:custGeom>
            <a:avLst/>
            <a:gdLst/>
            <a:ahLst/>
            <a:cxnLst/>
            <a:rect l="l" t="t" r="r" b="b"/>
            <a:pathLst>
              <a:path w="151765">
                <a:moveTo>
                  <a:pt x="0" y="0"/>
                </a:moveTo>
                <a:lnTo>
                  <a:pt x="151434" y="0"/>
                </a:lnTo>
              </a:path>
            </a:pathLst>
          </a:custGeom>
          <a:ln w="10439">
            <a:solidFill>
              <a:srgbClr val="472E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22"/>
          <p:cNvSpPr/>
          <p:nvPr/>
        </p:nvSpPr>
        <p:spPr>
          <a:xfrm>
            <a:off x="894367" y="7987259"/>
            <a:ext cx="376555" cy="281305"/>
          </a:xfrm>
          <a:custGeom>
            <a:avLst/>
            <a:gdLst/>
            <a:ahLst/>
            <a:cxnLst/>
            <a:rect l="l" t="t" r="r" b="b"/>
            <a:pathLst>
              <a:path w="376555" h="281304">
                <a:moveTo>
                  <a:pt x="29162" y="121540"/>
                </a:moveTo>
                <a:lnTo>
                  <a:pt x="18711" y="124432"/>
                </a:lnTo>
                <a:lnTo>
                  <a:pt x="9515" y="130895"/>
                </a:lnTo>
                <a:lnTo>
                  <a:pt x="2378" y="141645"/>
                </a:lnTo>
                <a:lnTo>
                  <a:pt x="0" y="153876"/>
                </a:lnTo>
                <a:lnTo>
                  <a:pt x="2378" y="166107"/>
                </a:lnTo>
                <a:lnTo>
                  <a:pt x="9515" y="176857"/>
                </a:lnTo>
                <a:lnTo>
                  <a:pt x="104270" y="271611"/>
                </a:lnTo>
                <a:lnTo>
                  <a:pt x="115027" y="278755"/>
                </a:lnTo>
                <a:lnTo>
                  <a:pt x="127261" y="281136"/>
                </a:lnTo>
                <a:lnTo>
                  <a:pt x="139494" y="278755"/>
                </a:lnTo>
                <a:lnTo>
                  <a:pt x="150244" y="271611"/>
                </a:lnTo>
                <a:lnTo>
                  <a:pt x="223840" y="198015"/>
                </a:lnTo>
                <a:lnTo>
                  <a:pt x="128524" y="198015"/>
                </a:lnTo>
                <a:lnTo>
                  <a:pt x="121188" y="196159"/>
                </a:lnTo>
                <a:lnTo>
                  <a:pt x="111915" y="188388"/>
                </a:lnTo>
                <a:lnTo>
                  <a:pt x="49990" y="126463"/>
                </a:lnTo>
                <a:lnTo>
                  <a:pt x="39908" y="122217"/>
                </a:lnTo>
                <a:lnTo>
                  <a:pt x="29162" y="121540"/>
                </a:lnTo>
                <a:close/>
              </a:path>
              <a:path w="376555" h="281304">
                <a:moveTo>
                  <a:pt x="346914" y="0"/>
                </a:moveTo>
                <a:lnTo>
                  <a:pt x="336169" y="678"/>
                </a:lnTo>
                <a:lnTo>
                  <a:pt x="326088" y="4924"/>
                </a:lnTo>
                <a:lnTo>
                  <a:pt x="145113" y="185886"/>
                </a:lnTo>
                <a:lnTo>
                  <a:pt x="135854" y="194432"/>
                </a:lnTo>
                <a:lnTo>
                  <a:pt x="128524" y="198015"/>
                </a:lnTo>
                <a:lnTo>
                  <a:pt x="223840" y="198015"/>
                </a:lnTo>
                <a:lnTo>
                  <a:pt x="372875" y="48980"/>
                </a:lnTo>
                <a:lnTo>
                  <a:pt x="376050" y="40700"/>
                </a:lnTo>
                <a:lnTo>
                  <a:pt x="376050" y="23961"/>
                </a:lnTo>
                <a:lnTo>
                  <a:pt x="372875" y="15668"/>
                </a:lnTo>
                <a:lnTo>
                  <a:pt x="366550" y="9344"/>
                </a:lnTo>
                <a:lnTo>
                  <a:pt x="357361" y="2888"/>
                </a:lnTo>
                <a:lnTo>
                  <a:pt x="346914" y="0"/>
                </a:lnTo>
                <a:close/>
              </a:path>
            </a:pathLst>
          </a:custGeom>
          <a:solidFill>
            <a:srgbClr val="F47D4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23"/>
          <p:cNvSpPr/>
          <p:nvPr/>
        </p:nvSpPr>
        <p:spPr>
          <a:xfrm>
            <a:off x="995281" y="1770091"/>
            <a:ext cx="619760" cy="463550"/>
          </a:xfrm>
          <a:custGeom>
            <a:avLst/>
            <a:gdLst/>
            <a:ahLst/>
            <a:cxnLst/>
            <a:rect l="l" t="t" r="r" b="b"/>
            <a:pathLst>
              <a:path w="619760" h="463550">
                <a:moveTo>
                  <a:pt x="48025" y="200166"/>
                </a:moveTo>
                <a:lnTo>
                  <a:pt x="30821" y="204929"/>
                </a:lnTo>
                <a:lnTo>
                  <a:pt x="15687" y="215571"/>
                </a:lnTo>
                <a:lnTo>
                  <a:pt x="3921" y="233277"/>
                </a:lnTo>
                <a:lnTo>
                  <a:pt x="0" y="253418"/>
                </a:lnTo>
                <a:lnTo>
                  <a:pt x="3921" y="273562"/>
                </a:lnTo>
                <a:lnTo>
                  <a:pt x="15687" y="291276"/>
                </a:lnTo>
                <a:lnTo>
                  <a:pt x="171732" y="447320"/>
                </a:lnTo>
                <a:lnTo>
                  <a:pt x="189440" y="459079"/>
                </a:lnTo>
                <a:lnTo>
                  <a:pt x="209583" y="462999"/>
                </a:lnTo>
                <a:lnTo>
                  <a:pt x="229723" y="459079"/>
                </a:lnTo>
                <a:lnTo>
                  <a:pt x="247424" y="447320"/>
                </a:lnTo>
                <a:lnTo>
                  <a:pt x="368634" y="326110"/>
                </a:lnTo>
                <a:lnTo>
                  <a:pt x="211647" y="326110"/>
                </a:lnTo>
                <a:lnTo>
                  <a:pt x="199568" y="323053"/>
                </a:lnTo>
                <a:lnTo>
                  <a:pt x="184305" y="310262"/>
                </a:lnTo>
                <a:lnTo>
                  <a:pt x="82324" y="208268"/>
                </a:lnTo>
                <a:lnTo>
                  <a:pt x="65718" y="201280"/>
                </a:lnTo>
                <a:lnTo>
                  <a:pt x="48025" y="200166"/>
                </a:lnTo>
                <a:close/>
              </a:path>
              <a:path w="619760" h="463550">
                <a:moveTo>
                  <a:pt x="571311" y="0"/>
                </a:moveTo>
                <a:lnTo>
                  <a:pt x="553620" y="1115"/>
                </a:lnTo>
                <a:lnTo>
                  <a:pt x="537022" y="8104"/>
                </a:lnTo>
                <a:lnTo>
                  <a:pt x="238979" y="306135"/>
                </a:lnTo>
                <a:lnTo>
                  <a:pt x="223723" y="320212"/>
                </a:lnTo>
                <a:lnTo>
                  <a:pt x="211647" y="326110"/>
                </a:lnTo>
                <a:lnTo>
                  <a:pt x="368634" y="326110"/>
                </a:lnTo>
                <a:lnTo>
                  <a:pt x="603646" y="91098"/>
                </a:lnTo>
                <a:lnTo>
                  <a:pt x="619318" y="53379"/>
                </a:lnTo>
                <a:lnTo>
                  <a:pt x="619318" y="53125"/>
                </a:lnTo>
                <a:lnTo>
                  <a:pt x="603646" y="15393"/>
                </a:lnTo>
                <a:lnTo>
                  <a:pt x="588513" y="4759"/>
                </a:lnTo>
                <a:lnTo>
                  <a:pt x="571311" y="0"/>
                </a:lnTo>
                <a:close/>
              </a:path>
            </a:pathLst>
          </a:custGeom>
          <a:solidFill>
            <a:srgbClr val="F47D4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24"/>
          <p:cNvSpPr/>
          <p:nvPr/>
        </p:nvSpPr>
        <p:spPr>
          <a:xfrm>
            <a:off x="885245" y="1731876"/>
            <a:ext cx="666115" cy="666115"/>
          </a:xfrm>
          <a:custGeom>
            <a:avLst/>
            <a:gdLst/>
            <a:ahLst/>
            <a:cxnLst/>
            <a:rect l="l" t="t" r="r" b="b"/>
            <a:pathLst>
              <a:path w="666115" h="666114">
                <a:moveTo>
                  <a:pt x="332905" y="0"/>
                </a:moveTo>
                <a:lnTo>
                  <a:pt x="278915" y="4358"/>
                </a:lnTo>
                <a:lnTo>
                  <a:pt x="227698" y="16976"/>
                </a:lnTo>
                <a:lnTo>
                  <a:pt x="179937" y="37167"/>
                </a:lnTo>
                <a:lnTo>
                  <a:pt x="136321" y="64245"/>
                </a:lnTo>
                <a:lnTo>
                  <a:pt x="97536" y="97523"/>
                </a:lnTo>
                <a:lnTo>
                  <a:pt x="64251" y="136315"/>
                </a:lnTo>
                <a:lnTo>
                  <a:pt x="37170" y="179935"/>
                </a:lnTo>
                <a:lnTo>
                  <a:pt x="16977" y="227697"/>
                </a:lnTo>
                <a:lnTo>
                  <a:pt x="4358" y="278915"/>
                </a:lnTo>
                <a:lnTo>
                  <a:pt x="0" y="332905"/>
                </a:lnTo>
                <a:lnTo>
                  <a:pt x="4358" y="386895"/>
                </a:lnTo>
                <a:lnTo>
                  <a:pt x="16977" y="438116"/>
                </a:lnTo>
                <a:lnTo>
                  <a:pt x="37170" y="485880"/>
                </a:lnTo>
                <a:lnTo>
                  <a:pt x="64251" y="529499"/>
                </a:lnTo>
                <a:lnTo>
                  <a:pt x="97536" y="568286"/>
                </a:lnTo>
                <a:lnTo>
                  <a:pt x="136321" y="601569"/>
                </a:lnTo>
                <a:lnTo>
                  <a:pt x="179972" y="628662"/>
                </a:lnTo>
                <a:lnTo>
                  <a:pt x="227698" y="648837"/>
                </a:lnTo>
                <a:lnTo>
                  <a:pt x="278915" y="661452"/>
                </a:lnTo>
                <a:lnTo>
                  <a:pt x="332905" y="665810"/>
                </a:lnTo>
                <a:lnTo>
                  <a:pt x="386895" y="661452"/>
                </a:lnTo>
                <a:lnTo>
                  <a:pt x="438116" y="648837"/>
                </a:lnTo>
                <a:lnTo>
                  <a:pt x="485845" y="628662"/>
                </a:lnTo>
                <a:lnTo>
                  <a:pt x="332905" y="628662"/>
                </a:lnTo>
                <a:lnTo>
                  <a:pt x="284942" y="624789"/>
                </a:lnTo>
                <a:lnTo>
                  <a:pt x="239441" y="613577"/>
                </a:lnTo>
                <a:lnTo>
                  <a:pt x="197009" y="595637"/>
                </a:lnTo>
                <a:lnTo>
                  <a:pt x="158259" y="571578"/>
                </a:lnTo>
                <a:lnTo>
                  <a:pt x="123799" y="542010"/>
                </a:lnTo>
                <a:lnTo>
                  <a:pt x="94234" y="507557"/>
                </a:lnTo>
                <a:lnTo>
                  <a:pt x="70181" y="468809"/>
                </a:lnTo>
                <a:lnTo>
                  <a:pt x="52248" y="426378"/>
                </a:lnTo>
                <a:lnTo>
                  <a:pt x="41043" y="380873"/>
                </a:lnTo>
                <a:lnTo>
                  <a:pt x="37172" y="332905"/>
                </a:lnTo>
                <a:lnTo>
                  <a:pt x="41043" y="284942"/>
                </a:lnTo>
                <a:lnTo>
                  <a:pt x="52248" y="239440"/>
                </a:lnTo>
                <a:lnTo>
                  <a:pt x="70181" y="197006"/>
                </a:lnTo>
                <a:lnTo>
                  <a:pt x="94234" y="158252"/>
                </a:lnTo>
                <a:lnTo>
                  <a:pt x="123799" y="123786"/>
                </a:lnTo>
                <a:lnTo>
                  <a:pt x="158259" y="94226"/>
                </a:lnTo>
                <a:lnTo>
                  <a:pt x="197009" y="70174"/>
                </a:lnTo>
                <a:lnTo>
                  <a:pt x="239441" y="52239"/>
                </a:lnTo>
                <a:lnTo>
                  <a:pt x="284942" y="41031"/>
                </a:lnTo>
                <a:lnTo>
                  <a:pt x="332905" y="37160"/>
                </a:lnTo>
                <a:lnTo>
                  <a:pt x="485398" y="37160"/>
                </a:lnTo>
                <a:lnTo>
                  <a:pt x="464647" y="27179"/>
                </a:lnTo>
                <a:lnTo>
                  <a:pt x="439153" y="17398"/>
                </a:lnTo>
                <a:lnTo>
                  <a:pt x="413638" y="9922"/>
                </a:lnTo>
                <a:lnTo>
                  <a:pt x="387367" y="4470"/>
                </a:lnTo>
                <a:lnTo>
                  <a:pt x="360427" y="1132"/>
                </a:lnTo>
                <a:lnTo>
                  <a:pt x="332905" y="0"/>
                </a:lnTo>
                <a:close/>
              </a:path>
              <a:path w="666115" h="666114">
                <a:moveTo>
                  <a:pt x="641159" y="268376"/>
                </a:moveTo>
                <a:lnTo>
                  <a:pt x="634231" y="270860"/>
                </a:lnTo>
                <a:lnTo>
                  <a:pt x="628970" y="275650"/>
                </a:lnTo>
                <a:lnTo>
                  <a:pt x="625886" y="282063"/>
                </a:lnTo>
                <a:lnTo>
                  <a:pt x="625487" y="289420"/>
                </a:lnTo>
                <a:lnTo>
                  <a:pt x="626541" y="296621"/>
                </a:lnTo>
                <a:lnTo>
                  <a:pt x="627354" y="303847"/>
                </a:lnTo>
                <a:lnTo>
                  <a:pt x="628396" y="318058"/>
                </a:lnTo>
                <a:lnTo>
                  <a:pt x="628646" y="324904"/>
                </a:lnTo>
                <a:lnTo>
                  <a:pt x="628662" y="332905"/>
                </a:lnTo>
                <a:lnTo>
                  <a:pt x="624791" y="380873"/>
                </a:lnTo>
                <a:lnTo>
                  <a:pt x="613582" y="426378"/>
                </a:lnTo>
                <a:lnTo>
                  <a:pt x="595645" y="468809"/>
                </a:lnTo>
                <a:lnTo>
                  <a:pt x="571589" y="507557"/>
                </a:lnTo>
                <a:lnTo>
                  <a:pt x="542023" y="542010"/>
                </a:lnTo>
                <a:lnTo>
                  <a:pt x="507558" y="571578"/>
                </a:lnTo>
                <a:lnTo>
                  <a:pt x="468806" y="595637"/>
                </a:lnTo>
                <a:lnTo>
                  <a:pt x="426375" y="613577"/>
                </a:lnTo>
                <a:lnTo>
                  <a:pt x="380872" y="624789"/>
                </a:lnTo>
                <a:lnTo>
                  <a:pt x="332905" y="628662"/>
                </a:lnTo>
                <a:lnTo>
                  <a:pt x="485845" y="628662"/>
                </a:lnTo>
                <a:lnTo>
                  <a:pt x="529499" y="601569"/>
                </a:lnTo>
                <a:lnTo>
                  <a:pt x="568286" y="568286"/>
                </a:lnTo>
                <a:lnTo>
                  <a:pt x="601571" y="529499"/>
                </a:lnTo>
                <a:lnTo>
                  <a:pt x="628652" y="485880"/>
                </a:lnTo>
                <a:lnTo>
                  <a:pt x="648845" y="438116"/>
                </a:lnTo>
                <a:lnTo>
                  <a:pt x="661464" y="386895"/>
                </a:lnTo>
                <a:lnTo>
                  <a:pt x="665822" y="332905"/>
                </a:lnTo>
                <a:lnTo>
                  <a:pt x="665822" y="324904"/>
                </a:lnTo>
                <a:lnTo>
                  <a:pt x="662216" y="284048"/>
                </a:lnTo>
                <a:lnTo>
                  <a:pt x="648516" y="268771"/>
                </a:lnTo>
                <a:lnTo>
                  <a:pt x="641159" y="268376"/>
                </a:lnTo>
                <a:close/>
              </a:path>
              <a:path w="666115" h="666114">
                <a:moveTo>
                  <a:pt x="485398" y="37160"/>
                </a:moveTo>
                <a:lnTo>
                  <a:pt x="332905" y="37160"/>
                </a:lnTo>
                <a:lnTo>
                  <a:pt x="357495" y="38161"/>
                </a:lnTo>
                <a:lnTo>
                  <a:pt x="381492" y="41109"/>
                </a:lnTo>
                <a:lnTo>
                  <a:pt x="427452" y="52549"/>
                </a:lnTo>
                <a:lnTo>
                  <a:pt x="471639" y="71620"/>
                </a:lnTo>
                <a:lnTo>
                  <a:pt x="511848" y="97408"/>
                </a:lnTo>
                <a:lnTo>
                  <a:pt x="518469" y="100630"/>
                </a:lnTo>
                <a:lnTo>
                  <a:pt x="541472" y="80213"/>
                </a:lnTo>
                <a:lnTo>
                  <a:pt x="539198" y="73480"/>
                </a:lnTo>
                <a:lnTo>
                  <a:pt x="534339" y="67944"/>
                </a:lnTo>
                <a:lnTo>
                  <a:pt x="512300" y="52527"/>
                </a:lnTo>
                <a:lnTo>
                  <a:pt x="489075" y="38928"/>
                </a:lnTo>
                <a:lnTo>
                  <a:pt x="485398" y="37160"/>
                </a:lnTo>
                <a:close/>
              </a:path>
            </a:pathLst>
          </a:custGeom>
          <a:solidFill>
            <a:srgbClr val="472E8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25"/>
          <p:cNvSpPr/>
          <p:nvPr/>
        </p:nvSpPr>
        <p:spPr>
          <a:xfrm>
            <a:off x="824586" y="2281028"/>
            <a:ext cx="374650" cy="383540"/>
          </a:xfrm>
          <a:custGeom>
            <a:avLst/>
            <a:gdLst/>
            <a:ahLst/>
            <a:cxnLst/>
            <a:rect l="l" t="t" r="r" b="b"/>
            <a:pathLst>
              <a:path w="374650" h="383539">
                <a:moveTo>
                  <a:pt x="276138" y="255600"/>
                </a:moveTo>
                <a:lnTo>
                  <a:pt x="140169" y="255600"/>
                </a:lnTo>
                <a:lnTo>
                  <a:pt x="199072" y="383438"/>
                </a:lnTo>
                <a:lnTo>
                  <a:pt x="276138" y="255600"/>
                </a:lnTo>
                <a:close/>
              </a:path>
              <a:path w="374650" h="383539">
                <a:moveTo>
                  <a:pt x="162128" y="0"/>
                </a:moveTo>
                <a:lnTo>
                  <a:pt x="0" y="268503"/>
                </a:lnTo>
                <a:lnTo>
                  <a:pt x="140169" y="255600"/>
                </a:lnTo>
                <a:lnTo>
                  <a:pt x="276138" y="255600"/>
                </a:lnTo>
                <a:lnTo>
                  <a:pt x="374129" y="93052"/>
                </a:lnTo>
                <a:lnTo>
                  <a:pt x="325844" y="86716"/>
                </a:lnTo>
                <a:lnTo>
                  <a:pt x="279991" y="73730"/>
                </a:lnTo>
                <a:lnTo>
                  <a:pt x="237081" y="54608"/>
                </a:lnTo>
                <a:lnTo>
                  <a:pt x="197624" y="29861"/>
                </a:lnTo>
                <a:lnTo>
                  <a:pt x="162128" y="0"/>
                </a:lnTo>
                <a:close/>
              </a:path>
            </a:pathLst>
          </a:custGeom>
          <a:solidFill>
            <a:srgbClr val="472E8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26"/>
          <p:cNvSpPr/>
          <p:nvPr/>
        </p:nvSpPr>
        <p:spPr>
          <a:xfrm>
            <a:off x="1237609" y="2281028"/>
            <a:ext cx="374650" cy="383540"/>
          </a:xfrm>
          <a:custGeom>
            <a:avLst/>
            <a:gdLst/>
            <a:ahLst/>
            <a:cxnLst/>
            <a:rect l="l" t="t" r="r" b="b"/>
            <a:pathLst>
              <a:path w="374650" h="383539">
                <a:moveTo>
                  <a:pt x="211988" y="0"/>
                </a:moveTo>
                <a:lnTo>
                  <a:pt x="176493" y="29861"/>
                </a:lnTo>
                <a:lnTo>
                  <a:pt x="137039" y="54608"/>
                </a:lnTo>
                <a:lnTo>
                  <a:pt x="94133" y="73730"/>
                </a:lnTo>
                <a:lnTo>
                  <a:pt x="48283" y="86716"/>
                </a:lnTo>
                <a:lnTo>
                  <a:pt x="0" y="93052"/>
                </a:lnTo>
                <a:lnTo>
                  <a:pt x="175031" y="383438"/>
                </a:lnTo>
                <a:lnTo>
                  <a:pt x="233946" y="255600"/>
                </a:lnTo>
                <a:lnTo>
                  <a:pt x="366325" y="255600"/>
                </a:lnTo>
                <a:lnTo>
                  <a:pt x="211988" y="0"/>
                </a:lnTo>
                <a:close/>
              </a:path>
              <a:path w="374650" h="383539">
                <a:moveTo>
                  <a:pt x="366325" y="255600"/>
                </a:moveTo>
                <a:lnTo>
                  <a:pt x="233946" y="255600"/>
                </a:lnTo>
                <a:lnTo>
                  <a:pt x="374116" y="268503"/>
                </a:lnTo>
                <a:lnTo>
                  <a:pt x="366325" y="255600"/>
                </a:lnTo>
                <a:close/>
              </a:path>
            </a:pathLst>
          </a:custGeom>
          <a:solidFill>
            <a:srgbClr val="472E8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4"/>
          <p:cNvSpPr txBox="1"/>
          <p:nvPr/>
        </p:nvSpPr>
        <p:spPr>
          <a:xfrm>
            <a:off x="1453952" y="8574145"/>
            <a:ext cx="5208204" cy="410369"/>
          </a:xfrm>
          <a:prstGeom prst="rect">
            <a:avLst/>
          </a:prstGeom>
          <a:solidFill>
            <a:srgbClr val="F47D42"/>
          </a:solidFill>
        </p:spPr>
        <p:txBody>
          <a:bodyPr vert="horz" wrap="square" lIns="0" tIns="0" rIns="0" bIns="0" rtlCol="0">
            <a:spAutoFit/>
          </a:bodyPr>
          <a:lstStyle/>
          <a:p>
            <a:pPr marL="80645">
              <a:lnSpc>
                <a:spcPts val="1639"/>
              </a:lnSpc>
            </a:pPr>
            <a:r>
              <a:rPr lang="en-US" sz="1400" dirty="0" smtClean="0">
                <a:solidFill>
                  <a:srgbClr val="FFFFFF"/>
                </a:solidFill>
                <a:latin typeface="Arial"/>
                <a:cs typeface="Arial"/>
              </a:rPr>
              <a:t>Strong ethical and deontological guidelines to include </a:t>
            </a:r>
            <a:r>
              <a:rPr lang="en-US" sz="1400" dirty="0" err="1" smtClean="0">
                <a:solidFill>
                  <a:srgbClr val="FFFFFF"/>
                </a:solidFill>
                <a:latin typeface="Arial"/>
                <a:cs typeface="Arial"/>
              </a:rPr>
              <a:t>victims’opinions</a:t>
            </a:r>
            <a:r>
              <a:rPr lang="en-US" sz="1400" dirty="0" smtClean="0">
                <a:solidFill>
                  <a:srgbClr val="FFFFFF"/>
                </a:solidFill>
                <a:latin typeface="Arial"/>
                <a:cs typeface="Arial"/>
              </a:rPr>
              <a:t>.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53" name="object 5"/>
          <p:cNvSpPr txBox="1"/>
          <p:nvPr/>
        </p:nvSpPr>
        <p:spPr>
          <a:xfrm>
            <a:off x="1453952" y="9029800"/>
            <a:ext cx="1900555" cy="237490"/>
          </a:xfrm>
          <a:prstGeom prst="rect">
            <a:avLst/>
          </a:prstGeom>
          <a:solidFill>
            <a:srgbClr val="F47D42"/>
          </a:solidFill>
        </p:spPr>
        <p:txBody>
          <a:bodyPr vert="horz" wrap="square" lIns="0" tIns="0" rIns="0" bIns="0" rtlCol="0">
            <a:spAutoFit/>
          </a:bodyPr>
          <a:lstStyle/>
          <a:p>
            <a:pPr marL="80645">
              <a:lnSpc>
                <a:spcPts val="1639"/>
              </a:lnSpc>
            </a:pPr>
            <a:r>
              <a:rPr sz="1400" spc="-5" dirty="0">
                <a:solidFill>
                  <a:srgbClr val="FFFFFF"/>
                </a:solidFill>
                <a:latin typeface="Arial"/>
                <a:cs typeface="Arial"/>
              </a:rPr>
              <a:t>Data protection</a:t>
            </a:r>
            <a:r>
              <a:rPr sz="1400" spc="-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FFFFFF"/>
                </a:solidFill>
                <a:latin typeface="Arial"/>
                <a:cs typeface="Arial"/>
              </a:rPr>
              <a:t>policy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54" name="object 57">
            <a:extLst>
              <a:ext uri="{FF2B5EF4-FFF2-40B4-BE49-F238E27FC236}">
                <a16:creationId xmlns:a16="http://schemas.microsoft.com/office/drawing/2014/main" id="{FA0B3287-EE0C-4E1E-9DFE-051BBFAB75DE}"/>
              </a:ext>
            </a:extLst>
          </p:cNvPr>
          <p:cNvSpPr/>
          <p:nvPr/>
        </p:nvSpPr>
        <p:spPr>
          <a:xfrm>
            <a:off x="566049" y="10261649"/>
            <a:ext cx="1910714" cy="0"/>
          </a:xfrm>
          <a:custGeom>
            <a:avLst/>
            <a:gdLst/>
            <a:ahLst/>
            <a:cxnLst/>
            <a:rect l="l" t="t" r="r" b="b"/>
            <a:pathLst>
              <a:path w="1910714">
                <a:moveTo>
                  <a:pt x="0" y="0"/>
                </a:moveTo>
                <a:lnTo>
                  <a:pt x="1910448" y="0"/>
                </a:lnTo>
              </a:path>
            </a:pathLst>
          </a:custGeom>
          <a:ln w="38100">
            <a:solidFill>
              <a:srgbClr val="F47D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8">
            <a:extLst>
              <a:ext uri="{FF2B5EF4-FFF2-40B4-BE49-F238E27FC236}">
                <a16:creationId xmlns:a16="http://schemas.microsoft.com/office/drawing/2014/main" id="{10B7B8D6-9B4C-40C0-84F8-49355CADA249}"/>
              </a:ext>
            </a:extLst>
          </p:cNvPr>
          <p:cNvSpPr/>
          <p:nvPr/>
        </p:nvSpPr>
        <p:spPr>
          <a:xfrm>
            <a:off x="5158420" y="10261649"/>
            <a:ext cx="1910714" cy="0"/>
          </a:xfrm>
          <a:custGeom>
            <a:avLst/>
            <a:gdLst/>
            <a:ahLst/>
            <a:cxnLst/>
            <a:rect l="l" t="t" r="r" b="b"/>
            <a:pathLst>
              <a:path w="1910715">
                <a:moveTo>
                  <a:pt x="0" y="0"/>
                </a:moveTo>
                <a:lnTo>
                  <a:pt x="1910448" y="0"/>
                </a:lnTo>
              </a:path>
            </a:pathLst>
          </a:custGeom>
          <a:ln w="38100">
            <a:solidFill>
              <a:srgbClr val="F47D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68">
            <a:extLst>
              <a:ext uri="{FF2B5EF4-FFF2-40B4-BE49-F238E27FC236}">
                <a16:creationId xmlns:a16="http://schemas.microsoft.com/office/drawing/2014/main" id="{1080F5E5-8A78-4579-9837-C213D42E1E27}"/>
              </a:ext>
            </a:extLst>
          </p:cNvPr>
          <p:cNvSpPr/>
          <p:nvPr/>
        </p:nvSpPr>
        <p:spPr>
          <a:xfrm>
            <a:off x="2613519" y="10168349"/>
            <a:ext cx="2428378" cy="186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353968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205165" y="2285774"/>
            <a:ext cx="835025" cy="30289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5080" indent="37465">
              <a:lnSpc>
                <a:spcPct val="113599"/>
              </a:lnSpc>
              <a:spcBef>
                <a:spcPts val="90"/>
              </a:spcBef>
            </a:pPr>
            <a:r>
              <a:rPr sz="800" spc="20" dirty="0">
                <a:solidFill>
                  <a:srgbClr val="472E88"/>
                </a:solidFill>
                <a:latin typeface="Arial"/>
                <a:cs typeface="Arial"/>
              </a:rPr>
              <a:t>ACCREDITING  </a:t>
            </a:r>
            <a:r>
              <a:rPr sz="800" spc="25" dirty="0">
                <a:solidFill>
                  <a:srgbClr val="472E88"/>
                </a:solidFill>
                <a:latin typeface="Arial"/>
                <a:cs typeface="Arial"/>
              </a:rPr>
              <a:t>ORGANIS</a:t>
            </a:r>
            <a:r>
              <a:rPr sz="800" spc="-40" dirty="0">
                <a:solidFill>
                  <a:srgbClr val="472E88"/>
                </a:solidFill>
                <a:latin typeface="Arial"/>
                <a:cs typeface="Arial"/>
              </a:rPr>
              <a:t>A</a:t>
            </a:r>
            <a:r>
              <a:rPr sz="800" spc="20" dirty="0">
                <a:solidFill>
                  <a:srgbClr val="472E88"/>
                </a:solidFill>
                <a:latin typeface="Arial"/>
                <a:cs typeface="Arial"/>
              </a:rPr>
              <a:t>TION</a:t>
            </a:r>
            <a:endParaRPr sz="8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684519" y="8060294"/>
            <a:ext cx="320675" cy="239395"/>
          </a:xfrm>
          <a:custGeom>
            <a:avLst/>
            <a:gdLst/>
            <a:ahLst/>
            <a:cxnLst/>
            <a:rect l="l" t="t" r="r" b="b"/>
            <a:pathLst>
              <a:path w="320675" h="239395">
                <a:moveTo>
                  <a:pt x="72720" y="0"/>
                </a:moveTo>
                <a:lnTo>
                  <a:pt x="61163" y="0"/>
                </a:lnTo>
                <a:lnTo>
                  <a:pt x="37413" y="6280"/>
                </a:lnTo>
                <a:lnTo>
                  <a:pt x="17965" y="22621"/>
                </a:lnTo>
                <a:lnTo>
                  <a:pt x="4825" y="45273"/>
                </a:lnTo>
                <a:lnTo>
                  <a:pt x="0" y="70484"/>
                </a:lnTo>
                <a:lnTo>
                  <a:pt x="0" y="238874"/>
                </a:lnTo>
                <a:lnTo>
                  <a:pt x="63411" y="238874"/>
                </a:lnTo>
                <a:lnTo>
                  <a:pt x="63411" y="87883"/>
                </a:lnTo>
                <a:lnTo>
                  <a:pt x="68237" y="83057"/>
                </a:lnTo>
                <a:lnTo>
                  <a:pt x="320128" y="83057"/>
                </a:lnTo>
                <a:lnTo>
                  <a:pt x="320128" y="70484"/>
                </a:lnTo>
                <a:lnTo>
                  <a:pt x="316421" y="51117"/>
                </a:lnTo>
                <a:lnTo>
                  <a:pt x="161480" y="51117"/>
                </a:lnTo>
                <a:lnTo>
                  <a:pt x="134165" y="47411"/>
                </a:lnTo>
                <a:lnTo>
                  <a:pt x="109656" y="36974"/>
                </a:lnTo>
                <a:lnTo>
                  <a:pt x="88869" y="20829"/>
                </a:lnTo>
                <a:lnTo>
                  <a:pt x="72720" y="0"/>
                </a:lnTo>
                <a:close/>
              </a:path>
              <a:path w="320675" h="239395">
                <a:moveTo>
                  <a:pt x="238061" y="83057"/>
                </a:moveTo>
                <a:lnTo>
                  <a:pt x="80162" y="83057"/>
                </a:lnTo>
                <a:lnTo>
                  <a:pt x="84988" y="87883"/>
                </a:lnTo>
                <a:lnTo>
                  <a:pt x="84988" y="238874"/>
                </a:lnTo>
                <a:lnTo>
                  <a:pt x="233235" y="238874"/>
                </a:lnTo>
                <a:lnTo>
                  <a:pt x="233235" y="87883"/>
                </a:lnTo>
                <a:lnTo>
                  <a:pt x="238061" y="83057"/>
                </a:lnTo>
                <a:close/>
              </a:path>
              <a:path w="320675" h="239395">
                <a:moveTo>
                  <a:pt x="320128" y="83057"/>
                </a:moveTo>
                <a:lnTo>
                  <a:pt x="249986" y="83057"/>
                </a:lnTo>
                <a:lnTo>
                  <a:pt x="254812" y="87883"/>
                </a:lnTo>
                <a:lnTo>
                  <a:pt x="254812" y="238874"/>
                </a:lnTo>
                <a:lnTo>
                  <a:pt x="320128" y="238874"/>
                </a:lnTo>
                <a:lnTo>
                  <a:pt x="320128" y="83057"/>
                </a:lnTo>
                <a:close/>
              </a:path>
              <a:path w="320675" h="239395">
                <a:moveTo>
                  <a:pt x="258965" y="0"/>
                </a:moveTo>
                <a:lnTo>
                  <a:pt x="250215" y="0"/>
                </a:lnTo>
                <a:lnTo>
                  <a:pt x="234068" y="20829"/>
                </a:lnTo>
                <a:lnTo>
                  <a:pt x="213286" y="36974"/>
                </a:lnTo>
                <a:lnTo>
                  <a:pt x="188786" y="47411"/>
                </a:lnTo>
                <a:lnTo>
                  <a:pt x="161480" y="51117"/>
                </a:lnTo>
                <a:lnTo>
                  <a:pt x="316421" y="51117"/>
                </a:lnTo>
                <a:lnTo>
                  <a:pt x="315303" y="45273"/>
                </a:lnTo>
                <a:lnTo>
                  <a:pt x="302163" y="22621"/>
                </a:lnTo>
                <a:lnTo>
                  <a:pt x="282715" y="6280"/>
                </a:lnTo>
                <a:lnTo>
                  <a:pt x="258965" y="0"/>
                </a:lnTo>
                <a:close/>
              </a:path>
            </a:pathLst>
          </a:custGeom>
          <a:solidFill>
            <a:srgbClr val="472E8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760905" y="7909941"/>
            <a:ext cx="170154" cy="18310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2332012" y="7914063"/>
            <a:ext cx="3731260" cy="1803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33020">
              <a:lnSpc>
                <a:spcPct val="116700"/>
              </a:lnSpc>
              <a:spcBef>
                <a:spcPts val="100"/>
              </a:spcBef>
            </a:pPr>
            <a:r>
              <a:rPr sz="1000" dirty="0">
                <a:solidFill>
                  <a:srgbClr val="4D189C"/>
                </a:solidFill>
                <a:latin typeface="Arial"/>
                <a:cs typeface="Arial"/>
              </a:rPr>
              <a:t>The victim </a:t>
            </a:r>
            <a:r>
              <a:rPr sz="1000" spc="-5" dirty="0">
                <a:solidFill>
                  <a:srgbClr val="4D189C"/>
                </a:solidFill>
                <a:latin typeface="Arial"/>
                <a:cs typeface="Arial"/>
              </a:rPr>
              <a:t>needs </a:t>
            </a:r>
            <a:r>
              <a:rPr sz="1000" dirty="0">
                <a:solidFill>
                  <a:srgbClr val="4D189C"/>
                </a:solidFill>
                <a:latin typeface="Arial"/>
                <a:cs typeface="Arial"/>
              </a:rPr>
              <a:t>to trust </a:t>
            </a:r>
            <a:r>
              <a:rPr sz="1000" spc="-5" dirty="0">
                <a:solidFill>
                  <a:srgbClr val="4D189C"/>
                </a:solidFill>
                <a:latin typeface="Arial"/>
                <a:cs typeface="Arial"/>
              </a:rPr>
              <a:t>both </a:t>
            </a:r>
            <a:r>
              <a:rPr sz="1000" dirty="0">
                <a:solidFill>
                  <a:srgbClr val="4D189C"/>
                </a:solidFill>
                <a:latin typeface="Arial"/>
                <a:cs typeface="Arial"/>
              </a:rPr>
              <a:t>the </a:t>
            </a:r>
            <a:r>
              <a:rPr sz="1000" spc="-5" dirty="0">
                <a:solidFill>
                  <a:srgbClr val="4D189C"/>
                </a:solidFill>
                <a:latin typeface="Arial"/>
                <a:cs typeface="Arial"/>
              </a:rPr>
              <a:t>accrediting, and </a:t>
            </a:r>
            <a:r>
              <a:rPr sz="1000" dirty="0">
                <a:solidFill>
                  <a:srgbClr val="4D189C"/>
                </a:solidFill>
                <a:latin typeface="Arial"/>
                <a:cs typeface="Arial"/>
              </a:rPr>
              <a:t>the </a:t>
            </a:r>
            <a:r>
              <a:rPr sz="1000" spc="-5" dirty="0">
                <a:solidFill>
                  <a:srgbClr val="4D189C"/>
                </a:solidFill>
                <a:latin typeface="Arial"/>
                <a:cs typeface="Arial"/>
              </a:rPr>
              <a:t>accredited,  organisation or</a:t>
            </a:r>
            <a:r>
              <a:rPr sz="1000" spc="-10" dirty="0">
                <a:solidFill>
                  <a:srgbClr val="4D189C"/>
                </a:solidFill>
                <a:latin typeface="Arial"/>
                <a:cs typeface="Arial"/>
              </a:rPr>
              <a:t> </a:t>
            </a:r>
            <a:r>
              <a:rPr sz="1000" spc="-15" dirty="0">
                <a:solidFill>
                  <a:srgbClr val="4D189C"/>
                </a:solidFill>
                <a:latin typeface="Arial"/>
                <a:cs typeface="Arial"/>
              </a:rPr>
              <a:t>authority.</a:t>
            </a:r>
            <a:endParaRPr sz="1000" dirty="0">
              <a:solidFill>
                <a:srgbClr val="4D189C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200" dirty="0">
              <a:solidFill>
                <a:srgbClr val="4D189C"/>
              </a:solidFill>
              <a:latin typeface="Times New Roman"/>
              <a:cs typeface="Times New Roman"/>
            </a:endParaRPr>
          </a:p>
          <a:p>
            <a:pPr marL="12700" marR="5080">
              <a:lnSpc>
                <a:spcPct val="116700"/>
              </a:lnSpc>
              <a:spcBef>
                <a:spcPts val="5"/>
              </a:spcBef>
            </a:pPr>
            <a:r>
              <a:rPr sz="1000" dirty="0">
                <a:solidFill>
                  <a:srgbClr val="4D189C"/>
                </a:solidFill>
                <a:latin typeface="Arial"/>
                <a:cs typeface="Arial"/>
              </a:rPr>
              <a:t>The service </a:t>
            </a:r>
            <a:r>
              <a:rPr sz="1000" spc="-5" dirty="0">
                <a:solidFill>
                  <a:srgbClr val="4D189C"/>
                </a:solidFill>
                <a:latin typeface="Arial"/>
                <a:cs typeface="Arial"/>
              </a:rPr>
              <a:t>provider needs </a:t>
            </a:r>
            <a:r>
              <a:rPr sz="1000" dirty="0">
                <a:solidFill>
                  <a:srgbClr val="4D189C"/>
                </a:solidFill>
                <a:latin typeface="Arial"/>
                <a:cs typeface="Arial"/>
              </a:rPr>
              <a:t>to </a:t>
            </a:r>
            <a:r>
              <a:rPr sz="1000" spc="-5" dirty="0">
                <a:solidFill>
                  <a:srgbClr val="4D189C"/>
                </a:solidFill>
                <a:latin typeface="Arial"/>
                <a:cs typeface="Arial"/>
              </a:rPr>
              <a:t>have </a:t>
            </a:r>
            <a:r>
              <a:rPr sz="1000" dirty="0">
                <a:solidFill>
                  <a:srgbClr val="4D189C"/>
                </a:solidFill>
                <a:latin typeface="Arial"/>
                <a:cs typeface="Arial"/>
              </a:rPr>
              <a:t>confidence </a:t>
            </a:r>
            <a:r>
              <a:rPr sz="1000" spc="-5" dirty="0">
                <a:solidFill>
                  <a:srgbClr val="4D189C"/>
                </a:solidFill>
                <a:latin typeface="Arial"/>
                <a:cs typeface="Arial"/>
              </a:rPr>
              <a:t>in </a:t>
            </a:r>
            <a:r>
              <a:rPr sz="1000" dirty="0">
                <a:solidFill>
                  <a:srgbClr val="4D189C"/>
                </a:solidFill>
                <a:latin typeface="Arial"/>
                <a:cs typeface="Arial"/>
              </a:rPr>
              <a:t>the </a:t>
            </a:r>
            <a:r>
              <a:rPr sz="1000" spc="-5" dirty="0">
                <a:solidFill>
                  <a:srgbClr val="4D189C"/>
                </a:solidFill>
                <a:latin typeface="Arial"/>
                <a:cs typeface="Arial"/>
              </a:rPr>
              <a:t>process and  </a:t>
            </a:r>
            <a:r>
              <a:rPr sz="1000" dirty="0">
                <a:solidFill>
                  <a:srgbClr val="4D189C"/>
                </a:solidFill>
                <a:latin typeface="Arial"/>
                <a:cs typeface="Arial"/>
              </a:rPr>
              <a:t>conditions </a:t>
            </a:r>
            <a:r>
              <a:rPr sz="1000" spc="-5" dirty="0">
                <a:solidFill>
                  <a:srgbClr val="4D189C"/>
                </a:solidFill>
                <a:latin typeface="Arial"/>
                <a:cs typeface="Arial"/>
              </a:rPr>
              <a:t>of accreditation and its </a:t>
            </a:r>
            <a:r>
              <a:rPr sz="1000" dirty="0">
                <a:solidFill>
                  <a:srgbClr val="4D189C"/>
                </a:solidFill>
                <a:latin typeface="Arial"/>
                <a:cs typeface="Arial"/>
              </a:rPr>
              <a:t>related</a:t>
            </a:r>
            <a:r>
              <a:rPr sz="1000" spc="-15" dirty="0">
                <a:solidFill>
                  <a:srgbClr val="4D189C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4D189C"/>
                </a:solidFill>
                <a:latin typeface="Arial"/>
                <a:cs typeface="Arial"/>
              </a:rPr>
              <a:t>benefits.</a:t>
            </a:r>
            <a:endParaRPr sz="1000" dirty="0">
              <a:solidFill>
                <a:srgbClr val="4D189C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200" dirty="0">
              <a:solidFill>
                <a:srgbClr val="4D189C"/>
              </a:solidFill>
              <a:latin typeface="Times New Roman"/>
              <a:cs typeface="Times New Roman"/>
            </a:endParaRPr>
          </a:p>
          <a:p>
            <a:pPr marL="12700" marR="40640">
              <a:lnSpc>
                <a:spcPct val="116700"/>
              </a:lnSpc>
              <a:spcBef>
                <a:spcPts val="5"/>
              </a:spcBef>
            </a:pPr>
            <a:r>
              <a:rPr sz="1000" dirty="0">
                <a:solidFill>
                  <a:srgbClr val="4D189C"/>
                </a:solidFill>
                <a:latin typeface="Arial"/>
                <a:cs typeface="Arial"/>
              </a:rPr>
              <a:t>The </a:t>
            </a:r>
            <a:r>
              <a:rPr sz="1000" spc="-5" dirty="0">
                <a:solidFill>
                  <a:srgbClr val="4D189C"/>
                </a:solidFill>
                <a:latin typeface="Arial"/>
                <a:cs typeface="Arial"/>
              </a:rPr>
              <a:t>accrediting organisation needs </a:t>
            </a:r>
            <a:r>
              <a:rPr sz="1000" dirty="0">
                <a:solidFill>
                  <a:srgbClr val="4D189C"/>
                </a:solidFill>
                <a:latin typeface="Arial"/>
                <a:cs typeface="Arial"/>
              </a:rPr>
              <a:t>to </a:t>
            </a:r>
            <a:r>
              <a:rPr sz="1000" spc="-5" dirty="0">
                <a:solidFill>
                  <a:srgbClr val="4D189C"/>
                </a:solidFill>
                <a:latin typeface="Arial"/>
                <a:cs typeface="Arial"/>
              </a:rPr>
              <a:t>be assured </a:t>
            </a:r>
            <a:r>
              <a:rPr sz="1000" dirty="0">
                <a:solidFill>
                  <a:srgbClr val="4D189C"/>
                </a:solidFill>
                <a:latin typeface="Arial"/>
                <a:cs typeface="Arial"/>
              </a:rPr>
              <a:t>that victims </a:t>
            </a:r>
            <a:r>
              <a:rPr sz="1000" spc="-5" dirty="0">
                <a:solidFill>
                  <a:srgbClr val="4D189C"/>
                </a:solidFill>
                <a:latin typeface="Arial"/>
                <a:cs typeface="Arial"/>
              </a:rPr>
              <a:t>are  </a:t>
            </a:r>
            <a:r>
              <a:rPr sz="1000" dirty="0">
                <a:solidFill>
                  <a:srgbClr val="4D189C"/>
                </a:solidFill>
                <a:latin typeface="Arial"/>
                <a:cs typeface="Arial"/>
              </a:rPr>
              <a:t>receiving </a:t>
            </a:r>
            <a:r>
              <a:rPr sz="1000" spc="-5" dirty="0">
                <a:solidFill>
                  <a:srgbClr val="4D189C"/>
                </a:solidFill>
                <a:latin typeface="Arial"/>
                <a:cs typeface="Arial"/>
              </a:rPr>
              <a:t>appropriate quality </a:t>
            </a:r>
            <a:r>
              <a:rPr sz="1000" dirty="0">
                <a:solidFill>
                  <a:srgbClr val="4D189C"/>
                </a:solidFill>
                <a:latin typeface="Arial"/>
                <a:cs typeface="Arial"/>
              </a:rPr>
              <a:t>care </a:t>
            </a:r>
            <a:r>
              <a:rPr sz="1000" spc="-5" dirty="0">
                <a:solidFill>
                  <a:srgbClr val="4D189C"/>
                </a:solidFill>
                <a:latin typeface="Arial"/>
                <a:cs typeface="Arial"/>
              </a:rPr>
              <a:t>and </a:t>
            </a:r>
            <a:r>
              <a:rPr sz="1000" dirty="0">
                <a:solidFill>
                  <a:srgbClr val="4D189C"/>
                </a:solidFill>
                <a:latin typeface="Arial"/>
                <a:cs typeface="Arial"/>
              </a:rPr>
              <a:t>to trust that </a:t>
            </a:r>
            <a:r>
              <a:rPr sz="1000" spc="-5" dirty="0">
                <a:solidFill>
                  <a:srgbClr val="4D189C"/>
                </a:solidFill>
                <a:latin typeface="Arial"/>
                <a:cs typeface="Arial"/>
              </a:rPr>
              <a:t>only </a:t>
            </a:r>
            <a:r>
              <a:rPr sz="1000" dirty="0">
                <a:solidFill>
                  <a:srgbClr val="4D189C"/>
                </a:solidFill>
                <a:latin typeface="Arial"/>
                <a:cs typeface="Arial"/>
              </a:rPr>
              <a:t>those  </a:t>
            </a:r>
            <a:r>
              <a:rPr sz="1000" spc="-5" dirty="0">
                <a:solidFill>
                  <a:srgbClr val="4D189C"/>
                </a:solidFill>
                <a:latin typeface="Arial"/>
                <a:cs typeface="Arial"/>
              </a:rPr>
              <a:t>organisations </a:t>
            </a:r>
            <a:r>
              <a:rPr sz="1000" dirty="0">
                <a:solidFill>
                  <a:srgbClr val="4D189C"/>
                </a:solidFill>
                <a:latin typeface="Arial"/>
                <a:cs typeface="Arial"/>
              </a:rPr>
              <a:t>that </a:t>
            </a:r>
            <a:r>
              <a:rPr sz="1000" spc="-5" dirty="0">
                <a:solidFill>
                  <a:srgbClr val="4D189C"/>
                </a:solidFill>
                <a:latin typeface="Arial"/>
                <a:cs typeface="Arial"/>
              </a:rPr>
              <a:t>are genuinely dedicated </a:t>
            </a:r>
            <a:r>
              <a:rPr sz="1000" dirty="0">
                <a:solidFill>
                  <a:srgbClr val="4D189C"/>
                </a:solidFill>
                <a:latin typeface="Arial"/>
                <a:cs typeface="Arial"/>
              </a:rPr>
              <a:t>to </a:t>
            </a:r>
            <a:r>
              <a:rPr sz="1000" spc="-5" dirty="0">
                <a:solidFill>
                  <a:srgbClr val="4D189C"/>
                </a:solidFill>
                <a:latin typeface="Arial"/>
                <a:cs typeface="Arial"/>
              </a:rPr>
              <a:t>providing quality  </a:t>
            </a:r>
            <a:r>
              <a:rPr sz="1000" dirty="0">
                <a:solidFill>
                  <a:srgbClr val="4D189C"/>
                </a:solidFill>
                <a:latin typeface="Arial"/>
                <a:cs typeface="Arial"/>
              </a:rPr>
              <a:t>support to victims </a:t>
            </a:r>
            <a:r>
              <a:rPr sz="1000" spc="-5" dirty="0">
                <a:solidFill>
                  <a:srgbClr val="4D189C"/>
                </a:solidFill>
                <a:latin typeface="Arial"/>
                <a:cs typeface="Arial"/>
              </a:rPr>
              <a:t>of </a:t>
            </a:r>
            <a:r>
              <a:rPr sz="1000" dirty="0">
                <a:solidFill>
                  <a:srgbClr val="4D189C"/>
                </a:solidFill>
                <a:latin typeface="Arial"/>
                <a:cs typeface="Arial"/>
              </a:rPr>
              <a:t>crimes </a:t>
            </a:r>
            <a:r>
              <a:rPr sz="1000" spc="-5" dirty="0">
                <a:solidFill>
                  <a:srgbClr val="4D189C"/>
                </a:solidFill>
                <a:latin typeface="Arial"/>
                <a:cs typeface="Arial"/>
              </a:rPr>
              <a:t>are indeed given</a:t>
            </a:r>
            <a:r>
              <a:rPr sz="1000" spc="-40" dirty="0">
                <a:solidFill>
                  <a:srgbClr val="4D189C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4D189C"/>
                </a:solidFill>
                <a:latin typeface="Arial"/>
                <a:cs typeface="Arial"/>
              </a:rPr>
              <a:t>accreditation</a:t>
            </a:r>
            <a:endParaRPr sz="1000" dirty="0">
              <a:solidFill>
                <a:srgbClr val="4D189C"/>
              </a:solidFill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66635" y="6827959"/>
            <a:ext cx="5360670" cy="55297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6700"/>
              </a:lnSpc>
              <a:spcBef>
                <a:spcPts val="100"/>
              </a:spcBef>
            </a:pPr>
            <a:r>
              <a:rPr sz="1000" b="1" dirty="0">
                <a:solidFill>
                  <a:srgbClr val="4D189C"/>
                </a:solidFill>
                <a:latin typeface="Arial"/>
                <a:cs typeface="Arial"/>
              </a:rPr>
              <a:t>The </a:t>
            </a:r>
            <a:r>
              <a:rPr sz="1000" b="1" spc="-5" dirty="0">
                <a:solidFill>
                  <a:srgbClr val="4D189C"/>
                </a:solidFill>
                <a:latin typeface="Arial"/>
                <a:cs typeface="Arial"/>
              </a:rPr>
              <a:t>relationship </a:t>
            </a:r>
            <a:r>
              <a:rPr sz="1000" b="1" dirty="0">
                <a:solidFill>
                  <a:srgbClr val="4D189C"/>
                </a:solidFill>
                <a:latin typeface="Arial"/>
                <a:cs typeface="Arial"/>
              </a:rPr>
              <a:t>of trust instilled in a </a:t>
            </a:r>
            <a:r>
              <a:rPr sz="1000" b="1" spc="-5" dirty="0">
                <a:solidFill>
                  <a:srgbClr val="4D189C"/>
                </a:solidFill>
                <a:latin typeface="Arial"/>
                <a:cs typeface="Arial"/>
              </a:rPr>
              <a:t>system </a:t>
            </a:r>
            <a:r>
              <a:rPr sz="1000" b="1" dirty="0">
                <a:solidFill>
                  <a:srgbClr val="4D189C"/>
                </a:solidFill>
                <a:latin typeface="Arial"/>
                <a:cs typeface="Arial"/>
              </a:rPr>
              <a:t>of </a:t>
            </a:r>
            <a:r>
              <a:rPr sz="1000" b="1" spc="-5" dirty="0">
                <a:solidFill>
                  <a:srgbClr val="4D189C"/>
                </a:solidFill>
                <a:latin typeface="Arial"/>
                <a:cs typeface="Arial"/>
              </a:rPr>
              <a:t>standardisation </a:t>
            </a:r>
            <a:r>
              <a:rPr sz="1000" b="1" dirty="0">
                <a:solidFill>
                  <a:srgbClr val="4D189C"/>
                </a:solidFill>
                <a:latin typeface="Arial"/>
                <a:cs typeface="Arial"/>
              </a:rPr>
              <a:t>needs to be triangulated  between the </a:t>
            </a:r>
            <a:r>
              <a:rPr sz="1000" b="1" spc="-5" dirty="0">
                <a:solidFill>
                  <a:srgbClr val="4D189C"/>
                </a:solidFill>
                <a:latin typeface="Arial"/>
                <a:cs typeface="Arial"/>
              </a:rPr>
              <a:t>victim, </a:t>
            </a:r>
            <a:r>
              <a:rPr sz="1000" b="1" dirty="0">
                <a:solidFill>
                  <a:srgbClr val="4D189C"/>
                </a:solidFill>
                <a:latin typeface="Arial"/>
                <a:cs typeface="Arial"/>
              </a:rPr>
              <a:t>the </a:t>
            </a:r>
            <a:r>
              <a:rPr sz="1000" b="1" spc="-5" dirty="0">
                <a:solidFill>
                  <a:srgbClr val="4D189C"/>
                </a:solidFill>
                <a:latin typeface="Arial"/>
                <a:cs typeface="Arial"/>
              </a:rPr>
              <a:t>service </a:t>
            </a:r>
            <a:r>
              <a:rPr sz="1000" b="1" dirty="0">
                <a:solidFill>
                  <a:srgbClr val="4D189C"/>
                </a:solidFill>
                <a:latin typeface="Arial"/>
                <a:cs typeface="Arial"/>
              </a:rPr>
              <a:t>provider </a:t>
            </a:r>
            <a:r>
              <a:rPr sz="1000" b="1" spc="-5" dirty="0">
                <a:solidFill>
                  <a:srgbClr val="4D189C"/>
                </a:solidFill>
                <a:latin typeface="Arial"/>
                <a:cs typeface="Arial"/>
              </a:rPr>
              <a:t>and standardising authority </a:t>
            </a:r>
            <a:r>
              <a:rPr sz="1000" b="1" dirty="0">
                <a:solidFill>
                  <a:srgbClr val="4D189C"/>
                </a:solidFill>
                <a:latin typeface="Arial"/>
                <a:cs typeface="Arial"/>
              </a:rPr>
              <a:t>to </a:t>
            </a:r>
            <a:r>
              <a:rPr sz="1000" b="1" spc="-5" dirty="0">
                <a:solidFill>
                  <a:srgbClr val="4D189C"/>
                </a:solidFill>
                <a:latin typeface="Arial"/>
                <a:cs typeface="Arial"/>
              </a:rPr>
              <a:t>ensure </a:t>
            </a:r>
            <a:r>
              <a:rPr sz="1000" b="1" dirty="0">
                <a:solidFill>
                  <a:srgbClr val="4D189C"/>
                </a:solidFill>
                <a:latin typeface="Arial"/>
                <a:cs typeface="Arial"/>
              </a:rPr>
              <a:t>that the  </a:t>
            </a:r>
            <a:r>
              <a:rPr sz="1000" b="1" spc="-5" dirty="0">
                <a:solidFill>
                  <a:srgbClr val="4D189C"/>
                </a:solidFill>
                <a:latin typeface="Arial"/>
                <a:cs typeface="Arial"/>
              </a:rPr>
              <a:t>system and certification </a:t>
            </a:r>
            <a:r>
              <a:rPr sz="1000" b="1" dirty="0">
                <a:solidFill>
                  <a:srgbClr val="4D189C"/>
                </a:solidFill>
                <a:latin typeface="Arial"/>
                <a:cs typeface="Arial"/>
              </a:rPr>
              <a:t>is </a:t>
            </a:r>
            <a:r>
              <a:rPr sz="1000" b="1" spc="-5" dirty="0">
                <a:solidFill>
                  <a:srgbClr val="4D189C"/>
                </a:solidFill>
                <a:latin typeface="Arial"/>
                <a:cs typeface="Arial"/>
              </a:rPr>
              <a:t>results</a:t>
            </a:r>
            <a:r>
              <a:rPr sz="1000" b="1" spc="-10" dirty="0">
                <a:solidFill>
                  <a:srgbClr val="4D189C"/>
                </a:solidFill>
                <a:latin typeface="Arial"/>
                <a:cs typeface="Arial"/>
              </a:rPr>
              <a:t> </a:t>
            </a:r>
            <a:r>
              <a:rPr sz="1000" b="1" dirty="0">
                <a:solidFill>
                  <a:srgbClr val="4D189C"/>
                </a:solidFill>
                <a:latin typeface="Arial"/>
                <a:cs typeface="Arial"/>
              </a:rPr>
              <a:t>oriented.</a:t>
            </a:r>
            <a:endParaRPr sz="1000" dirty="0">
              <a:solidFill>
                <a:srgbClr val="4D189C"/>
              </a:solidFill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614958" y="7693012"/>
            <a:ext cx="6410960" cy="0"/>
          </a:xfrm>
          <a:custGeom>
            <a:avLst/>
            <a:gdLst/>
            <a:ahLst/>
            <a:cxnLst/>
            <a:rect l="l" t="t" r="r" b="b"/>
            <a:pathLst>
              <a:path w="6410959">
                <a:moveTo>
                  <a:pt x="0" y="0"/>
                </a:moveTo>
                <a:lnTo>
                  <a:pt x="6410693" y="0"/>
                </a:lnTo>
              </a:path>
            </a:pathLst>
          </a:custGeom>
          <a:ln w="3175">
            <a:solidFill>
              <a:srgbClr val="F47D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676921" y="8493086"/>
            <a:ext cx="411480" cy="307975"/>
          </a:xfrm>
          <a:custGeom>
            <a:avLst/>
            <a:gdLst/>
            <a:ahLst/>
            <a:cxnLst/>
            <a:rect l="l" t="t" r="r" b="b"/>
            <a:pathLst>
              <a:path w="411480" h="307975">
                <a:moveTo>
                  <a:pt x="31875" y="132899"/>
                </a:moveTo>
                <a:lnTo>
                  <a:pt x="20456" y="136056"/>
                </a:lnTo>
                <a:lnTo>
                  <a:pt x="10415" y="143114"/>
                </a:lnTo>
                <a:lnTo>
                  <a:pt x="2605" y="154872"/>
                </a:lnTo>
                <a:lnTo>
                  <a:pt x="0" y="168248"/>
                </a:lnTo>
                <a:lnTo>
                  <a:pt x="2602" y="181623"/>
                </a:lnTo>
                <a:lnTo>
                  <a:pt x="10415" y="193381"/>
                </a:lnTo>
                <a:lnTo>
                  <a:pt x="114009" y="296987"/>
                </a:lnTo>
                <a:lnTo>
                  <a:pt x="125767" y="304796"/>
                </a:lnTo>
                <a:lnTo>
                  <a:pt x="139141" y="307398"/>
                </a:lnTo>
                <a:lnTo>
                  <a:pt x="152512" y="304796"/>
                </a:lnTo>
                <a:lnTo>
                  <a:pt x="164263" y="296987"/>
                </a:lnTo>
                <a:lnTo>
                  <a:pt x="244743" y="216508"/>
                </a:lnTo>
                <a:lnTo>
                  <a:pt x="140514" y="216508"/>
                </a:lnTo>
                <a:lnTo>
                  <a:pt x="132498" y="214479"/>
                </a:lnTo>
                <a:lnTo>
                  <a:pt x="122366" y="205992"/>
                </a:lnTo>
                <a:lnTo>
                  <a:pt x="54649" y="138276"/>
                </a:lnTo>
                <a:lnTo>
                  <a:pt x="43623" y="133640"/>
                </a:lnTo>
                <a:lnTo>
                  <a:pt x="31875" y="132899"/>
                </a:lnTo>
                <a:close/>
              </a:path>
              <a:path w="411480" h="307975">
                <a:moveTo>
                  <a:pt x="379310" y="0"/>
                </a:moveTo>
                <a:lnTo>
                  <a:pt x="367565" y="736"/>
                </a:lnTo>
                <a:lnTo>
                  <a:pt x="356541" y="5370"/>
                </a:lnTo>
                <a:lnTo>
                  <a:pt x="158662" y="203249"/>
                </a:lnTo>
                <a:lnTo>
                  <a:pt x="148530" y="212593"/>
                </a:lnTo>
                <a:lnTo>
                  <a:pt x="140514" y="216508"/>
                </a:lnTo>
                <a:lnTo>
                  <a:pt x="244743" y="216508"/>
                </a:lnTo>
                <a:lnTo>
                  <a:pt x="400775" y="60475"/>
                </a:lnTo>
                <a:lnTo>
                  <a:pt x="411189" y="35431"/>
                </a:lnTo>
                <a:lnTo>
                  <a:pt x="411189" y="35266"/>
                </a:lnTo>
                <a:lnTo>
                  <a:pt x="390729" y="3161"/>
                </a:lnTo>
                <a:lnTo>
                  <a:pt x="379310" y="0"/>
                </a:lnTo>
                <a:close/>
              </a:path>
            </a:pathLst>
          </a:custGeom>
          <a:solidFill>
            <a:srgbClr val="F47D4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603861" y="8467711"/>
            <a:ext cx="442595" cy="442595"/>
          </a:xfrm>
          <a:custGeom>
            <a:avLst/>
            <a:gdLst/>
            <a:ahLst/>
            <a:cxnLst/>
            <a:rect l="l" t="t" r="r" b="b"/>
            <a:pathLst>
              <a:path w="442594" h="442595">
                <a:moveTo>
                  <a:pt x="221030" y="0"/>
                </a:moveTo>
                <a:lnTo>
                  <a:pt x="176492" y="4490"/>
                </a:lnTo>
                <a:lnTo>
                  <a:pt x="135005" y="17370"/>
                </a:lnTo>
                <a:lnTo>
                  <a:pt x="97459" y="37751"/>
                </a:lnTo>
                <a:lnTo>
                  <a:pt x="64744" y="64744"/>
                </a:lnTo>
                <a:lnTo>
                  <a:pt x="37756" y="97454"/>
                </a:lnTo>
                <a:lnTo>
                  <a:pt x="17375" y="134999"/>
                </a:lnTo>
                <a:lnTo>
                  <a:pt x="4492" y="176485"/>
                </a:lnTo>
                <a:lnTo>
                  <a:pt x="0" y="221018"/>
                </a:lnTo>
                <a:lnTo>
                  <a:pt x="4492" y="265563"/>
                </a:lnTo>
                <a:lnTo>
                  <a:pt x="17375" y="307052"/>
                </a:lnTo>
                <a:lnTo>
                  <a:pt x="37756" y="344596"/>
                </a:lnTo>
                <a:lnTo>
                  <a:pt x="64744" y="377304"/>
                </a:lnTo>
                <a:lnTo>
                  <a:pt x="97459" y="404299"/>
                </a:lnTo>
                <a:lnTo>
                  <a:pt x="135005" y="424684"/>
                </a:lnTo>
                <a:lnTo>
                  <a:pt x="176492" y="437568"/>
                </a:lnTo>
                <a:lnTo>
                  <a:pt x="221030" y="442061"/>
                </a:lnTo>
                <a:lnTo>
                  <a:pt x="265568" y="437568"/>
                </a:lnTo>
                <a:lnTo>
                  <a:pt x="307054" y="424684"/>
                </a:lnTo>
                <a:lnTo>
                  <a:pt x="320496" y="417385"/>
                </a:lnTo>
                <a:lnTo>
                  <a:pt x="221030" y="417385"/>
                </a:lnTo>
                <a:lnTo>
                  <a:pt x="181462" y="413395"/>
                </a:lnTo>
                <a:lnTo>
                  <a:pt x="144606" y="401950"/>
                </a:lnTo>
                <a:lnTo>
                  <a:pt x="82194" y="359854"/>
                </a:lnTo>
                <a:lnTo>
                  <a:pt x="40109" y="297451"/>
                </a:lnTo>
                <a:lnTo>
                  <a:pt x="28666" y="260593"/>
                </a:lnTo>
                <a:lnTo>
                  <a:pt x="24676" y="221018"/>
                </a:lnTo>
                <a:lnTo>
                  <a:pt x="28666" y="181456"/>
                </a:lnTo>
                <a:lnTo>
                  <a:pt x="40109" y="144605"/>
                </a:lnTo>
                <a:lnTo>
                  <a:pt x="82194" y="82194"/>
                </a:lnTo>
                <a:lnTo>
                  <a:pt x="144606" y="40103"/>
                </a:lnTo>
                <a:lnTo>
                  <a:pt x="181462" y="28655"/>
                </a:lnTo>
                <a:lnTo>
                  <a:pt x="221030" y="24663"/>
                </a:lnTo>
                <a:lnTo>
                  <a:pt x="322254" y="24663"/>
                </a:lnTo>
                <a:lnTo>
                  <a:pt x="308493" y="18044"/>
                </a:lnTo>
                <a:lnTo>
                  <a:pt x="291566" y="11544"/>
                </a:lnTo>
                <a:lnTo>
                  <a:pt x="274626" y="6579"/>
                </a:lnTo>
                <a:lnTo>
                  <a:pt x="257184" y="2962"/>
                </a:lnTo>
                <a:lnTo>
                  <a:pt x="239299" y="750"/>
                </a:lnTo>
                <a:lnTo>
                  <a:pt x="221030" y="0"/>
                </a:lnTo>
                <a:close/>
              </a:path>
              <a:path w="442594" h="442595">
                <a:moveTo>
                  <a:pt x="432422" y="177190"/>
                </a:moveTo>
                <a:lnTo>
                  <a:pt x="418960" y="179171"/>
                </a:lnTo>
                <a:lnTo>
                  <a:pt x="414286" y="185420"/>
                </a:lnTo>
                <a:lnTo>
                  <a:pt x="415988" y="196938"/>
                </a:lnTo>
                <a:lnTo>
                  <a:pt x="416521" y="201726"/>
                </a:lnTo>
                <a:lnTo>
                  <a:pt x="417207" y="211162"/>
                </a:lnTo>
                <a:lnTo>
                  <a:pt x="417374" y="215709"/>
                </a:lnTo>
                <a:lnTo>
                  <a:pt x="417385" y="221018"/>
                </a:lnTo>
                <a:lnTo>
                  <a:pt x="413395" y="260593"/>
                </a:lnTo>
                <a:lnTo>
                  <a:pt x="401951" y="297451"/>
                </a:lnTo>
                <a:lnTo>
                  <a:pt x="359867" y="359854"/>
                </a:lnTo>
                <a:lnTo>
                  <a:pt x="297454" y="401950"/>
                </a:lnTo>
                <a:lnTo>
                  <a:pt x="260599" y="413395"/>
                </a:lnTo>
                <a:lnTo>
                  <a:pt x="221030" y="417385"/>
                </a:lnTo>
                <a:lnTo>
                  <a:pt x="320496" y="417385"/>
                </a:lnTo>
                <a:lnTo>
                  <a:pt x="377304" y="377304"/>
                </a:lnTo>
                <a:lnTo>
                  <a:pt x="404305" y="344596"/>
                </a:lnTo>
                <a:lnTo>
                  <a:pt x="424689" y="307052"/>
                </a:lnTo>
                <a:lnTo>
                  <a:pt x="437570" y="265563"/>
                </a:lnTo>
                <a:lnTo>
                  <a:pt x="442061" y="221018"/>
                </a:lnTo>
                <a:lnTo>
                  <a:pt x="442061" y="215709"/>
                </a:lnTo>
                <a:lnTo>
                  <a:pt x="438683" y="181851"/>
                </a:lnTo>
                <a:lnTo>
                  <a:pt x="432422" y="177190"/>
                </a:lnTo>
                <a:close/>
              </a:path>
              <a:path w="442594" h="442595">
                <a:moveTo>
                  <a:pt x="322254" y="24663"/>
                </a:moveTo>
                <a:lnTo>
                  <a:pt x="221030" y="24663"/>
                </a:lnTo>
                <a:lnTo>
                  <a:pt x="237357" y="25328"/>
                </a:lnTo>
                <a:lnTo>
                  <a:pt x="253290" y="27287"/>
                </a:lnTo>
                <a:lnTo>
                  <a:pt x="298759" y="40624"/>
                </a:lnTo>
                <a:lnTo>
                  <a:pt x="339938" y="64744"/>
                </a:lnTo>
                <a:lnTo>
                  <a:pt x="345236" y="68795"/>
                </a:lnTo>
                <a:lnTo>
                  <a:pt x="352958" y="67754"/>
                </a:lnTo>
                <a:lnTo>
                  <a:pt x="361213" y="56959"/>
                </a:lnTo>
                <a:lnTo>
                  <a:pt x="360172" y="49237"/>
                </a:lnTo>
                <a:lnTo>
                  <a:pt x="354774" y="45110"/>
                </a:lnTo>
                <a:lnTo>
                  <a:pt x="340137" y="34874"/>
                </a:lnTo>
                <a:lnTo>
                  <a:pt x="324713" y="25846"/>
                </a:lnTo>
                <a:lnTo>
                  <a:pt x="322254" y="24663"/>
                </a:lnTo>
                <a:close/>
              </a:path>
            </a:pathLst>
          </a:custGeom>
          <a:solidFill>
            <a:srgbClr val="472E8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789882" y="9126761"/>
            <a:ext cx="93637" cy="9362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910022" y="9143677"/>
            <a:ext cx="85178" cy="8517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910029" y="9239285"/>
            <a:ext cx="109855" cy="269240"/>
          </a:xfrm>
          <a:custGeom>
            <a:avLst/>
            <a:gdLst/>
            <a:ahLst/>
            <a:cxnLst/>
            <a:rect l="l" t="t" r="r" b="b"/>
            <a:pathLst>
              <a:path w="109855" h="269240">
                <a:moveTo>
                  <a:pt x="85178" y="0"/>
                </a:moveTo>
                <a:lnTo>
                  <a:pt x="9309" y="0"/>
                </a:lnTo>
                <a:lnTo>
                  <a:pt x="21158" y="11849"/>
                </a:lnTo>
                <a:lnTo>
                  <a:pt x="22847" y="120142"/>
                </a:lnTo>
                <a:lnTo>
                  <a:pt x="16929" y="134531"/>
                </a:lnTo>
                <a:lnTo>
                  <a:pt x="7619" y="148056"/>
                </a:lnTo>
                <a:lnTo>
                  <a:pt x="0" y="157378"/>
                </a:lnTo>
                <a:lnTo>
                  <a:pt x="0" y="269049"/>
                </a:lnTo>
                <a:lnTo>
                  <a:pt x="29616" y="269049"/>
                </a:lnTo>
                <a:lnTo>
                  <a:pt x="47383" y="193751"/>
                </a:lnTo>
                <a:lnTo>
                  <a:pt x="90031" y="193751"/>
                </a:lnTo>
                <a:lnTo>
                  <a:pt x="89687" y="141287"/>
                </a:lnTo>
                <a:lnTo>
                  <a:pt x="103365" y="132334"/>
                </a:lnTo>
                <a:lnTo>
                  <a:pt x="105829" y="125387"/>
                </a:lnTo>
                <a:lnTo>
                  <a:pt x="109353" y="101598"/>
                </a:lnTo>
                <a:lnTo>
                  <a:pt x="109851" y="69657"/>
                </a:lnTo>
                <a:lnTo>
                  <a:pt x="108954" y="41639"/>
                </a:lnTo>
                <a:lnTo>
                  <a:pt x="108292" y="29616"/>
                </a:lnTo>
                <a:lnTo>
                  <a:pt x="107835" y="16471"/>
                </a:lnTo>
                <a:lnTo>
                  <a:pt x="101358" y="9334"/>
                </a:lnTo>
                <a:lnTo>
                  <a:pt x="85178" y="0"/>
                </a:lnTo>
                <a:close/>
              </a:path>
              <a:path w="109855" h="269240">
                <a:moveTo>
                  <a:pt x="90031" y="193751"/>
                </a:moveTo>
                <a:lnTo>
                  <a:pt x="47383" y="193751"/>
                </a:lnTo>
                <a:lnTo>
                  <a:pt x="58800" y="269049"/>
                </a:lnTo>
                <a:lnTo>
                  <a:pt x="90525" y="269049"/>
                </a:lnTo>
                <a:lnTo>
                  <a:pt x="90031" y="193751"/>
                </a:lnTo>
                <a:close/>
              </a:path>
            </a:pathLst>
          </a:custGeom>
          <a:solidFill>
            <a:srgbClr val="472E8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676455" y="9142549"/>
            <a:ext cx="85166" cy="8517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649908" y="9238159"/>
            <a:ext cx="111760" cy="269240"/>
          </a:xfrm>
          <a:custGeom>
            <a:avLst/>
            <a:gdLst/>
            <a:ahLst/>
            <a:cxnLst/>
            <a:rect l="l" t="t" r="r" b="b"/>
            <a:pathLst>
              <a:path w="111760" h="269240">
                <a:moveTo>
                  <a:pt x="102411" y="0"/>
                </a:moveTo>
                <a:lnTo>
                  <a:pt x="26541" y="0"/>
                </a:lnTo>
                <a:lnTo>
                  <a:pt x="10361" y="9321"/>
                </a:lnTo>
                <a:lnTo>
                  <a:pt x="3884" y="16484"/>
                </a:lnTo>
                <a:lnTo>
                  <a:pt x="3414" y="29616"/>
                </a:lnTo>
                <a:lnTo>
                  <a:pt x="660" y="73218"/>
                </a:lnTo>
                <a:lnTo>
                  <a:pt x="1666" y="112124"/>
                </a:lnTo>
                <a:lnTo>
                  <a:pt x="22032" y="141287"/>
                </a:lnTo>
                <a:lnTo>
                  <a:pt x="21194" y="269049"/>
                </a:lnTo>
                <a:lnTo>
                  <a:pt x="52919" y="269049"/>
                </a:lnTo>
                <a:lnTo>
                  <a:pt x="64336" y="193751"/>
                </a:lnTo>
                <a:lnTo>
                  <a:pt x="111720" y="193751"/>
                </a:lnTo>
                <a:lnTo>
                  <a:pt x="111720" y="157378"/>
                </a:lnTo>
                <a:lnTo>
                  <a:pt x="104100" y="148056"/>
                </a:lnTo>
                <a:lnTo>
                  <a:pt x="94791" y="134531"/>
                </a:lnTo>
                <a:lnTo>
                  <a:pt x="88873" y="120142"/>
                </a:lnTo>
                <a:lnTo>
                  <a:pt x="90562" y="11849"/>
                </a:lnTo>
                <a:lnTo>
                  <a:pt x="102411" y="0"/>
                </a:lnTo>
                <a:close/>
              </a:path>
              <a:path w="111760" h="269240">
                <a:moveTo>
                  <a:pt x="111720" y="193751"/>
                </a:moveTo>
                <a:lnTo>
                  <a:pt x="64336" y="193751"/>
                </a:lnTo>
                <a:lnTo>
                  <a:pt x="82103" y="269049"/>
                </a:lnTo>
                <a:lnTo>
                  <a:pt x="111720" y="269049"/>
                </a:lnTo>
                <a:lnTo>
                  <a:pt x="111720" y="193751"/>
                </a:lnTo>
                <a:close/>
              </a:path>
            </a:pathLst>
          </a:custGeom>
          <a:solidFill>
            <a:srgbClr val="472E8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768462" y="9228861"/>
            <a:ext cx="135890" cy="300990"/>
          </a:xfrm>
          <a:custGeom>
            <a:avLst/>
            <a:gdLst/>
            <a:ahLst/>
            <a:cxnLst/>
            <a:rect l="l" t="t" r="r" b="b"/>
            <a:pathLst>
              <a:path w="135889" h="300990">
                <a:moveTo>
                  <a:pt x="115062" y="212001"/>
                </a:moveTo>
                <a:lnTo>
                  <a:pt x="68287" y="212001"/>
                </a:lnTo>
                <a:lnTo>
                  <a:pt x="70956" y="231220"/>
                </a:lnTo>
                <a:lnTo>
                  <a:pt x="75328" y="259559"/>
                </a:lnTo>
                <a:lnTo>
                  <a:pt x="79412" y="285217"/>
                </a:lnTo>
                <a:lnTo>
                  <a:pt x="81216" y="296392"/>
                </a:lnTo>
                <a:lnTo>
                  <a:pt x="115062" y="300913"/>
                </a:lnTo>
                <a:lnTo>
                  <a:pt x="115062" y="212001"/>
                </a:lnTo>
                <a:close/>
              </a:path>
              <a:path w="135889" h="300990">
                <a:moveTo>
                  <a:pt x="94754" y="0"/>
                </a:moveTo>
                <a:lnTo>
                  <a:pt x="40601" y="0"/>
                </a:lnTo>
                <a:lnTo>
                  <a:pt x="24795" y="3190"/>
                </a:lnTo>
                <a:lnTo>
                  <a:pt x="11890" y="11890"/>
                </a:lnTo>
                <a:lnTo>
                  <a:pt x="3190" y="24795"/>
                </a:lnTo>
                <a:lnTo>
                  <a:pt x="0" y="40601"/>
                </a:lnTo>
                <a:lnTo>
                  <a:pt x="0" y="123799"/>
                </a:lnTo>
                <a:lnTo>
                  <a:pt x="1554" y="134960"/>
                </a:lnTo>
                <a:lnTo>
                  <a:pt x="5930" y="144932"/>
                </a:lnTo>
                <a:lnTo>
                  <a:pt x="12698" y="153285"/>
                </a:lnTo>
                <a:lnTo>
                  <a:pt x="21424" y="159588"/>
                </a:lnTo>
                <a:lnTo>
                  <a:pt x="21424" y="296392"/>
                </a:lnTo>
                <a:lnTo>
                  <a:pt x="61220" y="254584"/>
                </a:lnTo>
                <a:lnTo>
                  <a:pt x="68287" y="212001"/>
                </a:lnTo>
                <a:lnTo>
                  <a:pt x="115062" y="212001"/>
                </a:lnTo>
                <a:lnTo>
                  <a:pt x="115062" y="158927"/>
                </a:lnTo>
                <a:lnTo>
                  <a:pt x="123351" y="152594"/>
                </a:lnTo>
                <a:lnTo>
                  <a:pt x="129763" y="144368"/>
                </a:lnTo>
                <a:lnTo>
                  <a:pt x="133901" y="134640"/>
                </a:lnTo>
                <a:lnTo>
                  <a:pt x="135369" y="123799"/>
                </a:lnTo>
                <a:lnTo>
                  <a:pt x="135369" y="40601"/>
                </a:lnTo>
                <a:lnTo>
                  <a:pt x="132177" y="24795"/>
                </a:lnTo>
                <a:lnTo>
                  <a:pt x="123472" y="11890"/>
                </a:lnTo>
                <a:lnTo>
                  <a:pt x="110562" y="3190"/>
                </a:lnTo>
                <a:lnTo>
                  <a:pt x="94754" y="0"/>
                </a:lnTo>
                <a:close/>
              </a:path>
            </a:pathLst>
          </a:custGeom>
          <a:solidFill>
            <a:srgbClr val="472E8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593034" y="9493337"/>
            <a:ext cx="376555" cy="102235"/>
          </a:xfrm>
          <a:custGeom>
            <a:avLst/>
            <a:gdLst/>
            <a:ahLst/>
            <a:cxnLst/>
            <a:rect l="l" t="t" r="r" b="b"/>
            <a:pathLst>
              <a:path w="376555" h="102234">
                <a:moveTo>
                  <a:pt x="23063" y="0"/>
                </a:moveTo>
                <a:lnTo>
                  <a:pt x="13233" y="7109"/>
                </a:lnTo>
                <a:lnTo>
                  <a:pt x="5997" y="14576"/>
                </a:lnTo>
                <a:lnTo>
                  <a:pt x="1528" y="22352"/>
                </a:lnTo>
                <a:lnTo>
                  <a:pt x="0" y="30391"/>
                </a:lnTo>
                <a:lnTo>
                  <a:pt x="8684" y="49390"/>
                </a:lnTo>
                <a:lnTo>
                  <a:pt x="71207" y="80924"/>
                </a:lnTo>
                <a:lnTo>
                  <a:pt x="120409" y="92098"/>
                </a:lnTo>
                <a:lnTo>
                  <a:pt x="178480" y="99301"/>
                </a:lnTo>
                <a:lnTo>
                  <a:pt x="243103" y="101854"/>
                </a:lnTo>
                <a:lnTo>
                  <a:pt x="279339" y="101065"/>
                </a:lnTo>
                <a:lnTo>
                  <a:pt x="313899" y="98775"/>
                </a:lnTo>
                <a:lnTo>
                  <a:pt x="346402" y="95097"/>
                </a:lnTo>
                <a:lnTo>
                  <a:pt x="376466" y="90144"/>
                </a:lnTo>
                <a:lnTo>
                  <a:pt x="339521" y="53187"/>
                </a:lnTo>
                <a:lnTo>
                  <a:pt x="337820" y="47358"/>
                </a:lnTo>
                <a:lnTo>
                  <a:pt x="337919" y="46583"/>
                </a:lnTo>
                <a:lnTo>
                  <a:pt x="251002" y="46583"/>
                </a:lnTo>
                <a:lnTo>
                  <a:pt x="190471" y="44350"/>
                </a:lnTo>
                <a:lnTo>
                  <a:pt x="135527" y="38020"/>
                </a:lnTo>
                <a:lnTo>
                  <a:pt x="88054" y="28149"/>
                </a:lnTo>
                <a:lnTo>
                  <a:pt x="49938" y="15290"/>
                </a:lnTo>
                <a:lnTo>
                  <a:pt x="23063" y="0"/>
                </a:lnTo>
                <a:close/>
              </a:path>
              <a:path w="376555" h="102234">
                <a:moveTo>
                  <a:pt x="338531" y="41795"/>
                </a:moveTo>
                <a:lnTo>
                  <a:pt x="317736" y="43845"/>
                </a:lnTo>
                <a:lnTo>
                  <a:pt x="296157" y="45346"/>
                </a:lnTo>
                <a:lnTo>
                  <a:pt x="273883" y="46269"/>
                </a:lnTo>
                <a:lnTo>
                  <a:pt x="251002" y="46583"/>
                </a:lnTo>
                <a:lnTo>
                  <a:pt x="337919" y="46583"/>
                </a:lnTo>
                <a:lnTo>
                  <a:pt x="338531" y="41795"/>
                </a:lnTo>
                <a:close/>
              </a:path>
            </a:pathLst>
          </a:custGeom>
          <a:solidFill>
            <a:srgbClr val="472E8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945052" y="9448508"/>
            <a:ext cx="218008" cy="16262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1502350" y="1250843"/>
            <a:ext cx="4626610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494030">
              <a:lnSpc>
                <a:spcPct val="100000"/>
              </a:lnSpc>
              <a:spcBef>
                <a:spcPts val="100"/>
              </a:spcBef>
            </a:pPr>
            <a:r>
              <a:rPr sz="2000" b="1" spc="-5" dirty="0">
                <a:solidFill>
                  <a:srgbClr val="472E88"/>
                </a:solidFill>
                <a:latin typeface="Arial"/>
                <a:cs typeface="Arial"/>
              </a:rPr>
              <a:t>Building relationships </a:t>
            </a:r>
            <a:r>
              <a:rPr sz="2000" b="1" dirty="0">
                <a:solidFill>
                  <a:srgbClr val="472E88"/>
                </a:solidFill>
                <a:latin typeface="Arial"/>
                <a:cs typeface="Arial"/>
              </a:rPr>
              <a:t>of trust  through a </a:t>
            </a:r>
            <a:r>
              <a:rPr sz="2000" b="1" spc="-5" dirty="0">
                <a:solidFill>
                  <a:srgbClr val="472E88"/>
                </a:solidFill>
                <a:latin typeface="Arial"/>
                <a:cs typeface="Arial"/>
              </a:rPr>
              <a:t>system </a:t>
            </a:r>
            <a:r>
              <a:rPr sz="2000" b="1" dirty="0">
                <a:solidFill>
                  <a:srgbClr val="472E88"/>
                </a:solidFill>
                <a:latin typeface="Arial"/>
                <a:cs typeface="Arial"/>
              </a:rPr>
              <a:t>of quality</a:t>
            </a:r>
            <a:r>
              <a:rPr sz="2000" b="1" spc="-100" dirty="0">
                <a:solidFill>
                  <a:srgbClr val="472E88"/>
                </a:solidFill>
                <a:latin typeface="Arial"/>
                <a:cs typeface="Arial"/>
              </a:rPr>
              <a:t> </a:t>
            </a:r>
            <a:r>
              <a:rPr sz="2000" b="1" spc="-5" dirty="0">
                <a:solidFill>
                  <a:srgbClr val="472E88"/>
                </a:solidFill>
                <a:latin typeface="Arial"/>
                <a:cs typeface="Arial"/>
              </a:rPr>
              <a:t>standards</a:t>
            </a:r>
            <a:endParaRPr sz="20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4576229" y="6323536"/>
            <a:ext cx="541020" cy="15367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800" spc="25" dirty="0">
                <a:solidFill>
                  <a:srgbClr val="472E88"/>
                </a:solidFill>
                <a:latin typeface="Arial"/>
                <a:cs typeface="Arial"/>
              </a:rPr>
              <a:t>FUNDERS</a:t>
            </a:r>
            <a:endParaRPr sz="8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2142267" y="6272930"/>
            <a:ext cx="386715" cy="15367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800" spc="20" dirty="0">
                <a:solidFill>
                  <a:srgbClr val="472E88"/>
                </a:solidFill>
                <a:latin typeface="Arial"/>
                <a:cs typeface="Arial"/>
              </a:rPr>
              <a:t>VICTIM</a:t>
            </a:r>
            <a:endParaRPr sz="8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 rot="18120000">
            <a:off x="2391711" y="5179817"/>
            <a:ext cx="234576" cy="1066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840"/>
              </a:lnSpc>
            </a:pPr>
            <a:r>
              <a:rPr sz="800" spc="15" dirty="0">
                <a:solidFill>
                  <a:srgbClr val="F47D42"/>
                </a:solidFill>
                <a:latin typeface="Arial"/>
                <a:cs typeface="Arial"/>
              </a:rPr>
              <a:t>trust</a:t>
            </a:r>
            <a:endParaRPr sz="80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 rot="18000000">
            <a:off x="2415918" y="5159844"/>
            <a:ext cx="684010" cy="1066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840"/>
              </a:lnSpc>
            </a:pPr>
            <a:r>
              <a:rPr sz="800" spc="10" dirty="0">
                <a:solidFill>
                  <a:srgbClr val="472E88"/>
                </a:solidFill>
                <a:latin typeface="Arial"/>
                <a:cs typeface="Arial"/>
              </a:rPr>
              <a:t>qualit</a:t>
            </a:r>
            <a:r>
              <a:rPr sz="800" spc="15" dirty="0">
                <a:solidFill>
                  <a:srgbClr val="472E88"/>
                </a:solidFill>
                <a:latin typeface="Arial"/>
                <a:cs typeface="Arial"/>
              </a:rPr>
              <a:t>y</a:t>
            </a:r>
            <a:r>
              <a:rPr sz="800" spc="5" dirty="0">
                <a:solidFill>
                  <a:srgbClr val="472E88"/>
                </a:solidFill>
                <a:latin typeface="Arial"/>
                <a:cs typeface="Arial"/>
              </a:rPr>
              <a:t> </a:t>
            </a:r>
            <a:r>
              <a:rPr sz="800" spc="15" dirty="0">
                <a:solidFill>
                  <a:srgbClr val="472E88"/>
                </a:solidFill>
                <a:latin typeface="Arial"/>
                <a:cs typeface="Arial"/>
              </a:rPr>
              <a:t>service</a:t>
            </a:r>
            <a:endParaRPr sz="800">
              <a:latin typeface="Arial"/>
              <a:cs typeface="Arial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4742353" y="5733323"/>
            <a:ext cx="201245" cy="249516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5030103" y="5833216"/>
            <a:ext cx="156271" cy="20066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4419837" y="6007834"/>
            <a:ext cx="853440" cy="235585"/>
          </a:xfrm>
          <a:custGeom>
            <a:avLst/>
            <a:gdLst/>
            <a:ahLst/>
            <a:cxnLst/>
            <a:rect l="l" t="t" r="r" b="b"/>
            <a:pathLst>
              <a:path w="853439" h="235585">
                <a:moveTo>
                  <a:pt x="106489" y="46342"/>
                </a:moveTo>
                <a:lnTo>
                  <a:pt x="67768" y="65663"/>
                </a:lnTo>
                <a:lnTo>
                  <a:pt x="32105" y="87375"/>
                </a:lnTo>
                <a:lnTo>
                  <a:pt x="1587" y="129825"/>
                </a:lnTo>
                <a:lnTo>
                  <a:pt x="0" y="147853"/>
                </a:lnTo>
                <a:lnTo>
                  <a:pt x="0" y="235229"/>
                </a:lnTo>
                <a:lnTo>
                  <a:pt x="853135" y="235229"/>
                </a:lnTo>
                <a:lnTo>
                  <a:pt x="852944" y="148043"/>
                </a:lnTo>
                <a:lnTo>
                  <a:pt x="852698" y="145338"/>
                </a:lnTo>
                <a:lnTo>
                  <a:pt x="715098" y="145338"/>
                </a:lnTo>
                <a:lnTo>
                  <a:pt x="715032" y="145148"/>
                </a:lnTo>
                <a:lnTo>
                  <a:pt x="137896" y="145148"/>
                </a:lnTo>
                <a:lnTo>
                  <a:pt x="106489" y="46342"/>
                </a:lnTo>
                <a:close/>
              </a:path>
              <a:path w="853439" h="235585">
                <a:moveTo>
                  <a:pt x="746467" y="46532"/>
                </a:moveTo>
                <a:lnTo>
                  <a:pt x="715098" y="145338"/>
                </a:lnTo>
                <a:lnTo>
                  <a:pt x="852698" y="145338"/>
                </a:lnTo>
                <a:lnTo>
                  <a:pt x="851305" y="130016"/>
                </a:lnTo>
                <a:lnTo>
                  <a:pt x="820839" y="87553"/>
                </a:lnTo>
                <a:lnTo>
                  <a:pt x="770475" y="58756"/>
                </a:lnTo>
                <a:lnTo>
                  <a:pt x="746467" y="46532"/>
                </a:lnTo>
                <a:close/>
              </a:path>
              <a:path w="853439" h="235585">
                <a:moveTo>
                  <a:pt x="164642" y="46532"/>
                </a:moveTo>
                <a:lnTo>
                  <a:pt x="164261" y="46532"/>
                </a:lnTo>
                <a:lnTo>
                  <a:pt x="155912" y="47569"/>
                </a:lnTo>
                <a:lnTo>
                  <a:pt x="145843" y="53205"/>
                </a:lnTo>
                <a:lnTo>
                  <a:pt x="142894" y="67230"/>
                </a:lnTo>
                <a:lnTo>
                  <a:pt x="155905" y="93433"/>
                </a:lnTo>
                <a:lnTo>
                  <a:pt x="137896" y="145148"/>
                </a:lnTo>
                <a:lnTo>
                  <a:pt x="191223" y="145148"/>
                </a:lnTo>
                <a:lnTo>
                  <a:pt x="173037" y="93433"/>
                </a:lnTo>
                <a:lnTo>
                  <a:pt x="186047" y="67230"/>
                </a:lnTo>
                <a:lnTo>
                  <a:pt x="183084" y="53205"/>
                </a:lnTo>
                <a:lnTo>
                  <a:pt x="172999" y="47569"/>
                </a:lnTo>
                <a:lnTo>
                  <a:pt x="164642" y="46532"/>
                </a:lnTo>
                <a:close/>
              </a:path>
              <a:path w="853439" h="235585">
                <a:moveTo>
                  <a:pt x="222427" y="46342"/>
                </a:moveTo>
                <a:lnTo>
                  <a:pt x="191223" y="145148"/>
                </a:lnTo>
                <a:lnTo>
                  <a:pt x="661581" y="145148"/>
                </a:lnTo>
                <a:lnTo>
                  <a:pt x="654544" y="122885"/>
                </a:lnTo>
                <a:lnTo>
                  <a:pt x="393306" y="122885"/>
                </a:lnTo>
                <a:lnTo>
                  <a:pt x="373546" y="60261"/>
                </a:lnTo>
                <a:lnTo>
                  <a:pt x="249707" y="60261"/>
                </a:lnTo>
                <a:lnTo>
                  <a:pt x="238758" y="54480"/>
                </a:lnTo>
                <a:lnTo>
                  <a:pt x="230124" y="50096"/>
                </a:lnTo>
                <a:lnTo>
                  <a:pt x="224461" y="47315"/>
                </a:lnTo>
                <a:lnTo>
                  <a:pt x="222427" y="46342"/>
                </a:lnTo>
                <a:close/>
              </a:path>
              <a:path w="853439" h="235585">
                <a:moveTo>
                  <a:pt x="688492" y="46532"/>
                </a:moveTo>
                <a:lnTo>
                  <a:pt x="688314" y="46532"/>
                </a:lnTo>
                <a:lnTo>
                  <a:pt x="679853" y="47569"/>
                </a:lnTo>
                <a:lnTo>
                  <a:pt x="669724" y="53205"/>
                </a:lnTo>
                <a:lnTo>
                  <a:pt x="666754" y="67230"/>
                </a:lnTo>
                <a:lnTo>
                  <a:pt x="679767" y="93433"/>
                </a:lnTo>
                <a:lnTo>
                  <a:pt x="661581" y="145148"/>
                </a:lnTo>
                <a:lnTo>
                  <a:pt x="715032" y="145148"/>
                </a:lnTo>
                <a:lnTo>
                  <a:pt x="696899" y="93433"/>
                </a:lnTo>
                <a:lnTo>
                  <a:pt x="709993" y="67230"/>
                </a:lnTo>
                <a:lnTo>
                  <a:pt x="707064" y="53205"/>
                </a:lnTo>
                <a:lnTo>
                  <a:pt x="696951" y="47569"/>
                </a:lnTo>
                <a:lnTo>
                  <a:pt x="688492" y="46532"/>
                </a:lnTo>
                <a:close/>
              </a:path>
              <a:path w="853439" h="235585">
                <a:moveTo>
                  <a:pt x="426834" y="0"/>
                </a:moveTo>
                <a:lnTo>
                  <a:pt x="426478" y="0"/>
                </a:lnTo>
                <a:lnTo>
                  <a:pt x="416001" y="1311"/>
                </a:lnTo>
                <a:lnTo>
                  <a:pt x="403439" y="8370"/>
                </a:lnTo>
                <a:lnTo>
                  <a:pt x="399809" y="25862"/>
                </a:lnTo>
                <a:lnTo>
                  <a:pt x="416128" y="58470"/>
                </a:lnTo>
                <a:lnTo>
                  <a:pt x="393306" y="122885"/>
                </a:lnTo>
                <a:lnTo>
                  <a:pt x="460019" y="122885"/>
                </a:lnTo>
                <a:lnTo>
                  <a:pt x="437349" y="58470"/>
                </a:lnTo>
                <a:lnTo>
                  <a:pt x="453573" y="25965"/>
                </a:lnTo>
                <a:lnTo>
                  <a:pt x="449894" y="8504"/>
                </a:lnTo>
                <a:lnTo>
                  <a:pt x="437314" y="1408"/>
                </a:lnTo>
                <a:lnTo>
                  <a:pt x="426834" y="0"/>
                </a:lnTo>
                <a:close/>
              </a:path>
              <a:path w="853439" h="235585">
                <a:moveTo>
                  <a:pt x="498906" y="165"/>
                </a:moveTo>
                <a:lnTo>
                  <a:pt x="460019" y="122885"/>
                </a:lnTo>
                <a:lnTo>
                  <a:pt x="654544" y="122885"/>
                </a:lnTo>
                <a:lnTo>
                  <a:pt x="634695" y="60083"/>
                </a:lnTo>
                <a:lnTo>
                  <a:pt x="603427" y="60083"/>
                </a:lnTo>
                <a:lnTo>
                  <a:pt x="599833" y="57048"/>
                </a:lnTo>
                <a:lnTo>
                  <a:pt x="558421" y="31770"/>
                </a:lnTo>
                <a:lnTo>
                  <a:pt x="507197" y="4301"/>
                </a:lnTo>
                <a:lnTo>
                  <a:pt x="498906" y="165"/>
                </a:lnTo>
                <a:close/>
              </a:path>
              <a:path w="853439" h="235585">
                <a:moveTo>
                  <a:pt x="354584" y="165"/>
                </a:moveTo>
                <a:lnTo>
                  <a:pt x="306517" y="24357"/>
                </a:lnTo>
                <a:lnTo>
                  <a:pt x="257378" y="54381"/>
                </a:lnTo>
                <a:lnTo>
                  <a:pt x="249707" y="60261"/>
                </a:lnTo>
                <a:lnTo>
                  <a:pt x="373546" y="60261"/>
                </a:lnTo>
                <a:lnTo>
                  <a:pt x="354584" y="165"/>
                </a:lnTo>
                <a:close/>
              </a:path>
              <a:path w="853439" h="235585">
                <a:moveTo>
                  <a:pt x="630351" y="46342"/>
                </a:moveTo>
                <a:lnTo>
                  <a:pt x="623616" y="49578"/>
                </a:lnTo>
                <a:lnTo>
                  <a:pt x="618566" y="52089"/>
                </a:lnTo>
                <a:lnTo>
                  <a:pt x="612678" y="55161"/>
                </a:lnTo>
                <a:lnTo>
                  <a:pt x="603427" y="60083"/>
                </a:lnTo>
                <a:lnTo>
                  <a:pt x="634695" y="60083"/>
                </a:lnTo>
                <a:lnTo>
                  <a:pt x="630351" y="46342"/>
                </a:lnTo>
                <a:close/>
              </a:path>
            </a:pathLst>
          </a:custGeom>
          <a:solidFill>
            <a:srgbClr val="472E8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4505751" y="5833216"/>
            <a:ext cx="156245" cy="20066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5153571" y="6185024"/>
            <a:ext cx="266700" cy="118745"/>
          </a:xfrm>
          <a:custGeom>
            <a:avLst/>
            <a:gdLst/>
            <a:ahLst/>
            <a:cxnLst/>
            <a:rect l="l" t="t" r="r" b="b"/>
            <a:pathLst>
              <a:path w="266700" h="118745">
                <a:moveTo>
                  <a:pt x="246735" y="0"/>
                </a:moveTo>
                <a:lnTo>
                  <a:pt x="19481" y="0"/>
                </a:lnTo>
                <a:lnTo>
                  <a:pt x="11899" y="2117"/>
                </a:lnTo>
                <a:lnTo>
                  <a:pt x="5707" y="7893"/>
                </a:lnTo>
                <a:lnTo>
                  <a:pt x="1531" y="16459"/>
                </a:lnTo>
                <a:lnTo>
                  <a:pt x="0" y="26949"/>
                </a:lnTo>
                <a:lnTo>
                  <a:pt x="0" y="59309"/>
                </a:lnTo>
                <a:lnTo>
                  <a:pt x="10459" y="82393"/>
                </a:lnTo>
                <a:lnTo>
                  <a:pt x="38984" y="101245"/>
                </a:lnTo>
                <a:lnTo>
                  <a:pt x="81294" y="113956"/>
                </a:lnTo>
                <a:lnTo>
                  <a:pt x="133108" y="118618"/>
                </a:lnTo>
                <a:lnTo>
                  <a:pt x="184923" y="113956"/>
                </a:lnTo>
                <a:lnTo>
                  <a:pt x="227233" y="101245"/>
                </a:lnTo>
                <a:lnTo>
                  <a:pt x="255757" y="82393"/>
                </a:lnTo>
                <a:lnTo>
                  <a:pt x="266217" y="59309"/>
                </a:lnTo>
                <a:lnTo>
                  <a:pt x="266217" y="26949"/>
                </a:lnTo>
                <a:lnTo>
                  <a:pt x="264686" y="16459"/>
                </a:lnTo>
                <a:lnTo>
                  <a:pt x="260510" y="7893"/>
                </a:lnTo>
                <a:lnTo>
                  <a:pt x="254317" y="2117"/>
                </a:lnTo>
                <a:lnTo>
                  <a:pt x="246735" y="0"/>
                </a:lnTo>
                <a:close/>
              </a:path>
            </a:pathLst>
          </a:custGeom>
          <a:solidFill>
            <a:srgbClr val="F47D4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5153571" y="6148560"/>
            <a:ext cx="266700" cy="118745"/>
          </a:xfrm>
          <a:custGeom>
            <a:avLst/>
            <a:gdLst/>
            <a:ahLst/>
            <a:cxnLst/>
            <a:rect l="l" t="t" r="r" b="b"/>
            <a:pathLst>
              <a:path w="266700" h="118745">
                <a:moveTo>
                  <a:pt x="133108" y="0"/>
                </a:moveTo>
                <a:lnTo>
                  <a:pt x="81294" y="4661"/>
                </a:lnTo>
                <a:lnTo>
                  <a:pt x="38984" y="17372"/>
                </a:lnTo>
                <a:lnTo>
                  <a:pt x="10459" y="36224"/>
                </a:lnTo>
                <a:lnTo>
                  <a:pt x="0" y="59309"/>
                </a:lnTo>
                <a:lnTo>
                  <a:pt x="10459" y="82393"/>
                </a:lnTo>
                <a:lnTo>
                  <a:pt x="38984" y="101245"/>
                </a:lnTo>
                <a:lnTo>
                  <a:pt x="81294" y="113956"/>
                </a:lnTo>
                <a:lnTo>
                  <a:pt x="133108" y="118618"/>
                </a:lnTo>
                <a:lnTo>
                  <a:pt x="184923" y="113956"/>
                </a:lnTo>
                <a:lnTo>
                  <a:pt x="227233" y="101245"/>
                </a:lnTo>
                <a:lnTo>
                  <a:pt x="255757" y="82393"/>
                </a:lnTo>
                <a:lnTo>
                  <a:pt x="266217" y="59309"/>
                </a:lnTo>
                <a:lnTo>
                  <a:pt x="255757" y="36224"/>
                </a:lnTo>
                <a:lnTo>
                  <a:pt x="227233" y="17372"/>
                </a:lnTo>
                <a:lnTo>
                  <a:pt x="184923" y="4661"/>
                </a:lnTo>
                <a:lnTo>
                  <a:pt x="133108" y="0"/>
                </a:lnTo>
                <a:close/>
              </a:path>
            </a:pathLst>
          </a:custGeom>
          <a:solidFill>
            <a:srgbClr val="FAB58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5193183" y="6107498"/>
            <a:ext cx="266700" cy="118745"/>
          </a:xfrm>
          <a:custGeom>
            <a:avLst/>
            <a:gdLst/>
            <a:ahLst/>
            <a:cxnLst/>
            <a:rect l="l" t="t" r="r" b="b"/>
            <a:pathLst>
              <a:path w="266700" h="118745">
                <a:moveTo>
                  <a:pt x="246735" y="0"/>
                </a:moveTo>
                <a:lnTo>
                  <a:pt x="19481" y="0"/>
                </a:lnTo>
                <a:lnTo>
                  <a:pt x="11899" y="2115"/>
                </a:lnTo>
                <a:lnTo>
                  <a:pt x="5707" y="7886"/>
                </a:lnTo>
                <a:lnTo>
                  <a:pt x="1531" y="16448"/>
                </a:lnTo>
                <a:lnTo>
                  <a:pt x="0" y="26936"/>
                </a:lnTo>
                <a:lnTo>
                  <a:pt x="0" y="59296"/>
                </a:lnTo>
                <a:lnTo>
                  <a:pt x="10459" y="82381"/>
                </a:lnTo>
                <a:lnTo>
                  <a:pt x="38982" y="101233"/>
                </a:lnTo>
                <a:lnTo>
                  <a:pt x="81288" y="113944"/>
                </a:lnTo>
                <a:lnTo>
                  <a:pt x="133096" y="118605"/>
                </a:lnTo>
                <a:lnTo>
                  <a:pt x="184917" y="113944"/>
                </a:lnTo>
                <a:lnTo>
                  <a:pt x="227231" y="101233"/>
                </a:lnTo>
                <a:lnTo>
                  <a:pt x="255757" y="82381"/>
                </a:lnTo>
                <a:lnTo>
                  <a:pt x="266217" y="59296"/>
                </a:lnTo>
                <a:lnTo>
                  <a:pt x="266217" y="26936"/>
                </a:lnTo>
                <a:lnTo>
                  <a:pt x="264686" y="16448"/>
                </a:lnTo>
                <a:lnTo>
                  <a:pt x="260510" y="7886"/>
                </a:lnTo>
                <a:lnTo>
                  <a:pt x="254317" y="2115"/>
                </a:lnTo>
                <a:lnTo>
                  <a:pt x="246735" y="0"/>
                </a:lnTo>
                <a:close/>
              </a:path>
            </a:pathLst>
          </a:custGeom>
          <a:solidFill>
            <a:srgbClr val="F47D4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5193183" y="6071033"/>
            <a:ext cx="266700" cy="118745"/>
          </a:xfrm>
          <a:custGeom>
            <a:avLst/>
            <a:gdLst/>
            <a:ahLst/>
            <a:cxnLst/>
            <a:rect l="l" t="t" r="r" b="b"/>
            <a:pathLst>
              <a:path w="266700" h="118745">
                <a:moveTo>
                  <a:pt x="133096" y="0"/>
                </a:moveTo>
                <a:lnTo>
                  <a:pt x="81288" y="4661"/>
                </a:lnTo>
                <a:lnTo>
                  <a:pt x="38982" y="17372"/>
                </a:lnTo>
                <a:lnTo>
                  <a:pt x="10459" y="36224"/>
                </a:lnTo>
                <a:lnTo>
                  <a:pt x="0" y="59309"/>
                </a:lnTo>
                <a:lnTo>
                  <a:pt x="10459" y="82391"/>
                </a:lnTo>
                <a:lnTo>
                  <a:pt x="38982" y="101239"/>
                </a:lnTo>
                <a:lnTo>
                  <a:pt x="81288" y="113946"/>
                </a:lnTo>
                <a:lnTo>
                  <a:pt x="133096" y="118605"/>
                </a:lnTo>
                <a:lnTo>
                  <a:pt x="184917" y="113946"/>
                </a:lnTo>
                <a:lnTo>
                  <a:pt x="227231" y="101239"/>
                </a:lnTo>
                <a:lnTo>
                  <a:pt x="255757" y="82391"/>
                </a:lnTo>
                <a:lnTo>
                  <a:pt x="266217" y="59309"/>
                </a:lnTo>
                <a:lnTo>
                  <a:pt x="255757" y="36224"/>
                </a:lnTo>
                <a:lnTo>
                  <a:pt x="227231" y="17372"/>
                </a:lnTo>
                <a:lnTo>
                  <a:pt x="184917" y="4661"/>
                </a:lnTo>
                <a:lnTo>
                  <a:pt x="133096" y="0"/>
                </a:lnTo>
                <a:close/>
              </a:path>
            </a:pathLst>
          </a:custGeom>
          <a:solidFill>
            <a:srgbClr val="FAB58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2176115" y="5907434"/>
            <a:ext cx="393065" cy="293370"/>
          </a:xfrm>
          <a:custGeom>
            <a:avLst/>
            <a:gdLst/>
            <a:ahLst/>
            <a:cxnLst/>
            <a:rect l="l" t="t" r="r" b="b"/>
            <a:pathLst>
              <a:path w="393064" h="293370">
                <a:moveTo>
                  <a:pt x="89154" y="0"/>
                </a:moveTo>
                <a:lnTo>
                  <a:pt x="74993" y="0"/>
                </a:lnTo>
                <a:lnTo>
                  <a:pt x="45873" y="7700"/>
                </a:lnTo>
                <a:lnTo>
                  <a:pt x="22028" y="27735"/>
                </a:lnTo>
                <a:lnTo>
                  <a:pt x="5917" y="55501"/>
                </a:lnTo>
                <a:lnTo>
                  <a:pt x="0" y="86398"/>
                </a:lnTo>
                <a:lnTo>
                  <a:pt x="0" y="292836"/>
                </a:lnTo>
                <a:lnTo>
                  <a:pt x="77749" y="292836"/>
                </a:lnTo>
                <a:lnTo>
                  <a:pt x="77749" y="107734"/>
                </a:lnTo>
                <a:lnTo>
                  <a:pt x="83654" y="101828"/>
                </a:lnTo>
                <a:lnTo>
                  <a:pt x="392442" y="101828"/>
                </a:lnTo>
                <a:lnTo>
                  <a:pt x="392442" y="86398"/>
                </a:lnTo>
                <a:lnTo>
                  <a:pt x="387901" y="62687"/>
                </a:lnTo>
                <a:lnTo>
                  <a:pt x="197967" y="62687"/>
                </a:lnTo>
                <a:lnTo>
                  <a:pt x="164481" y="58139"/>
                </a:lnTo>
                <a:lnTo>
                  <a:pt x="134435" y="45335"/>
                </a:lnTo>
                <a:lnTo>
                  <a:pt x="108952" y="25536"/>
                </a:lnTo>
                <a:lnTo>
                  <a:pt x="89154" y="0"/>
                </a:lnTo>
                <a:close/>
              </a:path>
              <a:path w="393064" h="293370">
                <a:moveTo>
                  <a:pt x="291833" y="101828"/>
                </a:moveTo>
                <a:lnTo>
                  <a:pt x="98285" y="101828"/>
                </a:lnTo>
                <a:lnTo>
                  <a:pt x="104203" y="107734"/>
                </a:lnTo>
                <a:lnTo>
                  <a:pt x="104203" y="292836"/>
                </a:lnTo>
                <a:lnTo>
                  <a:pt x="285927" y="292836"/>
                </a:lnTo>
                <a:lnTo>
                  <a:pt x="285927" y="107734"/>
                </a:lnTo>
                <a:lnTo>
                  <a:pt x="291833" y="101828"/>
                </a:lnTo>
                <a:close/>
              </a:path>
              <a:path w="393064" h="293370">
                <a:moveTo>
                  <a:pt x="392442" y="101828"/>
                </a:moveTo>
                <a:lnTo>
                  <a:pt x="306463" y="101828"/>
                </a:lnTo>
                <a:lnTo>
                  <a:pt x="312381" y="107734"/>
                </a:lnTo>
                <a:lnTo>
                  <a:pt x="312381" y="292836"/>
                </a:lnTo>
                <a:lnTo>
                  <a:pt x="392442" y="292836"/>
                </a:lnTo>
                <a:lnTo>
                  <a:pt x="392442" y="101828"/>
                </a:lnTo>
                <a:close/>
              </a:path>
              <a:path w="393064" h="293370">
                <a:moveTo>
                  <a:pt x="317461" y="0"/>
                </a:moveTo>
                <a:lnTo>
                  <a:pt x="306730" y="0"/>
                </a:lnTo>
                <a:lnTo>
                  <a:pt x="286941" y="25536"/>
                </a:lnTo>
                <a:lnTo>
                  <a:pt x="261469" y="45335"/>
                </a:lnTo>
                <a:lnTo>
                  <a:pt x="231437" y="58139"/>
                </a:lnTo>
                <a:lnTo>
                  <a:pt x="197967" y="62687"/>
                </a:lnTo>
                <a:lnTo>
                  <a:pt x="387901" y="62687"/>
                </a:lnTo>
                <a:lnTo>
                  <a:pt x="386525" y="55501"/>
                </a:lnTo>
                <a:lnTo>
                  <a:pt x="370416" y="27735"/>
                </a:lnTo>
                <a:lnTo>
                  <a:pt x="346574" y="7700"/>
                </a:lnTo>
                <a:lnTo>
                  <a:pt x="317461" y="0"/>
                </a:lnTo>
                <a:close/>
              </a:path>
            </a:pathLst>
          </a:custGeom>
          <a:solidFill>
            <a:srgbClr val="472E8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2269764" y="5723121"/>
            <a:ext cx="208584" cy="224459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3552026" y="2663834"/>
            <a:ext cx="140627" cy="140627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3732462" y="2689253"/>
            <a:ext cx="127914" cy="127914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3732453" y="2832845"/>
            <a:ext cx="165100" cy="404495"/>
          </a:xfrm>
          <a:custGeom>
            <a:avLst/>
            <a:gdLst/>
            <a:ahLst/>
            <a:cxnLst/>
            <a:rect l="l" t="t" r="r" b="b"/>
            <a:pathLst>
              <a:path w="165100" h="404494">
                <a:moveTo>
                  <a:pt x="127927" y="0"/>
                </a:moveTo>
                <a:lnTo>
                  <a:pt x="13982" y="0"/>
                </a:lnTo>
                <a:lnTo>
                  <a:pt x="31775" y="17780"/>
                </a:lnTo>
                <a:lnTo>
                  <a:pt x="34315" y="180428"/>
                </a:lnTo>
                <a:lnTo>
                  <a:pt x="25412" y="202044"/>
                </a:lnTo>
                <a:lnTo>
                  <a:pt x="11442" y="222364"/>
                </a:lnTo>
                <a:lnTo>
                  <a:pt x="0" y="236347"/>
                </a:lnTo>
                <a:lnTo>
                  <a:pt x="0" y="404075"/>
                </a:lnTo>
                <a:lnTo>
                  <a:pt x="44475" y="404075"/>
                </a:lnTo>
                <a:lnTo>
                  <a:pt x="71170" y="290982"/>
                </a:lnTo>
                <a:lnTo>
                  <a:pt x="135222" y="290982"/>
                </a:lnTo>
                <a:lnTo>
                  <a:pt x="134696" y="212204"/>
                </a:lnTo>
                <a:lnTo>
                  <a:pt x="146626" y="204258"/>
                </a:lnTo>
                <a:lnTo>
                  <a:pt x="153128" y="199121"/>
                </a:lnTo>
                <a:lnTo>
                  <a:pt x="156475" y="194553"/>
                </a:lnTo>
                <a:lnTo>
                  <a:pt x="158940" y="188315"/>
                </a:lnTo>
                <a:lnTo>
                  <a:pt x="164240" y="152577"/>
                </a:lnTo>
                <a:lnTo>
                  <a:pt x="164990" y="104601"/>
                </a:lnTo>
                <a:lnTo>
                  <a:pt x="163642" y="62519"/>
                </a:lnTo>
                <a:lnTo>
                  <a:pt x="162648" y="44462"/>
                </a:lnTo>
                <a:lnTo>
                  <a:pt x="162146" y="32951"/>
                </a:lnTo>
                <a:lnTo>
                  <a:pt x="131778" y="2245"/>
                </a:lnTo>
                <a:lnTo>
                  <a:pt x="127927" y="0"/>
                </a:lnTo>
                <a:close/>
              </a:path>
              <a:path w="165100" h="404494">
                <a:moveTo>
                  <a:pt x="135222" y="290982"/>
                </a:moveTo>
                <a:lnTo>
                  <a:pt x="71170" y="290982"/>
                </a:lnTo>
                <a:lnTo>
                  <a:pt x="88328" y="404075"/>
                </a:lnTo>
                <a:lnTo>
                  <a:pt x="135978" y="404075"/>
                </a:lnTo>
                <a:lnTo>
                  <a:pt x="135222" y="290982"/>
                </a:lnTo>
                <a:close/>
              </a:path>
            </a:pathLst>
          </a:custGeom>
          <a:solidFill>
            <a:srgbClr val="472E8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3381655" y="2687560"/>
            <a:ext cx="127914" cy="127914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3341777" y="2831151"/>
            <a:ext cx="168275" cy="404495"/>
          </a:xfrm>
          <a:custGeom>
            <a:avLst/>
            <a:gdLst/>
            <a:ahLst/>
            <a:cxnLst/>
            <a:rect l="l" t="t" r="r" b="b"/>
            <a:pathLst>
              <a:path w="168275" h="404494">
                <a:moveTo>
                  <a:pt x="153812" y="0"/>
                </a:moveTo>
                <a:lnTo>
                  <a:pt x="39881" y="0"/>
                </a:lnTo>
                <a:lnTo>
                  <a:pt x="25767" y="8150"/>
                </a:lnTo>
                <a:lnTo>
                  <a:pt x="5354" y="41272"/>
                </a:lnTo>
                <a:lnTo>
                  <a:pt x="996" y="109954"/>
                </a:lnTo>
                <a:lnTo>
                  <a:pt x="0" y="146769"/>
                </a:lnTo>
                <a:lnTo>
                  <a:pt x="2503" y="168394"/>
                </a:lnTo>
                <a:lnTo>
                  <a:pt x="22367" y="204169"/>
                </a:lnTo>
                <a:lnTo>
                  <a:pt x="33099" y="212204"/>
                </a:lnTo>
                <a:lnTo>
                  <a:pt x="31829" y="404075"/>
                </a:lnTo>
                <a:lnTo>
                  <a:pt x="79479" y="404075"/>
                </a:lnTo>
                <a:lnTo>
                  <a:pt x="96637" y="290982"/>
                </a:lnTo>
                <a:lnTo>
                  <a:pt x="167795" y="290982"/>
                </a:lnTo>
                <a:lnTo>
                  <a:pt x="167795" y="236346"/>
                </a:lnTo>
                <a:lnTo>
                  <a:pt x="156365" y="222364"/>
                </a:lnTo>
                <a:lnTo>
                  <a:pt x="142382" y="202031"/>
                </a:lnTo>
                <a:lnTo>
                  <a:pt x="133480" y="180441"/>
                </a:lnTo>
                <a:lnTo>
                  <a:pt x="136020" y="17779"/>
                </a:lnTo>
                <a:lnTo>
                  <a:pt x="153812" y="0"/>
                </a:lnTo>
                <a:close/>
              </a:path>
              <a:path w="168275" h="404494">
                <a:moveTo>
                  <a:pt x="167795" y="290982"/>
                </a:moveTo>
                <a:lnTo>
                  <a:pt x="96637" y="290982"/>
                </a:lnTo>
                <a:lnTo>
                  <a:pt x="123320" y="404075"/>
                </a:lnTo>
                <a:lnTo>
                  <a:pt x="167795" y="404075"/>
                </a:lnTo>
                <a:lnTo>
                  <a:pt x="167795" y="290982"/>
                </a:lnTo>
                <a:close/>
              </a:path>
            </a:pathLst>
          </a:custGeom>
          <a:solidFill>
            <a:srgbClr val="472E8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3519830" y="2817161"/>
            <a:ext cx="203835" cy="452120"/>
          </a:xfrm>
          <a:custGeom>
            <a:avLst/>
            <a:gdLst/>
            <a:ahLst/>
            <a:cxnLst/>
            <a:rect l="l" t="t" r="r" b="b"/>
            <a:pathLst>
              <a:path w="203835" h="452120">
                <a:moveTo>
                  <a:pt x="172821" y="318427"/>
                </a:moveTo>
                <a:lnTo>
                  <a:pt x="102577" y="318427"/>
                </a:lnTo>
                <a:lnTo>
                  <a:pt x="106585" y="347291"/>
                </a:lnTo>
                <a:lnTo>
                  <a:pt x="113147" y="389853"/>
                </a:lnTo>
                <a:lnTo>
                  <a:pt x="119276" y="428389"/>
                </a:lnTo>
                <a:lnTo>
                  <a:pt x="121983" y="445173"/>
                </a:lnTo>
                <a:lnTo>
                  <a:pt x="172821" y="451954"/>
                </a:lnTo>
                <a:lnTo>
                  <a:pt x="172821" y="318427"/>
                </a:lnTo>
                <a:close/>
              </a:path>
              <a:path w="203835" h="452120">
                <a:moveTo>
                  <a:pt x="142316" y="0"/>
                </a:moveTo>
                <a:lnTo>
                  <a:pt x="60998" y="0"/>
                </a:lnTo>
                <a:lnTo>
                  <a:pt x="37252" y="4794"/>
                </a:lnTo>
                <a:lnTo>
                  <a:pt x="17864" y="17868"/>
                </a:lnTo>
                <a:lnTo>
                  <a:pt x="4792" y="37258"/>
                </a:lnTo>
                <a:lnTo>
                  <a:pt x="0" y="60998"/>
                </a:lnTo>
                <a:lnTo>
                  <a:pt x="0" y="185953"/>
                </a:lnTo>
                <a:lnTo>
                  <a:pt x="2337" y="202722"/>
                </a:lnTo>
                <a:lnTo>
                  <a:pt x="8915" y="217700"/>
                </a:lnTo>
                <a:lnTo>
                  <a:pt x="19084" y="230244"/>
                </a:lnTo>
                <a:lnTo>
                  <a:pt x="32194" y="239712"/>
                </a:lnTo>
                <a:lnTo>
                  <a:pt x="32194" y="445173"/>
                </a:lnTo>
                <a:lnTo>
                  <a:pt x="79629" y="441782"/>
                </a:lnTo>
                <a:lnTo>
                  <a:pt x="91960" y="382383"/>
                </a:lnTo>
                <a:lnTo>
                  <a:pt x="101283" y="332270"/>
                </a:lnTo>
                <a:lnTo>
                  <a:pt x="102577" y="318427"/>
                </a:lnTo>
                <a:lnTo>
                  <a:pt x="172821" y="318427"/>
                </a:lnTo>
                <a:lnTo>
                  <a:pt x="172821" y="238721"/>
                </a:lnTo>
                <a:lnTo>
                  <a:pt x="185269" y="229196"/>
                </a:lnTo>
                <a:lnTo>
                  <a:pt x="194897" y="216838"/>
                </a:lnTo>
                <a:lnTo>
                  <a:pt x="201110" y="202229"/>
                </a:lnTo>
                <a:lnTo>
                  <a:pt x="203314" y="185953"/>
                </a:lnTo>
                <a:lnTo>
                  <a:pt x="203314" y="60998"/>
                </a:lnTo>
                <a:lnTo>
                  <a:pt x="198521" y="37258"/>
                </a:lnTo>
                <a:lnTo>
                  <a:pt x="185450" y="17868"/>
                </a:lnTo>
                <a:lnTo>
                  <a:pt x="166061" y="4794"/>
                </a:lnTo>
                <a:lnTo>
                  <a:pt x="142316" y="0"/>
                </a:lnTo>
                <a:close/>
              </a:path>
            </a:pathLst>
          </a:custGeom>
          <a:solidFill>
            <a:srgbClr val="472E8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3256380" y="3214394"/>
            <a:ext cx="565785" cy="153035"/>
          </a:xfrm>
          <a:custGeom>
            <a:avLst/>
            <a:gdLst/>
            <a:ahLst/>
            <a:cxnLst/>
            <a:rect l="l" t="t" r="r" b="b"/>
            <a:pathLst>
              <a:path w="565785" h="153035">
                <a:moveTo>
                  <a:pt x="34632" y="0"/>
                </a:moveTo>
                <a:lnTo>
                  <a:pt x="19861" y="10675"/>
                </a:lnTo>
                <a:lnTo>
                  <a:pt x="8996" y="21888"/>
                </a:lnTo>
                <a:lnTo>
                  <a:pt x="2291" y="33568"/>
                </a:lnTo>
                <a:lnTo>
                  <a:pt x="0" y="45643"/>
                </a:lnTo>
                <a:lnTo>
                  <a:pt x="7417" y="67276"/>
                </a:lnTo>
                <a:lnTo>
                  <a:pt x="62354" y="105659"/>
                </a:lnTo>
                <a:lnTo>
                  <a:pt x="106937" y="121545"/>
                </a:lnTo>
                <a:lnTo>
                  <a:pt x="160972" y="134652"/>
                </a:lnTo>
                <a:lnTo>
                  <a:pt x="222992" y="144549"/>
                </a:lnTo>
                <a:lnTo>
                  <a:pt x="291528" y="150803"/>
                </a:lnTo>
                <a:lnTo>
                  <a:pt x="365112" y="152984"/>
                </a:lnTo>
                <a:lnTo>
                  <a:pt x="419528" y="151796"/>
                </a:lnTo>
                <a:lnTo>
                  <a:pt x="471430" y="148350"/>
                </a:lnTo>
                <a:lnTo>
                  <a:pt x="520245" y="142820"/>
                </a:lnTo>
                <a:lnTo>
                  <a:pt x="565404" y="135381"/>
                </a:lnTo>
                <a:lnTo>
                  <a:pt x="516356" y="86321"/>
                </a:lnTo>
                <a:lnTo>
                  <a:pt x="512249" y="81108"/>
                </a:lnTo>
                <a:lnTo>
                  <a:pt x="509573" y="75277"/>
                </a:lnTo>
                <a:lnTo>
                  <a:pt x="508484" y="69964"/>
                </a:lnTo>
                <a:lnTo>
                  <a:pt x="376961" y="69964"/>
                </a:lnTo>
                <a:lnTo>
                  <a:pt x="311294" y="68232"/>
                </a:lnTo>
                <a:lnTo>
                  <a:pt x="249495" y="63238"/>
                </a:lnTo>
                <a:lnTo>
                  <a:pt x="192596" y="55287"/>
                </a:lnTo>
                <a:lnTo>
                  <a:pt x="141628" y="44683"/>
                </a:lnTo>
                <a:lnTo>
                  <a:pt x="97624" y="31731"/>
                </a:lnTo>
                <a:lnTo>
                  <a:pt x="61615" y="16735"/>
                </a:lnTo>
                <a:lnTo>
                  <a:pt x="34632" y="0"/>
                </a:lnTo>
                <a:close/>
              </a:path>
              <a:path w="565785" h="153035">
                <a:moveTo>
                  <a:pt x="508419" y="62776"/>
                </a:moveTo>
                <a:lnTo>
                  <a:pt x="477189" y="65854"/>
                </a:lnTo>
                <a:lnTo>
                  <a:pt x="444780" y="68108"/>
                </a:lnTo>
                <a:lnTo>
                  <a:pt x="411326" y="69493"/>
                </a:lnTo>
                <a:lnTo>
                  <a:pt x="376961" y="69964"/>
                </a:lnTo>
                <a:lnTo>
                  <a:pt x="508484" y="69964"/>
                </a:lnTo>
                <a:lnTo>
                  <a:pt x="508387" y="69493"/>
                </a:lnTo>
                <a:lnTo>
                  <a:pt x="508419" y="62776"/>
                </a:lnTo>
                <a:close/>
              </a:path>
            </a:pathLst>
          </a:custGeom>
          <a:solidFill>
            <a:srgbClr val="472E8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3786008" y="3147060"/>
            <a:ext cx="327025" cy="244475"/>
          </a:xfrm>
          <a:custGeom>
            <a:avLst/>
            <a:gdLst/>
            <a:ahLst/>
            <a:cxnLst/>
            <a:rect l="l" t="t" r="r" b="b"/>
            <a:pathLst>
              <a:path w="327025" h="244475">
                <a:moveTo>
                  <a:pt x="25097" y="105595"/>
                </a:moveTo>
                <a:lnTo>
                  <a:pt x="0" y="136415"/>
                </a:lnTo>
                <a:lnTo>
                  <a:pt x="1268" y="142609"/>
                </a:lnTo>
                <a:lnTo>
                  <a:pt x="90361" y="235983"/>
                </a:lnTo>
                <a:lnTo>
                  <a:pt x="110335" y="244251"/>
                </a:lnTo>
                <a:lnTo>
                  <a:pt x="120958" y="242184"/>
                </a:lnTo>
                <a:lnTo>
                  <a:pt x="130290" y="235983"/>
                </a:lnTo>
                <a:lnTo>
                  <a:pt x="194239" y="172038"/>
                </a:lnTo>
                <a:lnTo>
                  <a:pt x="111419" y="172038"/>
                </a:lnTo>
                <a:lnTo>
                  <a:pt x="105051" y="170427"/>
                </a:lnTo>
                <a:lnTo>
                  <a:pt x="97003" y="163682"/>
                </a:lnTo>
                <a:lnTo>
                  <a:pt x="43193" y="109872"/>
                </a:lnTo>
                <a:lnTo>
                  <a:pt x="34431" y="106183"/>
                </a:lnTo>
                <a:lnTo>
                  <a:pt x="25097" y="105595"/>
                </a:lnTo>
                <a:close/>
              </a:path>
              <a:path w="327025" h="244475">
                <a:moveTo>
                  <a:pt x="301159" y="0"/>
                </a:moveTo>
                <a:lnTo>
                  <a:pt x="291823" y="585"/>
                </a:lnTo>
                <a:lnTo>
                  <a:pt x="283058" y="4271"/>
                </a:lnTo>
                <a:lnTo>
                  <a:pt x="125845" y="161497"/>
                </a:lnTo>
                <a:lnTo>
                  <a:pt x="117790" y="168925"/>
                </a:lnTo>
                <a:lnTo>
                  <a:pt x="111419" y="172038"/>
                </a:lnTo>
                <a:lnTo>
                  <a:pt x="194239" y="172038"/>
                </a:lnTo>
                <a:lnTo>
                  <a:pt x="323724" y="42562"/>
                </a:lnTo>
                <a:lnTo>
                  <a:pt x="326467" y="35361"/>
                </a:lnTo>
                <a:lnTo>
                  <a:pt x="326467" y="20820"/>
                </a:lnTo>
                <a:lnTo>
                  <a:pt x="323724" y="13619"/>
                </a:lnTo>
                <a:lnTo>
                  <a:pt x="318212" y="8120"/>
                </a:lnTo>
                <a:lnTo>
                  <a:pt x="310233" y="2512"/>
                </a:lnTo>
                <a:lnTo>
                  <a:pt x="301159" y="0"/>
                </a:lnTo>
                <a:close/>
              </a:path>
            </a:pathLst>
          </a:custGeom>
          <a:solidFill>
            <a:srgbClr val="F47D4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 txBox="1"/>
          <p:nvPr/>
        </p:nvSpPr>
        <p:spPr>
          <a:xfrm>
            <a:off x="2588552" y="4551184"/>
            <a:ext cx="2069464" cy="208279"/>
          </a:xfrm>
          <a:prstGeom prst="rect">
            <a:avLst/>
          </a:prstGeom>
          <a:solidFill>
            <a:srgbClr val="472E88"/>
          </a:solidFill>
        </p:spPr>
        <p:txBody>
          <a:bodyPr vert="horz" wrap="square" lIns="0" tIns="12700" rIns="0" bIns="0" rtlCol="0">
            <a:spAutoFit/>
          </a:bodyPr>
          <a:lstStyle/>
          <a:p>
            <a:pPr marL="74930">
              <a:lnSpc>
                <a:spcPct val="100000"/>
              </a:lnSpc>
              <a:spcBef>
                <a:spcPts val="100"/>
              </a:spcBef>
            </a:pPr>
            <a:r>
              <a:rPr sz="1150" b="1" spc="-5" dirty="0">
                <a:solidFill>
                  <a:srgbClr val="FFFFFF"/>
                </a:solidFill>
                <a:latin typeface="Arial"/>
                <a:cs typeface="Arial"/>
              </a:rPr>
              <a:t>VICTIM SUPPORT</a:t>
            </a:r>
            <a:r>
              <a:rPr sz="1150" b="1" spc="-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50" b="1" spc="-5" dirty="0">
                <a:solidFill>
                  <a:srgbClr val="FFFFFF"/>
                </a:solidFill>
                <a:latin typeface="Arial"/>
                <a:cs typeface="Arial"/>
              </a:rPr>
              <a:t>SERVICE</a:t>
            </a:r>
            <a:endParaRPr sz="1150">
              <a:latin typeface="Arial"/>
              <a:cs typeface="Arial"/>
            </a:endParaRPr>
          </a:p>
        </p:txBody>
      </p:sp>
      <p:sp>
        <p:nvSpPr>
          <p:cNvPr id="42" name="object 42"/>
          <p:cNvSpPr/>
          <p:nvPr/>
        </p:nvSpPr>
        <p:spPr>
          <a:xfrm>
            <a:off x="2369188" y="4869955"/>
            <a:ext cx="441959" cy="765175"/>
          </a:xfrm>
          <a:custGeom>
            <a:avLst/>
            <a:gdLst/>
            <a:ahLst/>
            <a:cxnLst/>
            <a:rect l="l" t="t" r="r" b="b"/>
            <a:pathLst>
              <a:path w="441960" h="765175">
                <a:moveTo>
                  <a:pt x="432460" y="0"/>
                </a:moveTo>
                <a:lnTo>
                  <a:pt x="0" y="759358"/>
                </a:lnTo>
                <a:lnTo>
                  <a:pt x="9258" y="764628"/>
                </a:lnTo>
                <a:lnTo>
                  <a:pt x="441718" y="5270"/>
                </a:lnTo>
                <a:lnTo>
                  <a:pt x="432460" y="0"/>
                </a:lnTo>
                <a:close/>
              </a:path>
            </a:pathLst>
          </a:custGeom>
          <a:solidFill>
            <a:srgbClr val="F47D4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2739894" y="4854605"/>
            <a:ext cx="87045" cy="74904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3641711" y="3488170"/>
            <a:ext cx="0" cy="949960"/>
          </a:xfrm>
          <a:custGeom>
            <a:avLst/>
            <a:gdLst/>
            <a:ahLst/>
            <a:cxnLst/>
            <a:rect l="l" t="t" r="r" b="b"/>
            <a:pathLst>
              <a:path h="949960">
                <a:moveTo>
                  <a:pt x="0" y="0"/>
                </a:moveTo>
                <a:lnTo>
                  <a:pt x="0" y="949337"/>
                </a:lnTo>
              </a:path>
            </a:pathLst>
          </a:custGeom>
          <a:ln w="11125">
            <a:solidFill>
              <a:srgbClr val="F47D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3592364" y="3467330"/>
            <a:ext cx="95529" cy="67945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3593951" y="4390033"/>
            <a:ext cx="95529" cy="67945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2599971" y="4833391"/>
            <a:ext cx="461645" cy="801370"/>
          </a:xfrm>
          <a:custGeom>
            <a:avLst/>
            <a:gdLst/>
            <a:ahLst/>
            <a:cxnLst/>
            <a:rect l="l" t="t" r="r" b="b"/>
            <a:pathLst>
              <a:path w="461644" h="801370">
                <a:moveTo>
                  <a:pt x="452069" y="0"/>
                </a:moveTo>
                <a:lnTo>
                  <a:pt x="0" y="795921"/>
                </a:lnTo>
                <a:lnTo>
                  <a:pt x="9258" y="801192"/>
                </a:lnTo>
                <a:lnTo>
                  <a:pt x="461327" y="5257"/>
                </a:lnTo>
                <a:lnTo>
                  <a:pt x="452069" y="0"/>
                </a:lnTo>
                <a:close/>
              </a:path>
            </a:pathLst>
          </a:custGeom>
          <a:solidFill>
            <a:srgbClr val="472E8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2583942" y="5575033"/>
            <a:ext cx="87045" cy="74891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 txBox="1"/>
          <p:nvPr/>
        </p:nvSpPr>
        <p:spPr>
          <a:xfrm rot="3660000">
            <a:off x="4559847" y="5160875"/>
            <a:ext cx="233446" cy="1066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840"/>
              </a:lnSpc>
            </a:pPr>
            <a:r>
              <a:rPr sz="800" spc="15" dirty="0">
                <a:solidFill>
                  <a:srgbClr val="F47D42"/>
                </a:solidFill>
                <a:latin typeface="Arial"/>
                <a:cs typeface="Arial"/>
              </a:rPr>
              <a:t>trust</a:t>
            </a:r>
            <a:endParaRPr sz="800">
              <a:latin typeface="Arial"/>
              <a:cs typeface="Arial"/>
            </a:endParaRPr>
          </a:p>
        </p:txBody>
      </p:sp>
      <p:sp>
        <p:nvSpPr>
          <p:cNvPr id="50" name="object 50"/>
          <p:cNvSpPr txBox="1"/>
          <p:nvPr/>
        </p:nvSpPr>
        <p:spPr>
          <a:xfrm rot="3600000">
            <a:off x="4073837" y="5172323"/>
            <a:ext cx="684637" cy="1066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840"/>
              </a:lnSpc>
            </a:pPr>
            <a:r>
              <a:rPr sz="1200" spc="15" baseline="3472" dirty="0">
                <a:solidFill>
                  <a:srgbClr val="472E88"/>
                </a:solidFill>
                <a:latin typeface="Arial"/>
                <a:cs typeface="Arial"/>
              </a:rPr>
              <a:t>qualit</a:t>
            </a:r>
            <a:r>
              <a:rPr sz="1200" spc="22" baseline="3472" dirty="0">
                <a:solidFill>
                  <a:srgbClr val="472E88"/>
                </a:solidFill>
                <a:latin typeface="Arial"/>
                <a:cs typeface="Arial"/>
              </a:rPr>
              <a:t>y</a:t>
            </a:r>
            <a:r>
              <a:rPr sz="1200" baseline="3472" dirty="0">
                <a:solidFill>
                  <a:srgbClr val="472E88"/>
                </a:solidFill>
                <a:latin typeface="Arial"/>
                <a:cs typeface="Arial"/>
              </a:rPr>
              <a:t> </a:t>
            </a:r>
            <a:r>
              <a:rPr sz="800" spc="15" dirty="0">
                <a:solidFill>
                  <a:srgbClr val="472E88"/>
                </a:solidFill>
                <a:latin typeface="Arial"/>
                <a:cs typeface="Arial"/>
              </a:rPr>
              <a:t>service</a:t>
            </a:r>
            <a:endParaRPr sz="800">
              <a:latin typeface="Arial"/>
              <a:cs typeface="Arial"/>
            </a:endParaRPr>
          </a:p>
        </p:txBody>
      </p:sp>
      <p:sp>
        <p:nvSpPr>
          <p:cNvPr id="51" name="object 51"/>
          <p:cNvSpPr/>
          <p:nvPr/>
        </p:nvSpPr>
        <p:spPr>
          <a:xfrm>
            <a:off x="4398884" y="4869955"/>
            <a:ext cx="441959" cy="765175"/>
          </a:xfrm>
          <a:custGeom>
            <a:avLst/>
            <a:gdLst/>
            <a:ahLst/>
            <a:cxnLst/>
            <a:rect l="l" t="t" r="r" b="b"/>
            <a:pathLst>
              <a:path w="441960" h="765175">
                <a:moveTo>
                  <a:pt x="9270" y="0"/>
                </a:moveTo>
                <a:lnTo>
                  <a:pt x="0" y="5270"/>
                </a:lnTo>
                <a:lnTo>
                  <a:pt x="432473" y="764628"/>
                </a:lnTo>
                <a:lnTo>
                  <a:pt x="441731" y="759358"/>
                </a:lnTo>
                <a:lnTo>
                  <a:pt x="9270" y="0"/>
                </a:lnTo>
                <a:close/>
              </a:path>
            </a:pathLst>
          </a:custGeom>
          <a:solidFill>
            <a:srgbClr val="F47D4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4382857" y="4854605"/>
            <a:ext cx="87045" cy="74904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4107860" y="4830762"/>
            <a:ext cx="459740" cy="803910"/>
          </a:xfrm>
          <a:custGeom>
            <a:avLst/>
            <a:gdLst/>
            <a:ahLst/>
            <a:cxnLst/>
            <a:rect l="l" t="t" r="r" b="b"/>
            <a:pathLst>
              <a:path w="459739" h="803910">
                <a:moveTo>
                  <a:pt x="9270" y="0"/>
                </a:moveTo>
                <a:lnTo>
                  <a:pt x="0" y="5257"/>
                </a:lnTo>
                <a:lnTo>
                  <a:pt x="450062" y="803821"/>
                </a:lnTo>
                <a:lnTo>
                  <a:pt x="459320" y="798550"/>
                </a:lnTo>
                <a:lnTo>
                  <a:pt x="9270" y="0"/>
                </a:lnTo>
                <a:close/>
              </a:path>
            </a:pathLst>
          </a:custGeom>
          <a:solidFill>
            <a:srgbClr val="472E8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4496172" y="5575033"/>
            <a:ext cx="87045" cy="74891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 txBox="1"/>
          <p:nvPr/>
        </p:nvSpPr>
        <p:spPr>
          <a:xfrm>
            <a:off x="3474299" y="3577051"/>
            <a:ext cx="367665" cy="771525"/>
          </a:xfrm>
          <a:prstGeom prst="rect">
            <a:avLst/>
          </a:prstGeom>
        </p:spPr>
        <p:txBody>
          <a:bodyPr vert="vert" wrap="square" lIns="0" tIns="76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800" spc="10" dirty="0">
                <a:solidFill>
                  <a:srgbClr val="472E88"/>
                </a:solidFill>
                <a:latin typeface="Arial"/>
                <a:cs typeface="Arial"/>
              </a:rPr>
              <a:t>quality</a:t>
            </a:r>
            <a:r>
              <a:rPr sz="800" spc="-30" dirty="0">
                <a:solidFill>
                  <a:srgbClr val="472E88"/>
                </a:solidFill>
                <a:latin typeface="Arial"/>
                <a:cs typeface="Arial"/>
              </a:rPr>
              <a:t> </a:t>
            </a:r>
            <a:r>
              <a:rPr sz="800" spc="15" dirty="0">
                <a:solidFill>
                  <a:srgbClr val="472E88"/>
                </a:solidFill>
                <a:latin typeface="Arial"/>
                <a:cs typeface="Arial"/>
              </a:rPr>
              <a:t>standars</a:t>
            </a:r>
            <a:endParaRPr sz="800">
              <a:latin typeface="Arial"/>
              <a:cs typeface="Arial"/>
            </a:endParaRPr>
          </a:p>
          <a:p>
            <a:pPr marL="56515">
              <a:lnSpc>
                <a:spcPct val="100000"/>
              </a:lnSpc>
              <a:spcBef>
                <a:spcPts val="795"/>
              </a:spcBef>
            </a:pPr>
            <a:r>
              <a:rPr sz="800" spc="10" dirty="0">
                <a:solidFill>
                  <a:srgbClr val="F47D42"/>
                </a:solidFill>
                <a:latin typeface="Arial"/>
                <a:cs typeface="Arial"/>
              </a:rPr>
              <a:t>quality</a:t>
            </a:r>
            <a:r>
              <a:rPr sz="800" spc="-15" dirty="0">
                <a:solidFill>
                  <a:srgbClr val="F47D42"/>
                </a:solidFill>
                <a:latin typeface="Arial"/>
                <a:cs typeface="Arial"/>
              </a:rPr>
              <a:t> </a:t>
            </a:r>
            <a:r>
              <a:rPr sz="800" spc="15" dirty="0">
                <a:solidFill>
                  <a:srgbClr val="F47D42"/>
                </a:solidFill>
                <a:latin typeface="Arial"/>
                <a:cs typeface="Arial"/>
              </a:rPr>
              <a:t>control</a:t>
            </a:r>
            <a:endParaRPr sz="800">
              <a:latin typeface="Arial"/>
              <a:cs typeface="Arial"/>
            </a:endParaRPr>
          </a:p>
        </p:txBody>
      </p:sp>
      <p:sp>
        <p:nvSpPr>
          <p:cNvPr id="56" name="object 56"/>
          <p:cNvSpPr/>
          <p:nvPr/>
        </p:nvSpPr>
        <p:spPr>
          <a:xfrm>
            <a:off x="566049" y="1995481"/>
            <a:ext cx="6442075" cy="0"/>
          </a:xfrm>
          <a:custGeom>
            <a:avLst/>
            <a:gdLst/>
            <a:ahLst/>
            <a:cxnLst/>
            <a:rect l="l" t="t" r="r" b="b"/>
            <a:pathLst>
              <a:path w="6442075">
                <a:moveTo>
                  <a:pt x="0" y="0"/>
                </a:moveTo>
                <a:lnTo>
                  <a:pt x="6441490" y="0"/>
                </a:lnTo>
              </a:path>
            </a:pathLst>
          </a:custGeom>
          <a:ln w="6350">
            <a:solidFill>
              <a:srgbClr val="472E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566049" y="10261649"/>
            <a:ext cx="1910714" cy="0"/>
          </a:xfrm>
          <a:custGeom>
            <a:avLst/>
            <a:gdLst/>
            <a:ahLst/>
            <a:cxnLst/>
            <a:rect l="l" t="t" r="r" b="b"/>
            <a:pathLst>
              <a:path w="1910714">
                <a:moveTo>
                  <a:pt x="0" y="0"/>
                </a:moveTo>
                <a:lnTo>
                  <a:pt x="1910448" y="0"/>
                </a:lnTo>
              </a:path>
            </a:pathLst>
          </a:custGeom>
          <a:ln w="38100">
            <a:solidFill>
              <a:srgbClr val="F47D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5158420" y="10261649"/>
            <a:ext cx="1910714" cy="0"/>
          </a:xfrm>
          <a:custGeom>
            <a:avLst/>
            <a:gdLst/>
            <a:ahLst/>
            <a:cxnLst/>
            <a:rect l="l" t="t" r="r" b="b"/>
            <a:pathLst>
              <a:path w="1910715">
                <a:moveTo>
                  <a:pt x="0" y="0"/>
                </a:moveTo>
                <a:lnTo>
                  <a:pt x="1910448" y="0"/>
                </a:lnTo>
              </a:path>
            </a:pathLst>
          </a:custGeom>
          <a:ln w="38100">
            <a:solidFill>
              <a:srgbClr val="F47D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2613519" y="10168349"/>
            <a:ext cx="2428378" cy="186600"/>
          </a:xfrm>
          <a:prstGeom prst="rect">
            <a:avLst/>
          </a:prstGeom>
          <a:blipFill>
            <a:blip r:embed="rId1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57">
            <a:extLst>
              <a:ext uri="{FF2B5EF4-FFF2-40B4-BE49-F238E27FC236}">
                <a16:creationId xmlns:a16="http://schemas.microsoft.com/office/drawing/2014/main" id="{E62282D0-A90C-4FE0-AB92-8F66808A529C}"/>
              </a:ext>
            </a:extLst>
          </p:cNvPr>
          <p:cNvSpPr/>
          <p:nvPr/>
        </p:nvSpPr>
        <p:spPr>
          <a:xfrm>
            <a:off x="480865" y="664833"/>
            <a:ext cx="1910714" cy="0"/>
          </a:xfrm>
          <a:custGeom>
            <a:avLst/>
            <a:gdLst/>
            <a:ahLst/>
            <a:cxnLst/>
            <a:rect l="l" t="t" r="r" b="b"/>
            <a:pathLst>
              <a:path w="1910714">
                <a:moveTo>
                  <a:pt x="0" y="0"/>
                </a:moveTo>
                <a:lnTo>
                  <a:pt x="1910448" y="0"/>
                </a:lnTo>
              </a:path>
            </a:pathLst>
          </a:custGeom>
          <a:ln w="38100">
            <a:solidFill>
              <a:srgbClr val="F47D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58">
            <a:extLst>
              <a:ext uri="{FF2B5EF4-FFF2-40B4-BE49-F238E27FC236}">
                <a16:creationId xmlns:a16="http://schemas.microsoft.com/office/drawing/2014/main" id="{B60871BF-65F8-4AA8-BFDA-A132CF8CDC32}"/>
              </a:ext>
            </a:extLst>
          </p:cNvPr>
          <p:cNvSpPr/>
          <p:nvPr/>
        </p:nvSpPr>
        <p:spPr>
          <a:xfrm>
            <a:off x="5072248" y="664833"/>
            <a:ext cx="1910714" cy="0"/>
          </a:xfrm>
          <a:custGeom>
            <a:avLst/>
            <a:gdLst/>
            <a:ahLst/>
            <a:cxnLst/>
            <a:rect l="l" t="t" r="r" b="b"/>
            <a:pathLst>
              <a:path w="1910715">
                <a:moveTo>
                  <a:pt x="0" y="0"/>
                </a:moveTo>
                <a:lnTo>
                  <a:pt x="1910448" y="0"/>
                </a:lnTo>
              </a:path>
            </a:pathLst>
          </a:custGeom>
          <a:ln w="38100">
            <a:solidFill>
              <a:srgbClr val="F47D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68">
            <a:extLst>
              <a:ext uri="{FF2B5EF4-FFF2-40B4-BE49-F238E27FC236}">
                <a16:creationId xmlns:a16="http://schemas.microsoft.com/office/drawing/2014/main" id="{1138A9BB-E36B-4FFC-B08E-BFC6C0E7CE5C}"/>
              </a:ext>
            </a:extLst>
          </p:cNvPr>
          <p:cNvSpPr/>
          <p:nvPr/>
        </p:nvSpPr>
        <p:spPr>
          <a:xfrm>
            <a:off x="2527894" y="571533"/>
            <a:ext cx="2428378" cy="186600"/>
          </a:xfrm>
          <a:prstGeom prst="rect">
            <a:avLst/>
          </a:prstGeom>
          <a:blipFill>
            <a:blip r:embed="rId1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566042" y="495300"/>
            <a:ext cx="6503034" cy="0"/>
          </a:xfrm>
          <a:custGeom>
            <a:avLst/>
            <a:gdLst/>
            <a:ahLst/>
            <a:cxnLst/>
            <a:rect l="l" t="t" r="r" b="b"/>
            <a:pathLst>
              <a:path w="6503034">
                <a:moveTo>
                  <a:pt x="0" y="0"/>
                </a:moveTo>
                <a:lnTo>
                  <a:pt x="6502819" y="0"/>
                </a:lnTo>
              </a:path>
            </a:pathLst>
          </a:custGeom>
          <a:ln w="12700">
            <a:solidFill>
              <a:srgbClr val="F47D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484141" y="2145552"/>
            <a:ext cx="5066030" cy="0"/>
          </a:xfrm>
          <a:custGeom>
            <a:avLst/>
            <a:gdLst/>
            <a:ahLst/>
            <a:cxnLst/>
            <a:rect l="l" t="t" r="r" b="b"/>
            <a:pathLst>
              <a:path w="5066030">
                <a:moveTo>
                  <a:pt x="0" y="0"/>
                </a:moveTo>
                <a:lnTo>
                  <a:pt x="5065763" y="0"/>
                </a:lnTo>
              </a:path>
            </a:pathLst>
          </a:custGeom>
          <a:ln w="6350">
            <a:solidFill>
              <a:srgbClr val="F47D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555688" y="1145260"/>
            <a:ext cx="6471285" cy="271145"/>
          </a:xfrm>
          <a:prstGeom prst="rect">
            <a:avLst/>
          </a:prstGeom>
          <a:solidFill>
            <a:srgbClr val="472E88"/>
          </a:solidFill>
        </p:spPr>
        <p:txBody>
          <a:bodyPr vert="horz" wrap="square" lIns="0" tIns="24765" rIns="0" bIns="0" rtlCol="0">
            <a:spAutoFit/>
          </a:bodyPr>
          <a:lstStyle/>
          <a:p>
            <a:pPr marL="85090">
              <a:lnSpc>
                <a:spcPct val="100000"/>
              </a:lnSpc>
              <a:spcBef>
                <a:spcPts val="195"/>
              </a:spcBef>
            </a:pPr>
            <a:r>
              <a:rPr sz="1400" b="1" spc="-20" dirty="0">
                <a:solidFill>
                  <a:srgbClr val="FFFFFF"/>
                </a:solidFill>
                <a:latin typeface="Arial"/>
                <a:cs typeface="Arial"/>
              </a:rPr>
              <a:t>STANDARD</a:t>
            </a:r>
            <a:r>
              <a:rPr sz="1400" b="1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endParaRPr sz="14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471402" y="1827135"/>
            <a:ext cx="497014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25" dirty="0">
                <a:solidFill>
                  <a:srgbClr val="F47D42"/>
                </a:solidFill>
                <a:latin typeface="Arial"/>
                <a:cs typeface="Arial"/>
              </a:rPr>
              <a:t>SERVICES </a:t>
            </a:r>
            <a:r>
              <a:rPr sz="1400" b="1" spc="20" dirty="0">
                <a:solidFill>
                  <a:srgbClr val="F47D42"/>
                </a:solidFill>
                <a:latin typeface="Arial"/>
                <a:cs typeface="Arial"/>
              </a:rPr>
              <a:t>ARE </a:t>
            </a:r>
            <a:r>
              <a:rPr sz="1400" b="1" dirty="0">
                <a:solidFill>
                  <a:srgbClr val="F47D42"/>
                </a:solidFill>
                <a:latin typeface="Arial"/>
                <a:cs typeface="Arial"/>
              </a:rPr>
              <a:t>AVAILABLE </a:t>
            </a:r>
            <a:r>
              <a:rPr sz="1400" b="1" spc="30" dirty="0">
                <a:solidFill>
                  <a:srgbClr val="F47D42"/>
                </a:solidFill>
                <a:latin typeface="Arial"/>
                <a:cs typeface="Arial"/>
              </a:rPr>
              <a:t>WITHOUT</a:t>
            </a:r>
            <a:r>
              <a:rPr sz="1400" b="1" spc="135" dirty="0">
                <a:solidFill>
                  <a:srgbClr val="F47D42"/>
                </a:solidFill>
                <a:latin typeface="Arial"/>
                <a:cs typeface="Arial"/>
              </a:rPr>
              <a:t> </a:t>
            </a:r>
            <a:r>
              <a:rPr sz="1400" b="1" spc="20" dirty="0">
                <a:solidFill>
                  <a:srgbClr val="F47D42"/>
                </a:solidFill>
                <a:latin typeface="Arial"/>
                <a:cs typeface="Arial"/>
              </a:rPr>
              <a:t>DISCRIMINATION</a:t>
            </a:r>
            <a:endParaRPr sz="14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566704" y="1782265"/>
            <a:ext cx="647700" cy="544830"/>
          </a:xfrm>
          <a:custGeom>
            <a:avLst/>
            <a:gdLst/>
            <a:ahLst/>
            <a:cxnLst/>
            <a:rect l="l" t="t" r="r" b="b"/>
            <a:pathLst>
              <a:path w="647700" h="544830">
                <a:moveTo>
                  <a:pt x="515051" y="495453"/>
                </a:moveTo>
                <a:lnTo>
                  <a:pt x="384882" y="495453"/>
                </a:lnTo>
                <a:lnTo>
                  <a:pt x="400124" y="496342"/>
                </a:lnTo>
                <a:lnTo>
                  <a:pt x="414623" y="501625"/>
                </a:lnTo>
                <a:lnTo>
                  <a:pt x="427334" y="511289"/>
                </a:lnTo>
                <a:lnTo>
                  <a:pt x="432757" y="516877"/>
                </a:lnTo>
                <a:lnTo>
                  <a:pt x="436656" y="523354"/>
                </a:lnTo>
                <a:lnTo>
                  <a:pt x="439094" y="530237"/>
                </a:lnTo>
                <a:lnTo>
                  <a:pt x="439653" y="530402"/>
                </a:lnTo>
                <a:lnTo>
                  <a:pt x="440199" y="530694"/>
                </a:lnTo>
                <a:lnTo>
                  <a:pt x="440631" y="531126"/>
                </a:lnTo>
                <a:lnTo>
                  <a:pt x="453937" y="540137"/>
                </a:lnTo>
                <a:lnTo>
                  <a:pt x="469717" y="544425"/>
                </a:lnTo>
                <a:lnTo>
                  <a:pt x="485654" y="542904"/>
                </a:lnTo>
                <a:lnTo>
                  <a:pt x="499432" y="534492"/>
                </a:lnTo>
                <a:lnTo>
                  <a:pt x="504778" y="529005"/>
                </a:lnTo>
                <a:lnTo>
                  <a:pt x="513381" y="515668"/>
                </a:lnTo>
                <a:lnTo>
                  <a:pt x="516112" y="500562"/>
                </a:lnTo>
                <a:lnTo>
                  <a:pt x="515051" y="495453"/>
                </a:lnTo>
                <a:close/>
              </a:path>
              <a:path w="647700" h="544830">
                <a:moveTo>
                  <a:pt x="453253" y="422872"/>
                </a:moveTo>
                <a:lnTo>
                  <a:pt x="317694" y="422872"/>
                </a:lnTo>
                <a:lnTo>
                  <a:pt x="332952" y="423856"/>
                </a:lnTo>
                <a:lnTo>
                  <a:pt x="347455" y="429202"/>
                </a:lnTo>
                <a:lnTo>
                  <a:pt x="360176" y="438899"/>
                </a:lnTo>
                <a:lnTo>
                  <a:pt x="369732" y="452471"/>
                </a:lnTo>
                <a:lnTo>
                  <a:pt x="374527" y="467772"/>
                </a:lnTo>
                <a:lnTo>
                  <a:pt x="374589" y="483654"/>
                </a:lnTo>
                <a:lnTo>
                  <a:pt x="369943" y="498970"/>
                </a:lnTo>
                <a:lnTo>
                  <a:pt x="384882" y="495453"/>
                </a:lnTo>
                <a:lnTo>
                  <a:pt x="515051" y="495453"/>
                </a:lnTo>
                <a:lnTo>
                  <a:pt x="512992" y="485530"/>
                </a:lnTo>
                <a:lnTo>
                  <a:pt x="504042" y="472414"/>
                </a:lnTo>
                <a:lnTo>
                  <a:pt x="502200" y="470598"/>
                </a:lnTo>
                <a:lnTo>
                  <a:pt x="453253" y="422872"/>
                </a:lnTo>
                <a:close/>
              </a:path>
              <a:path w="647700" h="544830">
                <a:moveTo>
                  <a:pt x="485664" y="319405"/>
                </a:moveTo>
                <a:lnTo>
                  <a:pt x="357585" y="319405"/>
                </a:lnTo>
                <a:lnTo>
                  <a:pt x="359060" y="320878"/>
                </a:lnTo>
                <a:lnTo>
                  <a:pt x="507268" y="465366"/>
                </a:lnTo>
                <a:lnTo>
                  <a:pt x="521518" y="473429"/>
                </a:lnTo>
                <a:lnTo>
                  <a:pt x="539202" y="475443"/>
                </a:lnTo>
                <a:lnTo>
                  <a:pt x="557038" y="471581"/>
                </a:lnTo>
                <a:lnTo>
                  <a:pt x="571746" y="462013"/>
                </a:lnTo>
                <a:lnTo>
                  <a:pt x="580373" y="448669"/>
                </a:lnTo>
                <a:lnTo>
                  <a:pt x="583112" y="433562"/>
                </a:lnTo>
                <a:lnTo>
                  <a:pt x="579993" y="418525"/>
                </a:lnTo>
                <a:lnTo>
                  <a:pt x="571047" y="405396"/>
                </a:lnTo>
                <a:lnTo>
                  <a:pt x="485664" y="319405"/>
                </a:lnTo>
                <a:close/>
              </a:path>
              <a:path w="647700" h="544830">
                <a:moveTo>
                  <a:pt x="378882" y="350355"/>
                </a:moveTo>
                <a:lnTo>
                  <a:pt x="250890" y="350355"/>
                </a:lnTo>
                <a:lnTo>
                  <a:pt x="266133" y="351243"/>
                </a:lnTo>
                <a:lnTo>
                  <a:pt x="280633" y="356523"/>
                </a:lnTo>
                <a:lnTo>
                  <a:pt x="293349" y="366179"/>
                </a:lnTo>
                <a:lnTo>
                  <a:pt x="302873" y="379762"/>
                </a:lnTo>
                <a:lnTo>
                  <a:pt x="307592" y="395092"/>
                </a:lnTo>
                <a:lnTo>
                  <a:pt x="307529" y="410986"/>
                </a:lnTo>
                <a:lnTo>
                  <a:pt x="302709" y="426262"/>
                </a:lnTo>
                <a:lnTo>
                  <a:pt x="317694" y="422872"/>
                </a:lnTo>
                <a:lnTo>
                  <a:pt x="453253" y="422872"/>
                </a:lnTo>
                <a:lnTo>
                  <a:pt x="378882" y="350355"/>
                </a:lnTo>
                <a:close/>
              </a:path>
              <a:path w="647700" h="544830">
                <a:moveTo>
                  <a:pt x="547580" y="251269"/>
                </a:moveTo>
                <a:lnTo>
                  <a:pt x="428299" y="251269"/>
                </a:lnTo>
                <a:lnTo>
                  <a:pt x="576152" y="400189"/>
                </a:lnTo>
                <a:lnTo>
                  <a:pt x="606074" y="410705"/>
                </a:lnTo>
                <a:lnTo>
                  <a:pt x="614555" y="409545"/>
                </a:lnTo>
                <a:lnTo>
                  <a:pt x="644436" y="384790"/>
                </a:lnTo>
                <a:lnTo>
                  <a:pt x="647247" y="369392"/>
                </a:lnTo>
                <a:lnTo>
                  <a:pt x="647171" y="364718"/>
                </a:lnTo>
                <a:lnTo>
                  <a:pt x="646345" y="360172"/>
                </a:lnTo>
                <a:lnTo>
                  <a:pt x="644758" y="355917"/>
                </a:lnTo>
                <a:lnTo>
                  <a:pt x="642675" y="350354"/>
                </a:lnTo>
                <a:lnTo>
                  <a:pt x="639475" y="345389"/>
                </a:lnTo>
                <a:lnTo>
                  <a:pt x="635207" y="341223"/>
                </a:lnTo>
                <a:lnTo>
                  <a:pt x="547580" y="251269"/>
                </a:lnTo>
                <a:close/>
              </a:path>
              <a:path w="647700" h="544830">
                <a:moveTo>
                  <a:pt x="196283" y="0"/>
                </a:moveTo>
                <a:lnTo>
                  <a:pt x="125953" y="14249"/>
                </a:lnTo>
                <a:lnTo>
                  <a:pt x="66959" y="52920"/>
                </a:lnTo>
                <a:lnTo>
                  <a:pt x="23785" y="104526"/>
                </a:lnTo>
                <a:lnTo>
                  <a:pt x="6096" y="147312"/>
                </a:lnTo>
                <a:lnTo>
                  <a:pt x="0" y="192603"/>
                </a:lnTo>
                <a:lnTo>
                  <a:pt x="5507" y="237971"/>
                </a:lnTo>
                <a:lnTo>
                  <a:pt x="22632" y="280988"/>
                </a:lnTo>
                <a:lnTo>
                  <a:pt x="51388" y="319227"/>
                </a:lnTo>
                <a:lnTo>
                  <a:pt x="88701" y="360895"/>
                </a:lnTo>
                <a:lnTo>
                  <a:pt x="91330" y="353161"/>
                </a:lnTo>
                <a:lnTo>
                  <a:pt x="95775" y="345897"/>
                </a:lnTo>
                <a:lnTo>
                  <a:pt x="150868" y="292582"/>
                </a:lnTo>
                <a:lnTo>
                  <a:pt x="188764" y="277634"/>
                </a:lnTo>
                <a:lnTo>
                  <a:pt x="444189" y="277634"/>
                </a:lnTo>
                <a:lnTo>
                  <a:pt x="423117" y="256413"/>
                </a:lnTo>
                <a:lnTo>
                  <a:pt x="423130" y="254114"/>
                </a:lnTo>
                <a:lnTo>
                  <a:pt x="424578" y="252704"/>
                </a:lnTo>
                <a:lnTo>
                  <a:pt x="426000" y="251269"/>
                </a:lnTo>
                <a:lnTo>
                  <a:pt x="547580" y="251269"/>
                </a:lnTo>
                <a:lnTo>
                  <a:pt x="542909" y="246475"/>
                </a:lnTo>
                <a:lnTo>
                  <a:pt x="288996" y="246475"/>
                </a:lnTo>
                <a:lnTo>
                  <a:pt x="271885" y="243613"/>
                </a:lnTo>
                <a:lnTo>
                  <a:pt x="243514" y="214447"/>
                </a:lnTo>
                <a:lnTo>
                  <a:pt x="241126" y="196850"/>
                </a:lnTo>
                <a:lnTo>
                  <a:pt x="242583" y="187826"/>
                </a:lnTo>
                <a:lnTo>
                  <a:pt x="245692" y="179236"/>
                </a:lnTo>
                <a:lnTo>
                  <a:pt x="250363" y="171287"/>
                </a:lnTo>
                <a:lnTo>
                  <a:pt x="256506" y="164185"/>
                </a:lnTo>
                <a:lnTo>
                  <a:pt x="349813" y="73825"/>
                </a:lnTo>
                <a:lnTo>
                  <a:pt x="324870" y="51269"/>
                </a:lnTo>
                <a:lnTo>
                  <a:pt x="297729" y="28962"/>
                </a:lnTo>
                <a:lnTo>
                  <a:pt x="266773" y="12793"/>
                </a:lnTo>
                <a:lnTo>
                  <a:pt x="232699" y="3032"/>
                </a:lnTo>
                <a:lnTo>
                  <a:pt x="196283" y="0"/>
                </a:lnTo>
                <a:close/>
              </a:path>
              <a:path w="647700" h="544830">
                <a:moveTo>
                  <a:pt x="444189" y="277634"/>
                </a:moveTo>
                <a:lnTo>
                  <a:pt x="188764" y="277634"/>
                </a:lnTo>
                <a:lnTo>
                  <a:pt x="199241" y="278824"/>
                </a:lnTo>
                <a:lnTo>
                  <a:pt x="209124" y="281981"/>
                </a:lnTo>
                <a:lnTo>
                  <a:pt x="237426" y="311203"/>
                </a:lnTo>
                <a:lnTo>
                  <a:pt x="241101" y="331698"/>
                </a:lnTo>
                <a:lnTo>
                  <a:pt x="240999" y="339521"/>
                </a:lnTo>
                <a:lnTo>
                  <a:pt x="239209" y="347040"/>
                </a:lnTo>
                <a:lnTo>
                  <a:pt x="235945" y="353872"/>
                </a:lnTo>
                <a:lnTo>
                  <a:pt x="250890" y="350355"/>
                </a:lnTo>
                <a:lnTo>
                  <a:pt x="378882" y="350355"/>
                </a:lnTo>
                <a:lnTo>
                  <a:pt x="352493" y="324624"/>
                </a:lnTo>
                <a:lnTo>
                  <a:pt x="352467" y="322300"/>
                </a:lnTo>
                <a:lnTo>
                  <a:pt x="353902" y="320827"/>
                </a:lnTo>
                <a:lnTo>
                  <a:pt x="355287" y="319443"/>
                </a:lnTo>
                <a:lnTo>
                  <a:pt x="357585" y="319405"/>
                </a:lnTo>
                <a:lnTo>
                  <a:pt x="485664" y="319405"/>
                </a:lnTo>
                <a:lnTo>
                  <a:pt x="444189" y="277634"/>
                </a:lnTo>
                <a:close/>
              </a:path>
              <a:path w="647700" h="544830">
                <a:moveTo>
                  <a:pt x="427105" y="127596"/>
                </a:moveTo>
                <a:lnTo>
                  <a:pt x="322356" y="232079"/>
                </a:lnTo>
                <a:lnTo>
                  <a:pt x="306521" y="242612"/>
                </a:lnTo>
                <a:lnTo>
                  <a:pt x="288996" y="246475"/>
                </a:lnTo>
                <a:lnTo>
                  <a:pt x="542909" y="246475"/>
                </a:lnTo>
                <a:lnTo>
                  <a:pt x="427105" y="127596"/>
                </a:lnTo>
                <a:close/>
              </a:path>
            </a:pathLst>
          </a:custGeom>
          <a:solidFill>
            <a:srgbClr val="F47D4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815141" y="1784405"/>
            <a:ext cx="463550" cy="346075"/>
          </a:xfrm>
          <a:custGeom>
            <a:avLst/>
            <a:gdLst/>
            <a:ahLst/>
            <a:cxnLst/>
            <a:rect l="l" t="t" r="r" b="b"/>
            <a:pathLst>
              <a:path w="463550" h="346075">
                <a:moveTo>
                  <a:pt x="445056" y="116598"/>
                </a:moveTo>
                <a:lnTo>
                  <a:pt x="177749" y="116598"/>
                </a:lnTo>
                <a:lnTo>
                  <a:pt x="179679" y="116636"/>
                </a:lnTo>
                <a:lnTo>
                  <a:pt x="180619" y="117030"/>
                </a:lnTo>
                <a:lnTo>
                  <a:pt x="391947" y="333933"/>
                </a:lnTo>
                <a:lnTo>
                  <a:pt x="395541" y="337489"/>
                </a:lnTo>
                <a:lnTo>
                  <a:pt x="398475" y="341477"/>
                </a:lnTo>
                <a:lnTo>
                  <a:pt x="428172" y="307476"/>
                </a:lnTo>
                <a:lnTo>
                  <a:pt x="447916" y="268625"/>
                </a:lnTo>
                <a:lnTo>
                  <a:pt x="459744" y="229681"/>
                </a:lnTo>
                <a:lnTo>
                  <a:pt x="463448" y="191160"/>
                </a:lnTo>
                <a:lnTo>
                  <a:pt x="459372" y="155581"/>
                </a:lnTo>
                <a:lnTo>
                  <a:pt x="448122" y="121878"/>
                </a:lnTo>
                <a:lnTo>
                  <a:pt x="445056" y="116598"/>
                </a:lnTo>
                <a:close/>
              </a:path>
              <a:path w="463550" h="346075">
                <a:moveTo>
                  <a:pt x="262890" y="0"/>
                </a:moveTo>
                <a:lnTo>
                  <a:pt x="193700" y="15484"/>
                </a:lnTo>
                <a:lnTo>
                  <a:pt x="130263" y="54800"/>
                </a:lnTo>
                <a:lnTo>
                  <a:pt x="109118" y="74422"/>
                </a:lnTo>
                <a:lnTo>
                  <a:pt x="108839" y="74612"/>
                </a:lnTo>
                <a:lnTo>
                  <a:pt x="13144" y="167271"/>
                </a:lnTo>
                <a:lnTo>
                  <a:pt x="0" y="195173"/>
                </a:lnTo>
                <a:lnTo>
                  <a:pt x="234" y="202716"/>
                </a:lnTo>
                <a:lnTo>
                  <a:pt x="26319" y="234767"/>
                </a:lnTo>
                <a:lnTo>
                  <a:pt x="40682" y="237062"/>
                </a:lnTo>
                <a:lnTo>
                  <a:pt x="55434" y="233707"/>
                </a:lnTo>
                <a:lnTo>
                  <a:pt x="68808" y="224764"/>
                </a:lnTo>
                <a:lnTo>
                  <a:pt x="176822" y="116992"/>
                </a:lnTo>
                <a:lnTo>
                  <a:pt x="177749" y="116598"/>
                </a:lnTo>
                <a:lnTo>
                  <a:pt x="445056" y="116598"/>
                </a:lnTo>
                <a:lnTo>
                  <a:pt x="429904" y="90504"/>
                </a:lnTo>
                <a:lnTo>
                  <a:pt x="391096" y="48679"/>
                </a:lnTo>
                <a:lnTo>
                  <a:pt x="331998" y="11014"/>
                </a:lnTo>
                <a:lnTo>
                  <a:pt x="298472" y="2087"/>
                </a:lnTo>
                <a:lnTo>
                  <a:pt x="262890" y="0"/>
                </a:lnTo>
                <a:close/>
              </a:path>
            </a:pathLst>
          </a:custGeom>
          <a:solidFill>
            <a:srgbClr val="472E8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659851" y="2067197"/>
            <a:ext cx="341675" cy="35646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55687" y="3222898"/>
            <a:ext cx="1362075" cy="0"/>
          </a:xfrm>
          <a:custGeom>
            <a:avLst/>
            <a:gdLst/>
            <a:ahLst/>
            <a:cxnLst/>
            <a:rect l="l" t="t" r="r" b="b"/>
            <a:pathLst>
              <a:path w="1362075">
                <a:moveTo>
                  <a:pt x="0" y="0"/>
                </a:moveTo>
                <a:lnTo>
                  <a:pt x="1362011" y="0"/>
                </a:lnTo>
              </a:path>
            </a:pathLst>
          </a:custGeom>
          <a:ln w="12700">
            <a:solidFill>
              <a:srgbClr val="F47D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1911693" y="8644084"/>
            <a:ext cx="1900555" cy="237490"/>
          </a:xfrm>
          <a:prstGeom prst="rect">
            <a:avLst/>
          </a:prstGeom>
          <a:solidFill>
            <a:srgbClr val="F47D42"/>
          </a:solidFill>
        </p:spPr>
        <p:txBody>
          <a:bodyPr vert="horz" wrap="square" lIns="0" tIns="3810" rIns="0" bIns="0" rtlCol="0">
            <a:spAutoFit/>
          </a:bodyPr>
          <a:lstStyle/>
          <a:p>
            <a:pPr marL="80645">
              <a:lnSpc>
                <a:spcPct val="100000"/>
              </a:lnSpc>
              <a:spcBef>
                <a:spcPts val="30"/>
              </a:spcBef>
            </a:pPr>
            <a:r>
              <a:rPr sz="1400" dirty="0">
                <a:solidFill>
                  <a:srgbClr val="FFFFFF"/>
                </a:solidFill>
                <a:latin typeface="Arial"/>
                <a:cs typeface="Arial"/>
              </a:rPr>
              <a:t>Statute </a:t>
            </a:r>
            <a:r>
              <a:rPr sz="1400" spc="-5" dirty="0">
                <a:solidFill>
                  <a:srgbClr val="FFFFFF"/>
                </a:solidFill>
                <a:latin typeface="Arial"/>
                <a:cs typeface="Arial"/>
              </a:rPr>
              <a:t>or</a:t>
            </a:r>
            <a:r>
              <a:rPr sz="1400" spc="-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FFFFFF"/>
                </a:solidFill>
                <a:latin typeface="Arial"/>
                <a:cs typeface="Arial"/>
              </a:rPr>
              <a:t>constitution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155807" y="8876742"/>
            <a:ext cx="17907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u="sng" dirty="0">
                <a:solidFill>
                  <a:srgbClr val="FFFFFF"/>
                </a:solidFill>
                <a:uFill>
                  <a:solidFill>
                    <a:srgbClr val="472E88"/>
                  </a:solidFill>
                </a:uFill>
                <a:latin typeface="Arial"/>
                <a:cs typeface="Arial"/>
              </a:rPr>
              <a:t> </a:t>
            </a:r>
            <a:r>
              <a:rPr sz="1400" u="sng" spc="40" dirty="0">
                <a:solidFill>
                  <a:srgbClr val="FFFFFF"/>
                </a:solidFill>
                <a:uFill>
                  <a:solidFill>
                    <a:srgbClr val="472E88"/>
                  </a:solidFill>
                </a:uFill>
                <a:latin typeface="Arial"/>
                <a:cs typeface="Arial"/>
              </a:rPr>
              <a:t> </a:t>
            </a:r>
            <a:endParaRPr sz="14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901674" y="8931296"/>
            <a:ext cx="3176270" cy="237490"/>
          </a:xfrm>
          <a:prstGeom prst="rect">
            <a:avLst/>
          </a:prstGeom>
          <a:solidFill>
            <a:srgbClr val="F47D42"/>
          </a:solidFill>
        </p:spPr>
        <p:txBody>
          <a:bodyPr vert="horz" wrap="square" lIns="0" tIns="0" rIns="0" bIns="0" rtlCol="0">
            <a:spAutoFit/>
          </a:bodyPr>
          <a:lstStyle/>
          <a:p>
            <a:pPr marL="80645">
              <a:lnSpc>
                <a:spcPts val="1595"/>
              </a:lnSpc>
            </a:pPr>
            <a:r>
              <a:rPr sz="1400" dirty="0">
                <a:solidFill>
                  <a:srgbClr val="FFFFFF"/>
                </a:solidFill>
                <a:latin typeface="Arial"/>
                <a:cs typeface="Arial"/>
              </a:rPr>
              <a:t>Equality </a:t>
            </a:r>
            <a:r>
              <a:rPr sz="1400" spc="-5" dirty="0">
                <a:solidFill>
                  <a:srgbClr val="FFFFFF"/>
                </a:solidFill>
                <a:latin typeface="Arial"/>
                <a:cs typeface="Arial"/>
              </a:rPr>
              <a:t>and non-discrimination</a:t>
            </a:r>
            <a:r>
              <a:rPr sz="1400" spc="-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FFFFFF"/>
                </a:solidFill>
                <a:latin typeface="Arial"/>
                <a:cs typeface="Arial"/>
              </a:rPr>
              <a:t>policy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900816" y="9221800"/>
            <a:ext cx="1659889" cy="237490"/>
          </a:xfrm>
          <a:prstGeom prst="rect">
            <a:avLst/>
          </a:prstGeom>
          <a:solidFill>
            <a:srgbClr val="F47D42"/>
          </a:solidFill>
        </p:spPr>
        <p:txBody>
          <a:bodyPr vert="horz" wrap="square" lIns="0" tIns="0" rIns="0" bIns="0" rtlCol="0">
            <a:spAutoFit/>
          </a:bodyPr>
          <a:lstStyle/>
          <a:p>
            <a:pPr marL="80645">
              <a:lnSpc>
                <a:spcPts val="1639"/>
              </a:lnSpc>
            </a:pPr>
            <a:r>
              <a:rPr sz="1400" dirty="0">
                <a:solidFill>
                  <a:srgbClr val="FFFFFF"/>
                </a:solidFill>
                <a:latin typeface="Arial"/>
                <a:cs typeface="Arial"/>
              </a:rPr>
              <a:t>Accessibility</a:t>
            </a:r>
            <a:r>
              <a:rPr sz="1400" spc="-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FFFFFF"/>
                </a:solidFill>
                <a:latin typeface="Arial"/>
                <a:cs typeface="Arial"/>
              </a:rPr>
              <a:t>policy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66042" y="2938643"/>
            <a:ext cx="6273800" cy="528349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-15" dirty="0">
                <a:solidFill>
                  <a:srgbClr val="472E88"/>
                </a:solidFill>
                <a:latin typeface="Arial"/>
                <a:cs typeface="Arial"/>
              </a:rPr>
              <a:t>INDICATORS</a:t>
            </a:r>
            <a:endParaRPr sz="1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600" dirty="0">
              <a:latin typeface="Times New Roman"/>
              <a:cs typeface="Times New Roman"/>
            </a:endParaRPr>
          </a:p>
          <a:p>
            <a:pPr marL="1332230">
              <a:lnSpc>
                <a:spcPct val="100000"/>
              </a:lnSpc>
              <a:spcBef>
                <a:spcPts val="5"/>
              </a:spcBef>
            </a:pPr>
            <a:r>
              <a:rPr sz="1100" dirty="0">
                <a:solidFill>
                  <a:srgbClr val="4D189C"/>
                </a:solidFill>
                <a:latin typeface="Arial"/>
                <a:cs typeface="Arial"/>
              </a:rPr>
              <a:t>Services </a:t>
            </a:r>
            <a:r>
              <a:rPr sz="1100" spc="-5" dirty="0">
                <a:solidFill>
                  <a:srgbClr val="4D189C"/>
                </a:solidFill>
                <a:latin typeface="Arial"/>
                <a:cs typeface="Arial"/>
              </a:rPr>
              <a:t>are provided </a:t>
            </a:r>
            <a:r>
              <a:rPr sz="1100" dirty="0">
                <a:solidFill>
                  <a:srgbClr val="4D189C"/>
                </a:solidFill>
                <a:latin typeface="Arial"/>
                <a:cs typeface="Arial"/>
              </a:rPr>
              <a:t>to ALL victims </a:t>
            </a:r>
            <a:r>
              <a:rPr sz="1100" spc="-5" dirty="0">
                <a:solidFill>
                  <a:srgbClr val="4D189C"/>
                </a:solidFill>
                <a:latin typeface="Arial"/>
                <a:cs typeface="Arial"/>
              </a:rPr>
              <a:t>without </a:t>
            </a:r>
            <a:r>
              <a:rPr sz="1100" dirty="0">
                <a:solidFill>
                  <a:srgbClr val="4D189C"/>
                </a:solidFill>
                <a:latin typeface="Arial"/>
                <a:cs typeface="Arial"/>
              </a:rPr>
              <a:t>a </a:t>
            </a:r>
            <a:r>
              <a:rPr sz="1100" spc="-5" dirty="0">
                <a:solidFill>
                  <a:srgbClr val="4D189C"/>
                </a:solidFill>
                <a:latin typeface="Arial"/>
                <a:cs typeface="Arial"/>
              </a:rPr>
              <a:t>distinction based</a:t>
            </a:r>
            <a:r>
              <a:rPr sz="1100" spc="-125" dirty="0">
                <a:solidFill>
                  <a:srgbClr val="4D189C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4D189C"/>
                </a:solidFill>
                <a:latin typeface="Arial"/>
                <a:cs typeface="Arial"/>
              </a:rPr>
              <a:t>on:</a:t>
            </a:r>
            <a:endParaRPr sz="1100" dirty="0">
              <a:solidFill>
                <a:srgbClr val="4D189C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dirty="0">
              <a:latin typeface="Times New Roman"/>
              <a:cs typeface="Times New Roman"/>
            </a:endParaRPr>
          </a:p>
          <a:p>
            <a:pPr marL="1437640" indent="-105410">
              <a:lnSpc>
                <a:spcPct val="100000"/>
              </a:lnSpc>
              <a:buClr>
                <a:srgbClr val="F47D42"/>
              </a:buClr>
              <a:buFont typeface="Arial Black"/>
              <a:buChar char="•"/>
              <a:tabLst>
                <a:tab pos="1438275" algn="l"/>
              </a:tabLst>
            </a:pPr>
            <a:r>
              <a:rPr sz="1100" dirty="0">
                <a:solidFill>
                  <a:srgbClr val="4D189C"/>
                </a:solidFill>
                <a:latin typeface="Arial"/>
                <a:cs typeface="Arial"/>
              </a:rPr>
              <a:t>Their </a:t>
            </a:r>
            <a:r>
              <a:rPr sz="1100" spc="-5" dirty="0">
                <a:solidFill>
                  <a:srgbClr val="4D189C"/>
                </a:solidFill>
                <a:latin typeface="Arial"/>
                <a:cs typeface="Arial"/>
              </a:rPr>
              <a:t>personal </a:t>
            </a:r>
            <a:r>
              <a:rPr sz="1100" dirty="0">
                <a:solidFill>
                  <a:srgbClr val="4D189C"/>
                </a:solidFill>
                <a:latin typeface="Arial"/>
                <a:cs typeface="Arial"/>
              </a:rPr>
              <a:t>characteristics </a:t>
            </a:r>
            <a:r>
              <a:rPr sz="1100" spc="-10" dirty="0">
                <a:solidFill>
                  <a:srgbClr val="4D189C"/>
                </a:solidFill>
                <a:latin typeface="Arial"/>
                <a:cs typeface="Arial"/>
              </a:rPr>
              <a:t>(nationality, </a:t>
            </a:r>
            <a:r>
              <a:rPr sz="1100" spc="-5" dirty="0">
                <a:solidFill>
                  <a:srgbClr val="4D189C"/>
                </a:solidFill>
                <a:latin typeface="Arial"/>
                <a:cs typeface="Arial"/>
              </a:rPr>
              <a:t>age, language, </a:t>
            </a:r>
            <a:r>
              <a:rPr sz="1100" dirty="0">
                <a:solidFill>
                  <a:srgbClr val="4D189C"/>
                </a:solidFill>
                <a:latin typeface="Arial"/>
                <a:cs typeface="Arial"/>
              </a:rPr>
              <a:t>sex </a:t>
            </a:r>
            <a:r>
              <a:rPr sz="1100" spc="-5" dirty="0">
                <a:solidFill>
                  <a:srgbClr val="4D189C"/>
                </a:solidFill>
                <a:latin typeface="Arial"/>
                <a:cs typeface="Arial"/>
              </a:rPr>
              <a:t>etc.)</a:t>
            </a:r>
            <a:endParaRPr sz="1100" dirty="0">
              <a:solidFill>
                <a:srgbClr val="4D189C"/>
              </a:solidFill>
              <a:latin typeface="Arial"/>
              <a:cs typeface="Arial"/>
            </a:endParaRPr>
          </a:p>
          <a:p>
            <a:pPr marL="1437640" indent="-105410">
              <a:lnSpc>
                <a:spcPct val="100000"/>
              </a:lnSpc>
              <a:spcBef>
                <a:spcPts val="300"/>
              </a:spcBef>
              <a:buClr>
                <a:srgbClr val="F47D42"/>
              </a:buClr>
              <a:buFont typeface="Arial Black"/>
              <a:buChar char="•"/>
              <a:tabLst>
                <a:tab pos="1438275" algn="l"/>
              </a:tabLst>
            </a:pPr>
            <a:r>
              <a:rPr sz="1100" dirty="0">
                <a:solidFill>
                  <a:srgbClr val="4D189C"/>
                </a:solidFill>
                <a:latin typeface="Arial"/>
                <a:cs typeface="Arial"/>
              </a:rPr>
              <a:t>Whether the crime </a:t>
            </a:r>
            <a:r>
              <a:rPr sz="1100" spc="-5" dirty="0">
                <a:solidFill>
                  <a:srgbClr val="4D189C"/>
                </a:solidFill>
                <a:latin typeface="Arial"/>
                <a:cs typeface="Arial"/>
              </a:rPr>
              <a:t>was </a:t>
            </a:r>
            <a:r>
              <a:rPr sz="1100" dirty="0">
                <a:solidFill>
                  <a:srgbClr val="4D189C"/>
                </a:solidFill>
                <a:latin typeface="Arial"/>
                <a:cs typeface="Arial"/>
              </a:rPr>
              <a:t>reported </a:t>
            </a:r>
            <a:r>
              <a:rPr sz="1100" spc="-5" dirty="0">
                <a:solidFill>
                  <a:srgbClr val="4D189C"/>
                </a:solidFill>
                <a:latin typeface="Arial"/>
                <a:cs typeface="Arial"/>
              </a:rPr>
              <a:t>by </a:t>
            </a:r>
            <a:r>
              <a:rPr sz="1100" dirty="0">
                <a:solidFill>
                  <a:srgbClr val="4D189C"/>
                </a:solidFill>
                <a:latin typeface="Arial"/>
                <a:cs typeface="Arial"/>
              </a:rPr>
              <a:t>the victim </a:t>
            </a:r>
            <a:r>
              <a:rPr sz="1100" spc="-5" dirty="0">
                <a:solidFill>
                  <a:srgbClr val="4D189C"/>
                </a:solidFill>
                <a:latin typeface="Arial"/>
                <a:cs typeface="Arial"/>
              </a:rPr>
              <a:t>or anyone</a:t>
            </a:r>
            <a:r>
              <a:rPr sz="1100" spc="-25" dirty="0">
                <a:solidFill>
                  <a:srgbClr val="4D189C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4D189C"/>
                </a:solidFill>
                <a:latin typeface="Arial"/>
                <a:cs typeface="Arial"/>
              </a:rPr>
              <a:t>else</a:t>
            </a:r>
            <a:endParaRPr sz="1100" dirty="0">
              <a:solidFill>
                <a:srgbClr val="4D189C"/>
              </a:solidFill>
              <a:latin typeface="Arial"/>
              <a:cs typeface="Arial"/>
            </a:endParaRPr>
          </a:p>
          <a:p>
            <a:pPr marL="1437640" indent="-105410">
              <a:lnSpc>
                <a:spcPct val="100000"/>
              </a:lnSpc>
              <a:spcBef>
                <a:spcPts val="300"/>
              </a:spcBef>
              <a:buClr>
                <a:srgbClr val="F47D42"/>
              </a:buClr>
              <a:buFont typeface="Arial Black"/>
              <a:buChar char="•"/>
              <a:tabLst>
                <a:tab pos="1438275" algn="l"/>
              </a:tabLst>
            </a:pPr>
            <a:r>
              <a:rPr sz="1100" dirty="0">
                <a:solidFill>
                  <a:srgbClr val="4D189C"/>
                </a:solidFill>
                <a:latin typeface="Arial"/>
                <a:cs typeface="Arial"/>
              </a:rPr>
              <a:t>Whether </a:t>
            </a:r>
            <a:r>
              <a:rPr sz="1100" spc="-5" dirty="0">
                <a:solidFill>
                  <a:srgbClr val="4D189C"/>
                </a:solidFill>
                <a:latin typeface="Arial"/>
                <a:cs typeface="Arial"/>
              </a:rPr>
              <a:t>or not </a:t>
            </a:r>
            <a:r>
              <a:rPr sz="1100" dirty="0">
                <a:solidFill>
                  <a:srgbClr val="4D189C"/>
                </a:solidFill>
                <a:latin typeface="Arial"/>
                <a:cs typeface="Arial"/>
              </a:rPr>
              <a:t>they </a:t>
            </a:r>
            <a:r>
              <a:rPr sz="1100" spc="-5" dirty="0">
                <a:solidFill>
                  <a:srgbClr val="4D189C"/>
                </a:solidFill>
                <a:latin typeface="Arial"/>
                <a:cs typeface="Arial"/>
              </a:rPr>
              <a:t>are legal </a:t>
            </a:r>
            <a:r>
              <a:rPr sz="1100" dirty="0">
                <a:solidFill>
                  <a:srgbClr val="4D189C"/>
                </a:solidFill>
                <a:latin typeface="Arial"/>
                <a:cs typeface="Arial"/>
              </a:rPr>
              <a:t>residents </a:t>
            </a:r>
            <a:r>
              <a:rPr sz="1100" spc="-5" dirty="0">
                <a:solidFill>
                  <a:srgbClr val="4D189C"/>
                </a:solidFill>
                <a:latin typeface="Arial"/>
                <a:cs typeface="Arial"/>
              </a:rPr>
              <a:t>in </a:t>
            </a:r>
            <a:r>
              <a:rPr sz="1100" dirty="0">
                <a:solidFill>
                  <a:srgbClr val="4D189C"/>
                </a:solidFill>
                <a:latin typeface="Arial"/>
                <a:cs typeface="Arial"/>
              </a:rPr>
              <a:t>the</a:t>
            </a:r>
            <a:r>
              <a:rPr sz="1100" spc="-15" dirty="0">
                <a:solidFill>
                  <a:srgbClr val="4D189C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4D189C"/>
                </a:solidFill>
                <a:latin typeface="Arial"/>
                <a:cs typeface="Arial"/>
              </a:rPr>
              <a:t>country</a:t>
            </a:r>
          </a:p>
          <a:p>
            <a:pPr marL="1437640" indent="-105410">
              <a:lnSpc>
                <a:spcPct val="100000"/>
              </a:lnSpc>
              <a:spcBef>
                <a:spcPts val="300"/>
              </a:spcBef>
              <a:buClr>
                <a:srgbClr val="F47D42"/>
              </a:buClr>
              <a:buFont typeface="Arial Black"/>
              <a:buChar char="•"/>
              <a:tabLst>
                <a:tab pos="1438275" algn="l"/>
              </a:tabLst>
            </a:pPr>
            <a:r>
              <a:rPr sz="1100" dirty="0">
                <a:solidFill>
                  <a:srgbClr val="4D189C"/>
                </a:solidFill>
                <a:latin typeface="Arial"/>
                <a:cs typeface="Arial"/>
              </a:rPr>
              <a:t>Whether they </a:t>
            </a:r>
            <a:r>
              <a:rPr sz="1100" spc="-5" dirty="0">
                <a:solidFill>
                  <a:srgbClr val="4D189C"/>
                </a:solidFill>
                <a:latin typeface="Arial"/>
                <a:cs typeface="Arial"/>
              </a:rPr>
              <a:t>are </a:t>
            </a:r>
            <a:r>
              <a:rPr sz="1100" dirty="0">
                <a:solidFill>
                  <a:srgbClr val="4D189C"/>
                </a:solidFill>
                <a:latin typeface="Arial"/>
                <a:cs typeface="Arial"/>
              </a:rPr>
              <a:t>a </a:t>
            </a:r>
            <a:r>
              <a:rPr sz="1100" spc="-5" dirty="0">
                <a:solidFill>
                  <a:srgbClr val="4D189C"/>
                </a:solidFill>
                <a:latin typeface="Arial"/>
                <a:cs typeface="Arial"/>
              </a:rPr>
              <a:t>direct </a:t>
            </a:r>
            <a:r>
              <a:rPr sz="1100" dirty="0">
                <a:solidFill>
                  <a:srgbClr val="4D189C"/>
                </a:solidFill>
                <a:latin typeface="Arial"/>
                <a:cs typeface="Arial"/>
              </a:rPr>
              <a:t>victim </a:t>
            </a:r>
            <a:r>
              <a:rPr sz="1100" spc="-5" dirty="0">
                <a:solidFill>
                  <a:srgbClr val="4D189C"/>
                </a:solidFill>
                <a:latin typeface="Arial"/>
                <a:cs typeface="Arial"/>
              </a:rPr>
              <a:t>or </a:t>
            </a:r>
            <a:r>
              <a:rPr sz="1100" dirty="0">
                <a:solidFill>
                  <a:srgbClr val="4D189C"/>
                </a:solidFill>
                <a:latin typeface="Arial"/>
                <a:cs typeface="Arial"/>
              </a:rPr>
              <a:t>a family</a:t>
            </a:r>
            <a:r>
              <a:rPr sz="1100" spc="-25" dirty="0">
                <a:solidFill>
                  <a:srgbClr val="4D189C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4D189C"/>
                </a:solidFill>
                <a:latin typeface="Arial"/>
                <a:cs typeface="Arial"/>
              </a:rPr>
              <a:t>member</a:t>
            </a:r>
          </a:p>
          <a:p>
            <a:pPr marL="1437640" indent="-105410">
              <a:lnSpc>
                <a:spcPct val="100000"/>
              </a:lnSpc>
              <a:spcBef>
                <a:spcPts val="300"/>
              </a:spcBef>
              <a:buClr>
                <a:srgbClr val="F47D42"/>
              </a:buClr>
              <a:buFont typeface="Arial Black"/>
              <a:buChar char="•"/>
              <a:tabLst>
                <a:tab pos="1438275" algn="l"/>
              </a:tabLst>
            </a:pPr>
            <a:r>
              <a:rPr sz="1100" dirty="0">
                <a:solidFill>
                  <a:srgbClr val="4D189C"/>
                </a:solidFill>
                <a:latin typeface="Arial"/>
                <a:cs typeface="Arial"/>
              </a:rPr>
              <a:t>Where they </a:t>
            </a:r>
            <a:r>
              <a:rPr sz="1100" spc="-5" dirty="0">
                <a:solidFill>
                  <a:srgbClr val="4D189C"/>
                </a:solidFill>
                <a:latin typeface="Arial"/>
                <a:cs typeface="Arial"/>
              </a:rPr>
              <a:t>live in </a:t>
            </a:r>
            <a:r>
              <a:rPr sz="1100" dirty="0">
                <a:solidFill>
                  <a:srgbClr val="4D189C"/>
                </a:solidFill>
                <a:latin typeface="Arial"/>
                <a:cs typeface="Arial"/>
              </a:rPr>
              <a:t>the country </a:t>
            </a:r>
            <a:r>
              <a:rPr sz="1100" spc="-5" dirty="0">
                <a:solidFill>
                  <a:srgbClr val="4D189C"/>
                </a:solidFill>
                <a:latin typeface="Arial"/>
                <a:cs typeface="Arial"/>
              </a:rPr>
              <a:t>or</a:t>
            </a:r>
            <a:r>
              <a:rPr sz="1100" spc="-15" dirty="0">
                <a:solidFill>
                  <a:srgbClr val="4D189C"/>
                </a:solidFill>
                <a:latin typeface="Arial"/>
                <a:cs typeface="Arial"/>
              </a:rPr>
              <a:t> </a:t>
            </a:r>
            <a:r>
              <a:rPr sz="1100" spc="-5" dirty="0" smtClean="0">
                <a:solidFill>
                  <a:srgbClr val="4D189C"/>
                </a:solidFill>
                <a:latin typeface="Arial"/>
                <a:cs typeface="Arial"/>
              </a:rPr>
              <a:t>abroad</a:t>
            </a:r>
            <a:endParaRPr sz="1100" dirty="0" smtClean="0">
              <a:solidFill>
                <a:srgbClr val="4D189C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dirty="0" smtClean="0">
              <a:latin typeface="Times New Roman"/>
              <a:cs typeface="Times New Roman"/>
            </a:endParaRPr>
          </a:p>
          <a:p>
            <a:pPr marL="1332230">
              <a:lnSpc>
                <a:spcPct val="100000"/>
              </a:lnSpc>
            </a:pPr>
            <a:r>
              <a:rPr sz="1100" b="1" dirty="0" smtClean="0">
                <a:solidFill>
                  <a:srgbClr val="F47D42"/>
                </a:solidFill>
                <a:latin typeface="Arial"/>
                <a:cs typeface="Arial"/>
              </a:rPr>
              <a:t>GENERALIST </a:t>
            </a:r>
            <a:r>
              <a:rPr sz="1100" b="1" spc="-5" dirty="0" smtClean="0">
                <a:solidFill>
                  <a:srgbClr val="F47D42"/>
                </a:solidFill>
                <a:latin typeface="Arial"/>
                <a:cs typeface="Arial"/>
              </a:rPr>
              <a:t>SERVICES: </a:t>
            </a:r>
            <a:r>
              <a:rPr sz="1100" spc="-5" dirty="0" smtClean="0">
                <a:solidFill>
                  <a:srgbClr val="4D189C"/>
                </a:solidFill>
                <a:latin typeface="Arial"/>
                <a:cs typeface="Arial"/>
              </a:rPr>
              <a:t>accessible </a:t>
            </a:r>
            <a:r>
              <a:rPr sz="1100" dirty="0" smtClean="0">
                <a:solidFill>
                  <a:srgbClr val="4D189C"/>
                </a:solidFill>
                <a:latin typeface="Arial"/>
                <a:cs typeface="Arial"/>
              </a:rPr>
              <a:t>to </a:t>
            </a:r>
            <a:r>
              <a:rPr sz="1100" spc="-5" dirty="0" smtClean="0">
                <a:solidFill>
                  <a:srgbClr val="4D189C"/>
                </a:solidFill>
                <a:latin typeface="Arial"/>
                <a:cs typeface="Arial"/>
              </a:rPr>
              <a:t>all </a:t>
            </a:r>
            <a:r>
              <a:rPr sz="1100" dirty="0" smtClean="0">
                <a:solidFill>
                  <a:srgbClr val="4D189C"/>
                </a:solidFill>
                <a:latin typeface="Arial"/>
                <a:cs typeface="Arial"/>
              </a:rPr>
              <a:t>victims </a:t>
            </a:r>
            <a:r>
              <a:rPr sz="1100" spc="-5" dirty="0" smtClean="0">
                <a:solidFill>
                  <a:srgbClr val="4D189C"/>
                </a:solidFill>
                <a:latin typeface="Arial"/>
                <a:cs typeface="Arial"/>
              </a:rPr>
              <a:t>of all </a:t>
            </a:r>
            <a:r>
              <a:rPr sz="1100" dirty="0" smtClean="0">
                <a:solidFill>
                  <a:srgbClr val="4D189C"/>
                </a:solidFill>
                <a:latin typeface="Arial"/>
                <a:cs typeface="Arial"/>
              </a:rPr>
              <a:t>crimes </a:t>
            </a:r>
            <a:r>
              <a:rPr sz="1100" spc="-5" dirty="0" smtClean="0">
                <a:solidFill>
                  <a:srgbClr val="4D189C"/>
                </a:solidFill>
                <a:latin typeface="Arial"/>
                <a:cs typeface="Arial"/>
              </a:rPr>
              <a:t>without </a:t>
            </a:r>
            <a:r>
              <a:rPr sz="1100" dirty="0" smtClean="0">
                <a:solidFill>
                  <a:srgbClr val="4D189C"/>
                </a:solidFill>
                <a:latin typeface="Arial"/>
                <a:cs typeface="Arial"/>
              </a:rPr>
              <a:t>ANY</a:t>
            </a:r>
            <a:r>
              <a:rPr sz="1100" spc="-114" dirty="0" smtClean="0">
                <a:solidFill>
                  <a:srgbClr val="4D189C"/>
                </a:solidFill>
                <a:latin typeface="Arial"/>
                <a:cs typeface="Arial"/>
              </a:rPr>
              <a:t> </a:t>
            </a:r>
            <a:r>
              <a:rPr sz="1100" spc="-5" dirty="0" smtClean="0">
                <a:solidFill>
                  <a:srgbClr val="4D189C"/>
                </a:solidFill>
                <a:latin typeface="Arial"/>
                <a:cs typeface="Arial"/>
              </a:rPr>
              <a:t>distinction</a:t>
            </a:r>
            <a:endParaRPr sz="1100" dirty="0" smtClean="0">
              <a:solidFill>
                <a:srgbClr val="4D189C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600" dirty="0" smtClean="0">
              <a:latin typeface="Times New Roman"/>
              <a:cs typeface="Times New Roman"/>
            </a:endParaRPr>
          </a:p>
          <a:p>
            <a:pPr marL="1332230" marR="36830">
              <a:lnSpc>
                <a:spcPct val="125000"/>
              </a:lnSpc>
            </a:pPr>
            <a:r>
              <a:rPr sz="1100" b="1" dirty="0" smtClean="0">
                <a:solidFill>
                  <a:srgbClr val="F47D42"/>
                </a:solidFill>
                <a:latin typeface="Arial"/>
                <a:cs typeface="Arial"/>
              </a:rPr>
              <a:t>SPECIALIST </a:t>
            </a:r>
            <a:r>
              <a:rPr sz="1100" b="1" spc="-5" dirty="0" smtClean="0">
                <a:solidFill>
                  <a:srgbClr val="F47D42"/>
                </a:solidFill>
                <a:latin typeface="Arial"/>
                <a:cs typeface="Arial"/>
              </a:rPr>
              <a:t>SERVICES: </a:t>
            </a:r>
            <a:r>
              <a:rPr sz="1100" dirty="0" smtClean="0">
                <a:solidFill>
                  <a:srgbClr val="4D189C"/>
                </a:solidFill>
                <a:latin typeface="Arial"/>
                <a:cs typeface="Arial"/>
              </a:rPr>
              <a:t>can focus </a:t>
            </a:r>
            <a:r>
              <a:rPr sz="1100" spc="-5" dirty="0" smtClean="0">
                <a:solidFill>
                  <a:srgbClr val="4D189C"/>
                </a:solidFill>
                <a:latin typeface="Arial"/>
                <a:cs typeface="Arial"/>
              </a:rPr>
              <a:t>on </a:t>
            </a:r>
            <a:r>
              <a:rPr sz="1100" dirty="0" smtClean="0">
                <a:solidFill>
                  <a:srgbClr val="4D189C"/>
                </a:solidFill>
                <a:latin typeface="Arial"/>
                <a:cs typeface="Arial"/>
              </a:rPr>
              <a:t>some vulnerable </a:t>
            </a:r>
            <a:r>
              <a:rPr sz="1100" spc="-5" dirty="0" smtClean="0">
                <a:solidFill>
                  <a:srgbClr val="4D189C"/>
                </a:solidFill>
                <a:latin typeface="Arial"/>
                <a:cs typeface="Arial"/>
              </a:rPr>
              <a:t>groups </a:t>
            </a:r>
            <a:r>
              <a:rPr sz="1100" dirty="0" smtClean="0">
                <a:solidFill>
                  <a:srgbClr val="4D189C"/>
                </a:solidFill>
                <a:latin typeface="Arial"/>
                <a:cs typeface="Arial"/>
              </a:rPr>
              <a:t>(e.g. children, </a:t>
            </a:r>
            <a:r>
              <a:rPr sz="1100" spc="-5" dirty="0" smtClean="0">
                <a:solidFill>
                  <a:srgbClr val="4D189C"/>
                </a:solidFill>
                <a:latin typeface="Arial"/>
                <a:cs typeface="Arial"/>
              </a:rPr>
              <a:t>women,  persons with disabilities, LGBTI), </a:t>
            </a:r>
            <a:r>
              <a:rPr sz="1100" dirty="0" smtClean="0">
                <a:solidFill>
                  <a:srgbClr val="4D189C"/>
                </a:solidFill>
                <a:latin typeface="Arial"/>
                <a:cs typeface="Arial"/>
              </a:rPr>
              <a:t>some crimes (e.g. </a:t>
            </a:r>
            <a:r>
              <a:rPr sz="1100" spc="-5" dirty="0" smtClean="0">
                <a:solidFill>
                  <a:srgbClr val="4D189C"/>
                </a:solidFill>
                <a:latin typeface="Arial"/>
                <a:cs typeface="Arial"/>
              </a:rPr>
              <a:t>domestic </a:t>
            </a:r>
            <a:r>
              <a:rPr sz="1100" dirty="0" smtClean="0">
                <a:solidFill>
                  <a:srgbClr val="4D189C"/>
                </a:solidFill>
                <a:latin typeface="Arial"/>
                <a:cs typeface="Arial"/>
              </a:rPr>
              <a:t>violence, </a:t>
            </a:r>
            <a:r>
              <a:rPr sz="1100" spc="-5" dirty="0" smtClean="0">
                <a:solidFill>
                  <a:srgbClr val="4D189C"/>
                </a:solidFill>
                <a:latin typeface="Arial"/>
                <a:cs typeface="Arial"/>
              </a:rPr>
              <a:t>hate </a:t>
            </a:r>
            <a:r>
              <a:rPr sz="1100" dirty="0" smtClean="0">
                <a:solidFill>
                  <a:srgbClr val="4D189C"/>
                </a:solidFill>
                <a:latin typeface="Arial"/>
                <a:cs typeface="Arial"/>
              </a:rPr>
              <a:t>crime, </a:t>
            </a:r>
            <a:r>
              <a:rPr sz="1100" spc="-5" dirty="0" smtClean="0">
                <a:solidFill>
                  <a:srgbClr val="4D189C"/>
                </a:solidFill>
                <a:latin typeface="Arial"/>
                <a:cs typeface="Arial"/>
              </a:rPr>
              <a:t>war  </a:t>
            </a:r>
            <a:r>
              <a:rPr sz="1100" dirty="0" smtClean="0">
                <a:solidFill>
                  <a:srgbClr val="4D189C"/>
                </a:solidFill>
                <a:latin typeface="Arial"/>
                <a:cs typeface="Arial"/>
              </a:rPr>
              <a:t>crimes </a:t>
            </a:r>
            <a:r>
              <a:rPr sz="1100" spc="-5" dirty="0" smtClean="0">
                <a:solidFill>
                  <a:srgbClr val="4D189C"/>
                </a:solidFill>
                <a:latin typeface="Arial"/>
                <a:cs typeface="Arial"/>
              </a:rPr>
              <a:t>etc.), or </a:t>
            </a:r>
            <a:r>
              <a:rPr sz="1100" dirty="0" smtClean="0">
                <a:solidFill>
                  <a:srgbClr val="4D189C"/>
                </a:solidFill>
                <a:latin typeface="Arial"/>
                <a:cs typeface="Arial"/>
              </a:rPr>
              <a:t>a combination </a:t>
            </a:r>
            <a:r>
              <a:rPr sz="1100" spc="-5" dirty="0" smtClean="0">
                <a:solidFill>
                  <a:srgbClr val="4D189C"/>
                </a:solidFill>
                <a:latin typeface="Arial"/>
                <a:cs typeface="Arial"/>
              </a:rPr>
              <a:t>of any of </a:t>
            </a:r>
            <a:r>
              <a:rPr sz="1100" dirty="0" smtClean="0">
                <a:solidFill>
                  <a:srgbClr val="4D189C"/>
                </a:solidFill>
                <a:latin typeface="Arial"/>
                <a:cs typeface="Arial"/>
              </a:rPr>
              <a:t>those </a:t>
            </a:r>
            <a:r>
              <a:rPr sz="1100" spc="-5" dirty="0" smtClean="0">
                <a:solidFill>
                  <a:srgbClr val="4D189C"/>
                </a:solidFill>
                <a:latin typeface="Arial"/>
                <a:cs typeface="Arial"/>
              </a:rPr>
              <a:t>elements </a:t>
            </a:r>
            <a:r>
              <a:rPr sz="1100" dirty="0" smtClean="0">
                <a:solidFill>
                  <a:srgbClr val="4D189C"/>
                </a:solidFill>
                <a:latin typeface="Arial"/>
                <a:cs typeface="Arial"/>
              </a:rPr>
              <a:t>(e.g. </a:t>
            </a:r>
            <a:r>
              <a:rPr sz="1100" spc="-5" dirty="0" smtClean="0">
                <a:solidFill>
                  <a:srgbClr val="4D189C"/>
                </a:solidFill>
                <a:latin typeface="Arial"/>
                <a:cs typeface="Arial"/>
              </a:rPr>
              <a:t>women with disabilities  </a:t>
            </a:r>
            <a:r>
              <a:rPr sz="1100" dirty="0" smtClean="0">
                <a:solidFill>
                  <a:srgbClr val="4D189C"/>
                </a:solidFill>
                <a:latin typeface="Arial"/>
                <a:cs typeface="Arial"/>
              </a:rPr>
              <a:t>victims </a:t>
            </a:r>
            <a:r>
              <a:rPr sz="1100" spc="-5" dirty="0" smtClean="0">
                <a:solidFill>
                  <a:srgbClr val="4D189C"/>
                </a:solidFill>
                <a:latin typeface="Arial"/>
                <a:cs typeface="Arial"/>
              </a:rPr>
              <a:t>of domestic </a:t>
            </a:r>
            <a:r>
              <a:rPr sz="1100" dirty="0" smtClean="0">
                <a:solidFill>
                  <a:srgbClr val="4D189C"/>
                </a:solidFill>
                <a:latin typeface="Arial"/>
                <a:cs typeface="Arial"/>
              </a:rPr>
              <a:t>violence). But then </a:t>
            </a:r>
            <a:r>
              <a:rPr sz="1100" spc="-5" dirty="0" smtClean="0">
                <a:solidFill>
                  <a:srgbClr val="4D189C"/>
                </a:solidFill>
                <a:latin typeface="Arial"/>
                <a:cs typeface="Arial"/>
              </a:rPr>
              <a:t>have </a:t>
            </a:r>
            <a:r>
              <a:rPr sz="1100" dirty="0" smtClean="0">
                <a:solidFill>
                  <a:srgbClr val="4D189C"/>
                </a:solidFill>
                <a:latin typeface="Arial"/>
                <a:cs typeface="Arial"/>
              </a:rPr>
              <a:t>to </a:t>
            </a:r>
            <a:r>
              <a:rPr sz="1100" spc="-5" dirty="0" smtClean="0">
                <a:solidFill>
                  <a:srgbClr val="4D189C"/>
                </a:solidFill>
                <a:latin typeface="Arial"/>
                <a:cs typeface="Arial"/>
              </a:rPr>
              <a:t>accept anyone who </a:t>
            </a:r>
            <a:r>
              <a:rPr sz="1100" dirty="0" smtClean="0">
                <a:solidFill>
                  <a:srgbClr val="4D189C"/>
                </a:solidFill>
                <a:latin typeface="Arial"/>
                <a:cs typeface="Arial"/>
              </a:rPr>
              <a:t>complies </a:t>
            </a:r>
            <a:r>
              <a:rPr sz="1100" spc="-5" dirty="0" smtClean="0">
                <a:solidFill>
                  <a:srgbClr val="4D189C"/>
                </a:solidFill>
                <a:latin typeface="Arial"/>
                <a:cs typeface="Arial"/>
              </a:rPr>
              <a:t>with </a:t>
            </a:r>
            <a:r>
              <a:rPr sz="1100" dirty="0" smtClean="0">
                <a:solidFill>
                  <a:srgbClr val="4D189C"/>
                </a:solidFill>
                <a:latin typeface="Arial"/>
                <a:cs typeface="Arial"/>
              </a:rPr>
              <a:t>those  characteristics (e.g. cannot turn </a:t>
            </a:r>
            <a:r>
              <a:rPr sz="1100" spc="-5" dirty="0" smtClean="0">
                <a:solidFill>
                  <a:srgbClr val="4D189C"/>
                </a:solidFill>
                <a:latin typeface="Arial"/>
                <a:cs typeface="Arial"/>
              </a:rPr>
              <a:t>away </a:t>
            </a:r>
            <a:r>
              <a:rPr sz="1100" dirty="0" smtClean="0">
                <a:solidFill>
                  <a:srgbClr val="4D189C"/>
                </a:solidFill>
                <a:latin typeface="Arial"/>
                <a:cs typeface="Arial"/>
              </a:rPr>
              <a:t>a </a:t>
            </a:r>
            <a:r>
              <a:rPr sz="1100" spc="-5" dirty="0" smtClean="0">
                <a:solidFill>
                  <a:srgbClr val="4D189C"/>
                </a:solidFill>
                <a:latin typeface="Arial"/>
                <a:cs typeface="Arial"/>
              </a:rPr>
              <a:t>homosexual women with</a:t>
            </a:r>
            <a:r>
              <a:rPr sz="1100" spc="-40" dirty="0" smtClean="0">
                <a:solidFill>
                  <a:srgbClr val="4D189C"/>
                </a:solidFill>
                <a:latin typeface="Arial"/>
                <a:cs typeface="Arial"/>
              </a:rPr>
              <a:t> </a:t>
            </a:r>
            <a:r>
              <a:rPr sz="1100" spc="-5" dirty="0" smtClean="0">
                <a:solidFill>
                  <a:srgbClr val="4D189C"/>
                </a:solidFill>
                <a:latin typeface="Arial"/>
                <a:cs typeface="Arial"/>
              </a:rPr>
              <a:t>disabilities)</a:t>
            </a:r>
            <a:endParaRPr sz="1100" dirty="0" smtClean="0">
              <a:solidFill>
                <a:srgbClr val="4D189C"/>
              </a:solidFill>
              <a:latin typeface="Arial"/>
              <a:cs typeface="Arial"/>
            </a:endParaRPr>
          </a:p>
          <a:p>
            <a:pPr marL="1332230">
              <a:lnSpc>
                <a:spcPct val="100000"/>
              </a:lnSpc>
              <a:spcBef>
                <a:spcPts val="300"/>
              </a:spcBef>
            </a:pPr>
            <a:r>
              <a:rPr sz="1100" dirty="0" smtClean="0">
                <a:solidFill>
                  <a:srgbClr val="4D189C"/>
                </a:solidFill>
                <a:latin typeface="Arial"/>
                <a:cs typeface="Arial"/>
              </a:rPr>
              <a:t>A </a:t>
            </a:r>
            <a:r>
              <a:rPr sz="1100" spc="-5" dirty="0" smtClean="0">
                <a:solidFill>
                  <a:srgbClr val="4D189C"/>
                </a:solidFill>
                <a:latin typeface="Arial"/>
                <a:cs typeface="Arial"/>
              </a:rPr>
              <a:t>guarantee of non-discrimination in </a:t>
            </a:r>
            <a:r>
              <a:rPr sz="1100" dirty="0" smtClean="0">
                <a:solidFill>
                  <a:srgbClr val="4D189C"/>
                </a:solidFill>
                <a:latin typeface="Arial"/>
                <a:cs typeface="Arial"/>
              </a:rPr>
              <a:t>the constitution </a:t>
            </a:r>
            <a:r>
              <a:rPr sz="1100" spc="-5" dirty="0" smtClean="0">
                <a:solidFill>
                  <a:srgbClr val="4D189C"/>
                </a:solidFill>
                <a:latin typeface="Arial"/>
                <a:cs typeface="Arial"/>
              </a:rPr>
              <a:t>or</a:t>
            </a:r>
            <a:r>
              <a:rPr sz="1100" spc="-75" dirty="0" smtClean="0">
                <a:solidFill>
                  <a:srgbClr val="4D189C"/>
                </a:solidFill>
                <a:latin typeface="Arial"/>
                <a:cs typeface="Arial"/>
              </a:rPr>
              <a:t> </a:t>
            </a:r>
            <a:r>
              <a:rPr sz="1100" dirty="0" smtClean="0">
                <a:solidFill>
                  <a:srgbClr val="4D189C"/>
                </a:solidFill>
                <a:latin typeface="Arial"/>
                <a:cs typeface="Arial"/>
              </a:rPr>
              <a:t>statute</a:t>
            </a:r>
          </a:p>
          <a:p>
            <a:pPr marL="1332230" marR="69850">
              <a:lnSpc>
                <a:spcPct val="125000"/>
              </a:lnSpc>
            </a:pPr>
            <a:r>
              <a:rPr sz="1100" dirty="0" smtClean="0">
                <a:solidFill>
                  <a:srgbClr val="4D189C"/>
                </a:solidFill>
                <a:latin typeface="Arial"/>
                <a:cs typeface="Arial"/>
              </a:rPr>
              <a:t>A commitment to </a:t>
            </a:r>
            <a:r>
              <a:rPr sz="1100" spc="-5" dirty="0" smtClean="0">
                <a:solidFill>
                  <a:srgbClr val="4D189C"/>
                </a:solidFill>
                <a:latin typeface="Arial"/>
                <a:cs typeface="Arial"/>
              </a:rPr>
              <a:t>provide </a:t>
            </a:r>
            <a:r>
              <a:rPr sz="1100" dirty="0" smtClean="0">
                <a:solidFill>
                  <a:srgbClr val="4D189C"/>
                </a:solidFill>
                <a:latin typeface="Arial"/>
                <a:cs typeface="Arial"/>
              </a:rPr>
              <a:t>services to </a:t>
            </a:r>
            <a:r>
              <a:rPr sz="1100" spc="-5" dirty="0" smtClean="0">
                <a:solidFill>
                  <a:srgbClr val="4D189C"/>
                </a:solidFill>
                <a:latin typeface="Arial"/>
                <a:cs typeface="Arial"/>
              </a:rPr>
              <a:t>all </a:t>
            </a:r>
            <a:r>
              <a:rPr sz="1100" dirty="0" smtClean="0">
                <a:solidFill>
                  <a:srgbClr val="4D189C"/>
                </a:solidFill>
                <a:latin typeface="Arial"/>
                <a:cs typeface="Arial"/>
              </a:rPr>
              <a:t>victims (generalist services) </a:t>
            </a:r>
            <a:r>
              <a:rPr sz="1100" spc="-5" dirty="0" smtClean="0">
                <a:solidFill>
                  <a:srgbClr val="4D189C"/>
                </a:solidFill>
                <a:latin typeface="Arial"/>
                <a:cs typeface="Arial"/>
              </a:rPr>
              <a:t>or </a:t>
            </a:r>
            <a:r>
              <a:rPr sz="1100" dirty="0" smtClean="0">
                <a:solidFill>
                  <a:srgbClr val="4D189C"/>
                </a:solidFill>
                <a:latin typeface="Arial"/>
                <a:cs typeface="Arial"/>
              </a:rPr>
              <a:t>to </a:t>
            </a:r>
            <a:r>
              <a:rPr sz="1100" spc="-5" dirty="0" smtClean="0">
                <a:solidFill>
                  <a:srgbClr val="4D189C"/>
                </a:solidFill>
                <a:latin typeface="Arial"/>
                <a:cs typeface="Arial"/>
              </a:rPr>
              <a:t>all </a:t>
            </a:r>
            <a:r>
              <a:rPr sz="1100" dirty="0" smtClean="0">
                <a:solidFill>
                  <a:srgbClr val="4D189C"/>
                </a:solidFill>
                <a:latin typeface="Arial"/>
                <a:cs typeface="Arial"/>
              </a:rPr>
              <a:t>those</a:t>
            </a:r>
            <a:r>
              <a:rPr sz="1100" spc="-135" dirty="0" smtClean="0">
                <a:solidFill>
                  <a:srgbClr val="4D189C"/>
                </a:solidFill>
                <a:latin typeface="Arial"/>
                <a:cs typeface="Arial"/>
              </a:rPr>
              <a:t> </a:t>
            </a:r>
            <a:r>
              <a:rPr sz="1100" spc="-5" dirty="0" smtClean="0">
                <a:solidFill>
                  <a:srgbClr val="4D189C"/>
                </a:solidFill>
                <a:latin typeface="Arial"/>
                <a:cs typeface="Arial"/>
              </a:rPr>
              <a:t>who  </a:t>
            </a:r>
            <a:r>
              <a:rPr sz="1100" dirty="0" smtClean="0">
                <a:solidFill>
                  <a:srgbClr val="4D189C"/>
                </a:solidFill>
                <a:latin typeface="Arial"/>
                <a:cs typeface="Arial"/>
              </a:rPr>
              <a:t>fall </a:t>
            </a:r>
            <a:r>
              <a:rPr sz="1100" spc="-5" dirty="0" smtClean="0">
                <a:solidFill>
                  <a:srgbClr val="4D189C"/>
                </a:solidFill>
                <a:latin typeface="Arial"/>
                <a:cs typeface="Arial"/>
              </a:rPr>
              <a:t>within </a:t>
            </a:r>
            <a:r>
              <a:rPr sz="1100" dirty="0" smtClean="0">
                <a:solidFill>
                  <a:srgbClr val="4D189C"/>
                </a:solidFill>
                <a:latin typeface="Arial"/>
                <a:cs typeface="Arial"/>
              </a:rPr>
              <a:t>the supported category (specialist</a:t>
            </a:r>
            <a:r>
              <a:rPr sz="1100" spc="-10" dirty="0" smtClean="0">
                <a:solidFill>
                  <a:srgbClr val="4D189C"/>
                </a:solidFill>
                <a:latin typeface="Arial"/>
                <a:cs typeface="Arial"/>
              </a:rPr>
              <a:t> </a:t>
            </a:r>
            <a:r>
              <a:rPr sz="1100" dirty="0" smtClean="0">
                <a:solidFill>
                  <a:srgbClr val="4D189C"/>
                </a:solidFill>
                <a:latin typeface="Arial"/>
                <a:cs typeface="Arial"/>
              </a:rPr>
              <a:t>services)</a:t>
            </a:r>
          </a:p>
          <a:p>
            <a:pPr>
              <a:lnSpc>
                <a:spcPct val="100000"/>
              </a:lnSpc>
            </a:pPr>
            <a:endParaRPr sz="11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4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400" b="1" spc="-10" dirty="0">
                <a:solidFill>
                  <a:srgbClr val="472E88"/>
                </a:solidFill>
                <a:latin typeface="Arial"/>
                <a:cs typeface="Arial"/>
              </a:rPr>
              <a:t>TOOLS </a:t>
            </a:r>
            <a:r>
              <a:rPr sz="1400" b="1" dirty="0">
                <a:solidFill>
                  <a:srgbClr val="472E88"/>
                </a:solidFill>
                <a:latin typeface="Arial"/>
                <a:cs typeface="Arial"/>
              </a:rPr>
              <a:t>FOR</a:t>
            </a:r>
            <a:r>
              <a:rPr sz="1400" b="1" spc="5" dirty="0">
                <a:solidFill>
                  <a:srgbClr val="472E88"/>
                </a:solidFill>
                <a:latin typeface="Arial"/>
                <a:cs typeface="Arial"/>
              </a:rPr>
              <a:t> </a:t>
            </a:r>
            <a:r>
              <a:rPr sz="1400" b="1" spc="-20" dirty="0">
                <a:solidFill>
                  <a:srgbClr val="472E88"/>
                </a:solidFill>
                <a:latin typeface="Arial"/>
                <a:cs typeface="Arial"/>
              </a:rPr>
              <a:t>IMPLEMENTATION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600065" y="8222141"/>
            <a:ext cx="2822575" cy="0"/>
          </a:xfrm>
          <a:custGeom>
            <a:avLst/>
            <a:gdLst/>
            <a:ahLst/>
            <a:cxnLst/>
            <a:rect l="l" t="t" r="r" b="b"/>
            <a:pathLst>
              <a:path w="2822575">
                <a:moveTo>
                  <a:pt x="0" y="0"/>
                </a:moveTo>
                <a:lnTo>
                  <a:pt x="2822511" y="0"/>
                </a:lnTo>
              </a:path>
            </a:pathLst>
          </a:custGeom>
          <a:ln w="12700">
            <a:solidFill>
              <a:srgbClr val="F47D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086193" y="8685407"/>
            <a:ext cx="472440" cy="632460"/>
          </a:xfrm>
          <a:custGeom>
            <a:avLst/>
            <a:gdLst/>
            <a:ahLst/>
            <a:cxnLst/>
            <a:rect l="l" t="t" r="r" b="b"/>
            <a:pathLst>
              <a:path w="472440" h="632459">
                <a:moveTo>
                  <a:pt x="0" y="0"/>
                </a:moveTo>
                <a:lnTo>
                  <a:pt x="471893" y="0"/>
                </a:lnTo>
                <a:lnTo>
                  <a:pt x="471893" y="632193"/>
                </a:lnTo>
                <a:lnTo>
                  <a:pt x="0" y="632193"/>
                </a:lnTo>
                <a:lnTo>
                  <a:pt x="0" y="0"/>
                </a:lnTo>
                <a:close/>
              </a:path>
            </a:pathLst>
          </a:custGeom>
          <a:solidFill>
            <a:srgbClr val="472E8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106348" y="8707365"/>
            <a:ext cx="429895" cy="590550"/>
          </a:xfrm>
          <a:custGeom>
            <a:avLst/>
            <a:gdLst/>
            <a:ahLst/>
            <a:cxnLst/>
            <a:rect l="l" t="t" r="r" b="b"/>
            <a:pathLst>
              <a:path w="429894" h="590550">
                <a:moveTo>
                  <a:pt x="0" y="0"/>
                </a:moveTo>
                <a:lnTo>
                  <a:pt x="429780" y="0"/>
                </a:lnTo>
                <a:lnTo>
                  <a:pt x="429780" y="590308"/>
                </a:lnTo>
                <a:lnTo>
                  <a:pt x="0" y="590308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168507" y="8881991"/>
            <a:ext cx="302895" cy="0"/>
          </a:xfrm>
          <a:custGeom>
            <a:avLst/>
            <a:gdLst/>
            <a:ahLst/>
            <a:cxnLst/>
            <a:rect l="l" t="t" r="r" b="b"/>
            <a:pathLst>
              <a:path w="302894">
                <a:moveTo>
                  <a:pt x="0" y="0"/>
                </a:moveTo>
                <a:lnTo>
                  <a:pt x="302869" y="0"/>
                </a:lnTo>
              </a:path>
            </a:pathLst>
          </a:custGeom>
          <a:ln w="10439">
            <a:solidFill>
              <a:srgbClr val="472E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168507" y="8935954"/>
            <a:ext cx="302895" cy="0"/>
          </a:xfrm>
          <a:custGeom>
            <a:avLst/>
            <a:gdLst/>
            <a:ahLst/>
            <a:cxnLst/>
            <a:rect l="l" t="t" r="r" b="b"/>
            <a:pathLst>
              <a:path w="302894">
                <a:moveTo>
                  <a:pt x="0" y="0"/>
                </a:moveTo>
                <a:lnTo>
                  <a:pt x="302869" y="0"/>
                </a:lnTo>
              </a:path>
            </a:pathLst>
          </a:custGeom>
          <a:ln w="10439">
            <a:solidFill>
              <a:srgbClr val="472E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168507" y="8995052"/>
            <a:ext cx="302895" cy="0"/>
          </a:xfrm>
          <a:custGeom>
            <a:avLst/>
            <a:gdLst/>
            <a:ahLst/>
            <a:cxnLst/>
            <a:rect l="l" t="t" r="r" b="b"/>
            <a:pathLst>
              <a:path w="302894">
                <a:moveTo>
                  <a:pt x="0" y="0"/>
                </a:moveTo>
                <a:lnTo>
                  <a:pt x="302869" y="0"/>
                </a:lnTo>
              </a:path>
            </a:pathLst>
          </a:custGeom>
          <a:ln w="10439">
            <a:solidFill>
              <a:srgbClr val="472E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168507" y="9052288"/>
            <a:ext cx="302895" cy="0"/>
          </a:xfrm>
          <a:custGeom>
            <a:avLst/>
            <a:gdLst/>
            <a:ahLst/>
            <a:cxnLst/>
            <a:rect l="l" t="t" r="r" b="b"/>
            <a:pathLst>
              <a:path w="302894">
                <a:moveTo>
                  <a:pt x="0" y="0"/>
                </a:moveTo>
                <a:lnTo>
                  <a:pt x="302869" y="0"/>
                </a:lnTo>
              </a:path>
            </a:pathLst>
          </a:custGeom>
          <a:ln w="10439">
            <a:solidFill>
              <a:srgbClr val="472E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168507" y="9165348"/>
            <a:ext cx="151765" cy="0"/>
          </a:xfrm>
          <a:custGeom>
            <a:avLst/>
            <a:gdLst/>
            <a:ahLst/>
            <a:cxnLst/>
            <a:rect l="l" t="t" r="r" b="b"/>
            <a:pathLst>
              <a:path w="151765">
                <a:moveTo>
                  <a:pt x="0" y="0"/>
                </a:moveTo>
                <a:lnTo>
                  <a:pt x="151434" y="0"/>
                </a:lnTo>
              </a:path>
            </a:pathLst>
          </a:custGeom>
          <a:ln w="10439">
            <a:solidFill>
              <a:srgbClr val="472E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370051" y="8979837"/>
            <a:ext cx="376555" cy="281305"/>
          </a:xfrm>
          <a:custGeom>
            <a:avLst/>
            <a:gdLst/>
            <a:ahLst/>
            <a:cxnLst/>
            <a:rect l="l" t="t" r="r" b="b"/>
            <a:pathLst>
              <a:path w="376555" h="281304">
                <a:moveTo>
                  <a:pt x="29165" y="121540"/>
                </a:moveTo>
                <a:lnTo>
                  <a:pt x="18719" y="124432"/>
                </a:lnTo>
                <a:lnTo>
                  <a:pt x="9525" y="130895"/>
                </a:lnTo>
                <a:lnTo>
                  <a:pt x="2381" y="141651"/>
                </a:lnTo>
                <a:lnTo>
                  <a:pt x="0" y="153882"/>
                </a:lnTo>
                <a:lnTo>
                  <a:pt x="2381" y="166114"/>
                </a:lnTo>
                <a:lnTo>
                  <a:pt x="9525" y="176869"/>
                </a:lnTo>
                <a:lnTo>
                  <a:pt x="104279" y="271624"/>
                </a:lnTo>
                <a:lnTo>
                  <a:pt x="115031" y="278761"/>
                </a:lnTo>
                <a:lnTo>
                  <a:pt x="127266" y="281139"/>
                </a:lnTo>
                <a:lnTo>
                  <a:pt x="139501" y="278761"/>
                </a:lnTo>
                <a:lnTo>
                  <a:pt x="150253" y="271624"/>
                </a:lnTo>
                <a:lnTo>
                  <a:pt x="223852" y="198021"/>
                </a:lnTo>
                <a:lnTo>
                  <a:pt x="128522" y="198021"/>
                </a:lnTo>
                <a:lnTo>
                  <a:pt x="121191" y="196166"/>
                </a:lnTo>
                <a:lnTo>
                  <a:pt x="111925" y="188401"/>
                </a:lnTo>
                <a:lnTo>
                  <a:pt x="49987" y="126463"/>
                </a:lnTo>
                <a:lnTo>
                  <a:pt x="39907" y="122217"/>
                </a:lnTo>
                <a:lnTo>
                  <a:pt x="29165" y="121540"/>
                </a:lnTo>
                <a:close/>
              </a:path>
              <a:path w="376555" h="281304">
                <a:moveTo>
                  <a:pt x="346911" y="0"/>
                </a:moveTo>
                <a:lnTo>
                  <a:pt x="336166" y="678"/>
                </a:lnTo>
                <a:lnTo>
                  <a:pt x="326085" y="4924"/>
                </a:lnTo>
                <a:lnTo>
                  <a:pt x="145110" y="185886"/>
                </a:lnTo>
                <a:lnTo>
                  <a:pt x="135851" y="194437"/>
                </a:lnTo>
                <a:lnTo>
                  <a:pt x="128522" y="198021"/>
                </a:lnTo>
                <a:lnTo>
                  <a:pt x="223852" y="198021"/>
                </a:lnTo>
                <a:lnTo>
                  <a:pt x="372884" y="48980"/>
                </a:lnTo>
                <a:lnTo>
                  <a:pt x="376047" y="40700"/>
                </a:lnTo>
                <a:lnTo>
                  <a:pt x="376047" y="23961"/>
                </a:lnTo>
                <a:lnTo>
                  <a:pt x="372884" y="15668"/>
                </a:lnTo>
                <a:lnTo>
                  <a:pt x="366547" y="9344"/>
                </a:lnTo>
                <a:lnTo>
                  <a:pt x="357358" y="2888"/>
                </a:lnTo>
                <a:lnTo>
                  <a:pt x="346911" y="0"/>
                </a:lnTo>
                <a:close/>
              </a:path>
            </a:pathLst>
          </a:custGeom>
          <a:solidFill>
            <a:srgbClr val="F47D4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57">
            <a:extLst>
              <a:ext uri="{FF2B5EF4-FFF2-40B4-BE49-F238E27FC236}">
                <a16:creationId xmlns:a16="http://schemas.microsoft.com/office/drawing/2014/main" id="{FA0B3287-EE0C-4E1E-9DFE-051BBFAB75DE}"/>
              </a:ext>
            </a:extLst>
          </p:cNvPr>
          <p:cNvSpPr/>
          <p:nvPr/>
        </p:nvSpPr>
        <p:spPr>
          <a:xfrm>
            <a:off x="566049" y="10261649"/>
            <a:ext cx="1910714" cy="0"/>
          </a:xfrm>
          <a:custGeom>
            <a:avLst/>
            <a:gdLst/>
            <a:ahLst/>
            <a:cxnLst/>
            <a:rect l="l" t="t" r="r" b="b"/>
            <a:pathLst>
              <a:path w="1910714">
                <a:moveTo>
                  <a:pt x="0" y="0"/>
                </a:moveTo>
                <a:lnTo>
                  <a:pt x="1910448" y="0"/>
                </a:lnTo>
              </a:path>
            </a:pathLst>
          </a:custGeom>
          <a:ln w="38100">
            <a:solidFill>
              <a:srgbClr val="F47D42"/>
            </a:solidFill>
          </a:ln>
        </p:spPr>
        <p:txBody>
          <a:bodyPr wrap="square" lIns="0" tIns="0" rIns="0" bIns="0" rtlCol="0"/>
          <a:lstStyle/>
          <a:p>
            <a:endParaRPr b="1"/>
          </a:p>
        </p:txBody>
      </p:sp>
      <p:sp>
        <p:nvSpPr>
          <p:cNvPr id="26" name="object 58">
            <a:extLst>
              <a:ext uri="{FF2B5EF4-FFF2-40B4-BE49-F238E27FC236}">
                <a16:creationId xmlns:a16="http://schemas.microsoft.com/office/drawing/2014/main" id="{10B7B8D6-9B4C-40C0-84F8-49355CADA249}"/>
              </a:ext>
            </a:extLst>
          </p:cNvPr>
          <p:cNvSpPr/>
          <p:nvPr/>
        </p:nvSpPr>
        <p:spPr>
          <a:xfrm>
            <a:off x="5158420" y="10261649"/>
            <a:ext cx="1910714" cy="0"/>
          </a:xfrm>
          <a:custGeom>
            <a:avLst/>
            <a:gdLst/>
            <a:ahLst/>
            <a:cxnLst/>
            <a:rect l="l" t="t" r="r" b="b"/>
            <a:pathLst>
              <a:path w="1910715">
                <a:moveTo>
                  <a:pt x="0" y="0"/>
                </a:moveTo>
                <a:lnTo>
                  <a:pt x="1910448" y="0"/>
                </a:lnTo>
              </a:path>
            </a:pathLst>
          </a:custGeom>
          <a:ln w="38100">
            <a:solidFill>
              <a:srgbClr val="F47D42"/>
            </a:solidFill>
          </a:ln>
        </p:spPr>
        <p:txBody>
          <a:bodyPr wrap="square" lIns="0" tIns="0" rIns="0" bIns="0" rtlCol="0"/>
          <a:lstStyle/>
          <a:p>
            <a:endParaRPr b="1"/>
          </a:p>
        </p:txBody>
      </p:sp>
      <p:sp>
        <p:nvSpPr>
          <p:cNvPr id="27" name="object 68">
            <a:extLst>
              <a:ext uri="{FF2B5EF4-FFF2-40B4-BE49-F238E27FC236}">
                <a16:creationId xmlns:a16="http://schemas.microsoft.com/office/drawing/2014/main" id="{1080F5E5-8A78-4579-9837-C213D42E1E27}"/>
              </a:ext>
            </a:extLst>
          </p:cNvPr>
          <p:cNvSpPr/>
          <p:nvPr/>
        </p:nvSpPr>
        <p:spPr>
          <a:xfrm>
            <a:off x="2613519" y="10168349"/>
            <a:ext cx="2428378" cy="1866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b="1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566047" y="495300"/>
            <a:ext cx="6503034" cy="0"/>
          </a:xfrm>
          <a:custGeom>
            <a:avLst/>
            <a:gdLst/>
            <a:ahLst/>
            <a:cxnLst/>
            <a:rect l="l" t="t" r="r" b="b"/>
            <a:pathLst>
              <a:path w="6503034">
                <a:moveTo>
                  <a:pt x="0" y="0"/>
                </a:moveTo>
                <a:lnTo>
                  <a:pt x="6502819" y="0"/>
                </a:lnTo>
              </a:path>
            </a:pathLst>
          </a:custGeom>
          <a:ln w="12700">
            <a:solidFill>
              <a:srgbClr val="F47D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960778" y="2443975"/>
            <a:ext cx="5066030" cy="0"/>
          </a:xfrm>
          <a:custGeom>
            <a:avLst/>
            <a:gdLst/>
            <a:ahLst/>
            <a:cxnLst/>
            <a:rect l="l" t="t" r="r" b="b"/>
            <a:pathLst>
              <a:path w="5066030">
                <a:moveTo>
                  <a:pt x="0" y="0"/>
                </a:moveTo>
                <a:lnTo>
                  <a:pt x="5065750" y="0"/>
                </a:lnTo>
              </a:path>
            </a:pathLst>
          </a:custGeom>
          <a:ln w="6350">
            <a:solidFill>
              <a:srgbClr val="F47D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555675" y="1145260"/>
            <a:ext cx="6513195" cy="271145"/>
          </a:xfrm>
          <a:prstGeom prst="rect">
            <a:avLst/>
          </a:prstGeom>
          <a:solidFill>
            <a:srgbClr val="472E88"/>
          </a:solidFill>
        </p:spPr>
        <p:txBody>
          <a:bodyPr vert="horz" wrap="square" lIns="0" tIns="24765" rIns="0" bIns="0" rtlCol="0">
            <a:spAutoFit/>
          </a:bodyPr>
          <a:lstStyle/>
          <a:p>
            <a:pPr marL="85090">
              <a:lnSpc>
                <a:spcPct val="100000"/>
              </a:lnSpc>
              <a:spcBef>
                <a:spcPts val="195"/>
              </a:spcBef>
            </a:pPr>
            <a:r>
              <a:rPr sz="1400" b="1" spc="-20" dirty="0">
                <a:solidFill>
                  <a:srgbClr val="FFFFFF"/>
                </a:solidFill>
                <a:latin typeface="Arial"/>
                <a:cs typeface="Arial"/>
              </a:rPr>
              <a:t>STANDARD</a:t>
            </a:r>
            <a:r>
              <a:rPr sz="1400" b="1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FFFFFF"/>
                </a:solidFill>
                <a:latin typeface="Arial"/>
                <a:cs typeface="Arial"/>
              </a:rPr>
              <a:t>2</a:t>
            </a:r>
            <a:endParaRPr sz="14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55675" y="3275267"/>
            <a:ext cx="6346775" cy="188641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50000"/>
              </a:lnSpc>
              <a:spcBef>
                <a:spcPts val="100"/>
              </a:spcBef>
            </a:pPr>
            <a:r>
              <a:rPr sz="1400" b="1" spc="-15" dirty="0">
                <a:solidFill>
                  <a:srgbClr val="472E88"/>
                </a:solidFill>
                <a:latin typeface="Arial"/>
                <a:cs typeface="Arial"/>
              </a:rPr>
              <a:t>INDICATORS</a:t>
            </a:r>
            <a:endParaRPr sz="1400" dirty="0">
              <a:latin typeface="Arial"/>
              <a:cs typeface="Arial"/>
            </a:endParaRPr>
          </a:p>
          <a:p>
            <a:pPr>
              <a:lnSpc>
                <a:spcPct val="150000"/>
              </a:lnSpc>
              <a:spcBef>
                <a:spcPts val="30"/>
              </a:spcBef>
            </a:pPr>
            <a:endParaRPr sz="1250" dirty="0">
              <a:solidFill>
                <a:srgbClr val="4D189C"/>
              </a:solidFill>
              <a:latin typeface="Times New Roman"/>
              <a:cs typeface="Times New Roman"/>
            </a:endParaRPr>
          </a:p>
          <a:p>
            <a:pPr marL="1437640" indent="-105410">
              <a:lnSpc>
                <a:spcPct val="150000"/>
              </a:lnSpc>
              <a:spcBef>
                <a:spcPts val="5"/>
              </a:spcBef>
              <a:buClr>
                <a:srgbClr val="F47D42"/>
              </a:buClr>
              <a:buFont typeface="Arial Black"/>
              <a:buChar char="•"/>
              <a:tabLst>
                <a:tab pos="1438275" algn="l"/>
              </a:tabLst>
            </a:pPr>
            <a:r>
              <a:rPr sz="1200" spc="-10" dirty="0">
                <a:solidFill>
                  <a:srgbClr val="4D189C"/>
                </a:solidFill>
                <a:latin typeface="Arial"/>
                <a:cs typeface="Arial"/>
              </a:rPr>
              <a:t>Treat </a:t>
            </a:r>
            <a:r>
              <a:rPr sz="1200" dirty="0">
                <a:solidFill>
                  <a:srgbClr val="4D189C"/>
                </a:solidFill>
                <a:latin typeface="Arial"/>
                <a:cs typeface="Arial"/>
              </a:rPr>
              <a:t>victims </a:t>
            </a:r>
            <a:r>
              <a:rPr sz="1200" spc="-5" dirty="0">
                <a:solidFill>
                  <a:srgbClr val="4D189C"/>
                </a:solidFill>
                <a:latin typeface="Arial"/>
                <a:cs typeface="Arial"/>
              </a:rPr>
              <a:t>in </a:t>
            </a:r>
            <a:r>
              <a:rPr sz="1200" dirty="0">
                <a:solidFill>
                  <a:srgbClr val="4D189C"/>
                </a:solidFill>
                <a:latin typeface="Arial"/>
                <a:cs typeface="Arial"/>
              </a:rPr>
              <a:t>a respectful, kind </a:t>
            </a:r>
            <a:r>
              <a:rPr sz="1200" spc="-5" dirty="0">
                <a:solidFill>
                  <a:srgbClr val="4D189C"/>
                </a:solidFill>
                <a:latin typeface="Arial"/>
                <a:cs typeface="Arial"/>
              </a:rPr>
              <a:t>and polite</a:t>
            </a:r>
            <a:r>
              <a:rPr sz="1200" spc="-50" dirty="0">
                <a:solidFill>
                  <a:srgbClr val="4D189C"/>
                </a:solidFill>
                <a:latin typeface="Arial"/>
                <a:cs typeface="Arial"/>
              </a:rPr>
              <a:t> </a:t>
            </a:r>
            <a:r>
              <a:rPr sz="1200" spc="-25" dirty="0">
                <a:solidFill>
                  <a:srgbClr val="4D189C"/>
                </a:solidFill>
                <a:latin typeface="Arial"/>
                <a:cs typeface="Arial"/>
              </a:rPr>
              <a:t>way.</a:t>
            </a:r>
            <a:endParaRPr sz="1200" dirty="0">
              <a:solidFill>
                <a:srgbClr val="4D189C"/>
              </a:solidFill>
              <a:latin typeface="Arial"/>
              <a:cs typeface="Arial"/>
            </a:endParaRPr>
          </a:p>
          <a:p>
            <a:pPr marL="1437640" indent="-105410">
              <a:lnSpc>
                <a:spcPct val="150000"/>
              </a:lnSpc>
              <a:spcBef>
                <a:spcPts val="400"/>
              </a:spcBef>
              <a:buClr>
                <a:srgbClr val="F47D42"/>
              </a:buClr>
              <a:buFont typeface="Arial Black"/>
              <a:buChar char="•"/>
              <a:tabLst>
                <a:tab pos="1438275" algn="l"/>
              </a:tabLst>
            </a:pPr>
            <a:r>
              <a:rPr sz="1200" dirty="0">
                <a:solidFill>
                  <a:srgbClr val="4D189C"/>
                </a:solidFill>
                <a:latin typeface="Arial"/>
                <a:cs typeface="Arial"/>
              </a:rPr>
              <a:t>Adequate training to </a:t>
            </a:r>
            <a:r>
              <a:rPr sz="1200" spc="-5" dirty="0">
                <a:solidFill>
                  <a:srgbClr val="4D189C"/>
                </a:solidFill>
                <a:latin typeface="Arial"/>
                <a:cs typeface="Arial"/>
              </a:rPr>
              <a:t>deal with </a:t>
            </a:r>
            <a:r>
              <a:rPr sz="1200" dirty="0">
                <a:solidFill>
                  <a:srgbClr val="4D189C"/>
                </a:solidFill>
                <a:latin typeface="Arial"/>
                <a:cs typeface="Arial"/>
              </a:rPr>
              <a:t>vulnerable</a:t>
            </a:r>
            <a:r>
              <a:rPr sz="1200" spc="-85" dirty="0">
                <a:solidFill>
                  <a:srgbClr val="4D189C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4D189C"/>
                </a:solidFill>
                <a:latin typeface="Arial"/>
                <a:cs typeface="Arial"/>
              </a:rPr>
              <a:t>victims.</a:t>
            </a:r>
          </a:p>
          <a:p>
            <a:pPr marL="1437640" indent="-105410">
              <a:lnSpc>
                <a:spcPct val="150000"/>
              </a:lnSpc>
              <a:spcBef>
                <a:spcPts val="400"/>
              </a:spcBef>
              <a:buClr>
                <a:srgbClr val="F47D42"/>
              </a:buClr>
              <a:buFont typeface="Arial Black"/>
              <a:buChar char="•"/>
              <a:tabLst>
                <a:tab pos="1438275" algn="l"/>
              </a:tabLst>
            </a:pPr>
            <a:r>
              <a:rPr sz="1200" spc="-5" dirty="0">
                <a:solidFill>
                  <a:srgbClr val="4D189C"/>
                </a:solidFill>
                <a:latin typeface="Arial"/>
                <a:cs typeface="Arial"/>
              </a:rPr>
              <a:t>Use of </a:t>
            </a:r>
            <a:r>
              <a:rPr sz="1200" dirty="0">
                <a:solidFill>
                  <a:srgbClr val="4D189C"/>
                </a:solidFill>
                <a:latin typeface="Arial"/>
                <a:cs typeface="Arial"/>
              </a:rPr>
              <a:t>simple </a:t>
            </a:r>
            <a:r>
              <a:rPr sz="1200" spc="-5" dirty="0">
                <a:solidFill>
                  <a:srgbClr val="4D189C"/>
                </a:solidFill>
                <a:latin typeface="Arial"/>
                <a:cs typeface="Arial"/>
              </a:rPr>
              <a:t>and accessible</a:t>
            </a:r>
            <a:r>
              <a:rPr sz="1200" spc="-25" dirty="0">
                <a:solidFill>
                  <a:srgbClr val="4D189C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4D189C"/>
                </a:solidFill>
                <a:latin typeface="Arial"/>
                <a:cs typeface="Arial"/>
              </a:rPr>
              <a:t>language</a:t>
            </a:r>
            <a:endParaRPr sz="1200" dirty="0">
              <a:solidFill>
                <a:srgbClr val="4D189C"/>
              </a:solidFill>
              <a:latin typeface="Arial"/>
              <a:cs typeface="Arial"/>
            </a:endParaRPr>
          </a:p>
          <a:p>
            <a:pPr marL="1437640" indent="-105410">
              <a:lnSpc>
                <a:spcPct val="150000"/>
              </a:lnSpc>
              <a:spcBef>
                <a:spcPts val="400"/>
              </a:spcBef>
              <a:buClr>
                <a:srgbClr val="F47D42"/>
              </a:buClr>
              <a:buFont typeface="Arial Black"/>
              <a:buChar char="•"/>
              <a:tabLst>
                <a:tab pos="1438275" algn="l"/>
              </a:tabLst>
            </a:pPr>
            <a:r>
              <a:rPr sz="1200" dirty="0">
                <a:solidFill>
                  <a:srgbClr val="4D189C"/>
                </a:solidFill>
                <a:latin typeface="Arial"/>
                <a:cs typeface="Arial"/>
              </a:rPr>
              <a:t>A </a:t>
            </a:r>
            <a:r>
              <a:rPr sz="1200" spc="-5" dirty="0">
                <a:solidFill>
                  <a:srgbClr val="4D189C"/>
                </a:solidFill>
                <a:latin typeface="Arial"/>
                <a:cs typeface="Arial"/>
              </a:rPr>
              <a:t>grievances </a:t>
            </a:r>
            <a:r>
              <a:rPr sz="1200" dirty="0">
                <a:solidFill>
                  <a:srgbClr val="4D189C"/>
                </a:solidFill>
                <a:latin typeface="Arial"/>
                <a:cs typeface="Arial"/>
              </a:rPr>
              <a:t>system </a:t>
            </a:r>
            <a:r>
              <a:rPr sz="1200" spc="-5" dirty="0">
                <a:solidFill>
                  <a:srgbClr val="4D189C"/>
                </a:solidFill>
                <a:latin typeface="Arial"/>
                <a:cs typeface="Arial"/>
              </a:rPr>
              <a:t>is put</a:t>
            </a:r>
            <a:r>
              <a:rPr sz="1200" spc="-75" dirty="0">
                <a:solidFill>
                  <a:srgbClr val="4D189C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4D189C"/>
                </a:solidFill>
                <a:latin typeface="Arial"/>
                <a:cs typeface="Arial"/>
              </a:rPr>
              <a:t>in</a:t>
            </a:r>
            <a:endParaRPr sz="1200" dirty="0">
              <a:solidFill>
                <a:srgbClr val="4D189C"/>
              </a:solidFill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948027" y="1840926"/>
            <a:ext cx="3653154" cy="508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3100"/>
              </a:lnSpc>
              <a:spcBef>
                <a:spcPts val="100"/>
              </a:spcBef>
            </a:pPr>
            <a:r>
              <a:rPr sz="1400" b="1" spc="25" dirty="0">
                <a:solidFill>
                  <a:srgbClr val="F47D42"/>
                </a:solidFill>
                <a:latin typeface="Arial"/>
                <a:cs typeface="Arial"/>
              </a:rPr>
              <a:t>RESPECT </a:t>
            </a:r>
            <a:r>
              <a:rPr sz="1400" b="1" spc="20" dirty="0">
                <a:solidFill>
                  <a:srgbClr val="F47D42"/>
                </a:solidFill>
                <a:latin typeface="Arial"/>
                <a:cs typeface="Arial"/>
              </a:rPr>
              <a:t>THE </a:t>
            </a:r>
            <a:r>
              <a:rPr sz="1400" b="1" spc="5" dirty="0">
                <a:solidFill>
                  <a:srgbClr val="F47D42"/>
                </a:solidFill>
                <a:latin typeface="Arial"/>
                <a:cs typeface="Arial"/>
              </a:rPr>
              <a:t>DIGNITY, </a:t>
            </a:r>
            <a:r>
              <a:rPr sz="1400" b="1" spc="25" dirty="0">
                <a:solidFill>
                  <a:srgbClr val="F47D42"/>
                </a:solidFill>
                <a:latin typeface="Arial"/>
                <a:cs typeface="Arial"/>
              </a:rPr>
              <a:t>RIGHTS, </a:t>
            </a:r>
            <a:r>
              <a:rPr sz="1400" b="1" spc="30" dirty="0">
                <a:solidFill>
                  <a:srgbClr val="F47D42"/>
                </a:solidFill>
                <a:latin typeface="Arial"/>
                <a:cs typeface="Arial"/>
              </a:rPr>
              <a:t>NEEDS  </a:t>
            </a:r>
            <a:r>
              <a:rPr sz="1400" b="1" spc="20" dirty="0">
                <a:solidFill>
                  <a:srgbClr val="F47D42"/>
                </a:solidFill>
                <a:latin typeface="Arial"/>
                <a:cs typeface="Arial"/>
              </a:rPr>
              <a:t>AND </a:t>
            </a:r>
            <a:r>
              <a:rPr sz="1400" b="1" spc="30" dirty="0">
                <a:solidFill>
                  <a:srgbClr val="F47D42"/>
                </a:solidFill>
                <a:latin typeface="Arial"/>
                <a:cs typeface="Arial"/>
              </a:rPr>
              <a:t>FEELINGS </a:t>
            </a:r>
            <a:r>
              <a:rPr sz="1400" b="1" spc="15" dirty="0">
                <a:solidFill>
                  <a:srgbClr val="F47D42"/>
                </a:solidFill>
                <a:latin typeface="Arial"/>
                <a:cs typeface="Arial"/>
              </a:rPr>
              <a:t>OF </a:t>
            </a:r>
            <a:r>
              <a:rPr sz="1400" b="1" spc="20" dirty="0">
                <a:solidFill>
                  <a:srgbClr val="F47D42"/>
                </a:solidFill>
                <a:latin typeface="Arial"/>
                <a:cs typeface="Arial"/>
              </a:rPr>
              <a:t>THE</a:t>
            </a:r>
            <a:r>
              <a:rPr sz="1400" b="1" spc="190" dirty="0">
                <a:solidFill>
                  <a:srgbClr val="F47D42"/>
                </a:solidFill>
                <a:latin typeface="Arial"/>
                <a:cs typeface="Arial"/>
              </a:rPr>
              <a:t> </a:t>
            </a:r>
            <a:r>
              <a:rPr sz="1400" b="1" spc="35" dirty="0">
                <a:solidFill>
                  <a:srgbClr val="F47D42"/>
                </a:solidFill>
                <a:latin typeface="Arial"/>
                <a:cs typeface="Arial"/>
              </a:rPr>
              <a:t>VICTIM</a:t>
            </a:r>
            <a:endParaRPr sz="140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555675" y="3599756"/>
            <a:ext cx="1362075" cy="0"/>
          </a:xfrm>
          <a:custGeom>
            <a:avLst/>
            <a:gdLst/>
            <a:ahLst/>
            <a:cxnLst/>
            <a:rect l="l" t="t" r="r" b="b"/>
            <a:pathLst>
              <a:path w="1362075">
                <a:moveTo>
                  <a:pt x="0" y="0"/>
                </a:moveTo>
                <a:lnTo>
                  <a:pt x="1362024" y="0"/>
                </a:lnTo>
              </a:path>
            </a:pathLst>
          </a:custGeom>
          <a:ln w="12700">
            <a:solidFill>
              <a:srgbClr val="F47D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1806834" y="6601607"/>
            <a:ext cx="1659889" cy="237490"/>
          </a:xfrm>
          <a:prstGeom prst="rect">
            <a:avLst/>
          </a:prstGeom>
          <a:solidFill>
            <a:srgbClr val="F47D42"/>
          </a:solidFill>
        </p:spPr>
        <p:txBody>
          <a:bodyPr vert="horz" wrap="square" lIns="0" tIns="3810" rIns="0" bIns="0" rtlCol="0">
            <a:spAutoFit/>
          </a:bodyPr>
          <a:lstStyle/>
          <a:p>
            <a:pPr marL="80645">
              <a:lnSpc>
                <a:spcPct val="100000"/>
              </a:lnSpc>
              <a:spcBef>
                <a:spcPts val="30"/>
              </a:spcBef>
            </a:pPr>
            <a:r>
              <a:rPr sz="1400" dirty="0">
                <a:solidFill>
                  <a:srgbClr val="FFFFFF"/>
                </a:solidFill>
                <a:latin typeface="Arial"/>
                <a:cs typeface="Arial"/>
              </a:rPr>
              <a:t>Accessibility</a:t>
            </a:r>
            <a:r>
              <a:rPr sz="1400" spc="-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FFFFFF"/>
                </a:solidFill>
                <a:latin typeface="Arial"/>
                <a:cs typeface="Arial"/>
              </a:rPr>
              <a:t>policy</a:t>
            </a:r>
            <a:endParaRPr sz="14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032995" y="6897368"/>
            <a:ext cx="32829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14960" algn="l"/>
              </a:tabLst>
            </a:pPr>
            <a:r>
              <a:rPr sz="1400" u="sng" dirty="0">
                <a:solidFill>
                  <a:srgbClr val="FFFFFF"/>
                </a:solidFill>
                <a:uFill>
                  <a:solidFill>
                    <a:srgbClr val="472E88"/>
                  </a:solidFill>
                </a:uFill>
                <a:latin typeface="Arial"/>
                <a:cs typeface="Arial"/>
              </a:rPr>
              <a:t> 	</a:t>
            </a:r>
            <a:endParaRPr sz="14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806846" y="6921126"/>
            <a:ext cx="2018030" cy="237490"/>
          </a:xfrm>
          <a:prstGeom prst="rect">
            <a:avLst/>
          </a:prstGeom>
          <a:solidFill>
            <a:srgbClr val="F47D42"/>
          </a:solidFill>
        </p:spPr>
        <p:txBody>
          <a:bodyPr vert="horz" wrap="square" lIns="0" tIns="0" rIns="0" bIns="0" rtlCol="0">
            <a:spAutoFit/>
          </a:bodyPr>
          <a:lstStyle/>
          <a:p>
            <a:pPr marL="80645">
              <a:lnSpc>
                <a:spcPts val="1595"/>
              </a:lnSpc>
            </a:pPr>
            <a:r>
              <a:rPr sz="1400" spc="-5" dirty="0">
                <a:solidFill>
                  <a:srgbClr val="FFFFFF"/>
                </a:solidFill>
                <a:latin typeface="Arial"/>
                <a:cs typeface="Arial"/>
              </a:rPr>
              <a:t>Human </a:t>
            </a:r>
            <a:r>
              <a:rPr sz="1400" dirty="0">
                <a:solidFill>
                  <a:srgbClr val="FFFFFF"/>
                </a:solidFill>
                <a:latin typeface="Arial"/>
                <a:cs typeface="Arial"/>
              </a:rPr>
              <a:t>resource</a:t>
            </a:r>
            <a:r>
              <a:rPr sz="1400" spc="-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FFFFFF"/>
                </a:solidFill>
                <a:latin typeface="Arial"/>
                <a:cs typeface="Arial"/>
              </a:rPr>
              <a:t>policy</a:t>
            </a:r>
            <a:endParaRPr sz="14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806834" y="7219678"/>
            <a:ext cx="1900555" cy="237490"/>
          </a:xfrm>
          <a:prstGeom prst="rect">
            <a:avLst/>
          </a:prstGeom>
          <a:solidFill>
            <a:srgbClr val="F47D42"/>
          </a:solidFill>
        </p:spPr>
        <p:txBody>
          <a:bodyPr vert="horz" wrap="square" lIns="0" tIns="0" rIns="0" bIns="0" rtlCol="0">
            <a:spAutoFit/>
          </a:bodyPr>
          <a:lstStyle/>
          <a:p>
            <a:pPr marL="80645">
              <a:lnSpc>
                <a:spcPts val="1639"/>
              </a:lnSpc>
            </a:pPr>
            <a:r>
              <a:rPr sz="1400" spc="-5" dirty="0">
                <a:solidFill>
                  <a:srgbClr val="FFFFFF"/>
                </a:solidFill>
                <a:latin typeface="Arial"/>
                <a:cs typeface="Arial"/>
              </a:rPr>
              <a:t>Child protection</a:t>
            </a:r>
            <a:r>
              <a:rPr sz="1400" spc="-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FFFFFF"/>
                </a:solidFill>
                <a:latin typeface="Arial"/>
                <a:cs typeface="Arial"/>
              </a:rPr>
              <a:t>policy</a:t>
            </a:r>
            <a:endParaRPr sz="14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806834" y="7518254"/>
            <a:ext cx="3159125" cy="237490"/>
          </a:xfrm>
          <a:prstGeom prst="rect">
            <a:avLst/>
          </a:prstGeom>
          <a:solidFill>
            <a:srgbClr val="F47D42"/>
          </a:solidFill>
        </p:spPr>
        <p:txBody>
          <a:bodyPr vert="horz" wrap="square" lIns="0" tIns="1270" rIns="0" bIns="0" rtlCol="0">
            <a:spAutoFit/>
          </a:bodyPr>
          <a:lstStyle/>
          <a:p>
            <a:pPr marL="80645">
              <a:lnSpc>
                <a:spcPct val="100000"/>
              </a:lnSpc>
              <a:spcBef>
                <a:spcPts val="10"/>
              </a:spcBef>
            </a:pPr>
            <a:r>
              <a:rPr sz="1400" dirty="0">
                <a:solidFill>
                  <a:srgbClr val="FFFFFF"/>
                </a:solidFill>
                <a:latin typeface="Arial"/>
                <a:cs typeface="Arial"/>
              </a:rPr>
              <a:t>Equality </a:t>
            </a:r>
            <a:r>
              <a:rPr sz="1400" spc="-5" dirty="0">
                <a:solidFill>
                  <a:srgbClr val="FFFFFF"/>
                </a:solidFill>
                <a:latin typeface="Arial"/>
                <a:cs typeface="Arial"/>
              </a:rPr>
              <a:t>and non-discrimination</a:t>
            </a:r>
            <a:r>
              <a:rPr sz="1400" spc="-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FFFFFF"/>
                </a:solidFill>
                <a:latin typeface="Arial"/>
                <a:cs typeface="Arial"/>
              </a:rPr>
              <a:t>policy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55675" y="6088022"/>
            <a:ext cx="268351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-10" dirty="0">
                <a:solidFill>
                  <a:srgbClr val="472E88"/>
                </a:solidFill>
                <a:latin typeface="Arial"/>
                <a:cs typeface="Arial"/>
              </a:rPr>
              <a:t>TOOLS </a:t>
            </a:r>
            <a:r>
              <a:rPr sz="1400" b="1" dirty="0">
                <a:solidFill>
                  <a:srgbClr val="472E88"/>
                </a:solidFill>
                <a:latin typeface="Arial"/>
                <a:cs typeface="Arial"/>
              </a:rPr>
              <a:t>FOR</a:t>
            </a:r>
            <a:r>
              <a:rPr sz="1400" b="1" spc="-5" dirty="0">
                <a:solidFill>
                  <a:srgbClr val="472E88"/>
                </a:solidFill>
                <a:latin typeface="Arial"/>
                <a:cs typeface="Arial"/>
              </a:rPr>
              <a:t> </a:t>
            </a:r>
            <a:r>
              <a:rPr sz="1400" b="1" spc="-20" dirty="0">
                <a:solidFill>
                  <a:srgbClr val="472E88"/>
                </a:solidFill>
                <a:latin typeface="Arial"/>
                <a:cs typeface="Arial"/>
              </a:rPr>
              <a:t>IMPLEMENTATION</a:t>
            </a:r>
            <a:endParaRPr sz="1400">
              <a:latin typeface="Arial"/>
              <a:cs typeface="Arial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482913" y="6348431"/>
            <a:ext cx="2822575" cy="0"/>
          </a:xfrm>
          <a:custGeom>
            <a:avLst/>
            <a:gdLst/>
            <a:ahLst/>
            <a:cxnLst/>
            <a:rect l="l" t="t" r="r" b="b"/>
            <a:pathLst>
              <a:path w="2822575">
                <a:moveTo>
                  <a:pt x="0" y="0"/>
                </a:moveTo>
                <a:lnTo>
                  <a:pt x="2822524" y="0"/>
                </a:lnTo>
              </a:path>
            </a:pathLst>
          </a:custGeom>
          <a:ln w="12700">
            <a:solidFill>
              <a:srgbClr val="F47D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963388" y="6825609"/>
            <a:ext cx="472440" cy="632460"/>
          </a:xfrm>
          <a:custGeom>
            <a:avLst/>
            <a:gdLst/>
            <a:ahLst/>
            <a:cxnLst/>
            <a:rect l="l" t="t" r="r" b="b"/>
            <a:pathLst>
              <a:path w="472440" h="632459">
                <a:moveTo>
                  <a:pt x="0" y="0"/>
                </a:moveTo>
                <a:lnTo>
                  <a:pt x="471893" y="0"/>
                </a:lnTo>
                <a:lnTo>
                  <a:pt x="471893" y="632180"/>
                </a:lnTo>
                <a:lnTo>
                  <a:pt x="0" y="632180"/>
                </a:lnTo>
                <a:lnTo>
                  <a:pt x="0" y="0"/>
                </a:lnTo>
                <a:close/>
              </a:path>
            </a:pathLst>
          </a:custGeom>
          <a:solidFill>
            <a:srgbClr val="472E8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983543" y="6847580"/>
            <a:ext cx="429895" cy="590550"/>
          </a:xfrm>
          <a:custGeom>
            <a:avLst/>
            <a:gdLst/>
            <a:ahLst/>
            <a:cxnLst/>
            <a:rect l="l" t="t" r="r" b="b"/>
            <a:pathLst>
              <a:path w="429894" h="590550">
                <a:moveTo>
                  <a:pt x="0" y="0"/>
                </a:moveTo>
                <a:lnTo>
                  <a:pt x="429768" y="0"/>
                </a:lnTo>
                <a:lnTo>
                  <a:pt x="429768" y="590308"/>
                </a:lnTo>
                <a:lnTo>
                  <a:pt x="0" y="590308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045695" y="7022200"/>
            <a:ext cx="302895" cy="0"/>
          </a:xfrm>
          <a:custGeom>
            <a:avLst/>
            <a:gdLst/>
            <a:ahLst/>
            <a:cxnLst/>
            <a:rect l="l" t="t" r="r" b="b"/>
            <a:pathLst>
              <a:path w="302894">
                <a:moveTo>
                  <a:pt x="0" y="0"/>
                </a:moveTo>
                <a:lnTo>
                  <a:pt x="302882" y="0"/>
                </a:lnTo>
              </a:path>
            </a:pathLst>
          </a:custGeom>
          <a:ln w="10439">
            <a:solidFill>
              <a:srgbClr val="472E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045695" y="7076149"/>
            <a:ext cx="302895" cy="0"/>
          </a:xfrm>
          <a:custGeom>
            <a:avLst/>
            <a:gdLst/>
            <a:ahLst/>
            <a:cxnLst/>
            <a:rect l="l" t="t" r="r" b="b"/>
            <a:pathLst>
              <a:path w="302894">
                <a:moveTo>
                  <a:pt x="0" y="0"/>
                </a:moveTo>
                <a:lnTo>
                  <a:pt x="302882" y="0"/>
                </a:lnTo>
              </a:path>
            </a:pathLst>
          </a:custGeom>
          <a:ln w="10439">
            <a:solidFill>
              <a:srgbClr val="472E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045695" y="7192497"/>
            <a:ext cx="302895" cy="0"/>
          </a:xfrm>
          <a:custGeom>
            <a:avLst/>
            <a:gdLst/>
            <a:ahLst/>
            <a:cxnLst/>
            <a:rect l="l" t="t" r="r" b="b"/>
            <a:pathLst>
              <a:path w="302894">
                <a:moveTo>
                  <a:pt x="0" y="0"/>
                </a:moveTo>
                <a:lnTo>
                  <a:pt x="302882" y="0"/>
                </a:lnTo>
              </a:path>
            </a:pathLst>
          </a:custGeom>
          <a:ln w="10439">
            <a:solidFill>
              <a:srgbClr val="472E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045695" y="7246459"/>
            <a:ext cx="153670" cy="0"/>
          </a:xfrm>
          <a:custGeom>
            <a:avLst/>
            <a:gdLst/>
            <a:ahLst/>
            <a:cxnLst/>
            <a:rect l="l" t="t" r="r" b="b"/>
            <a:pathLst>
              <a:path w="153669">
                <a:moveTo>
                  <a:pt x="0" y="0"/>
                </a:moveTo>
                <a:lnTo>
                  <a:pt x="153644" y="0"/>
                </a:lnTo>
              </a:path>
            </a:pathLst>
          </a:custGeom>
          <a:ln w="10439">
            <a:solidFill>
              <a:srgbClr val="472E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045695" y="7305556"/>
            <a:ext cx="151765" cy="0"/>
          </a:xfrm>
          <a:custGeom>
            <a:avLst/>
            <a:gdLst/>
            <a:ahLst/>
            <a:cxnLst/>
            <a:rect l="l" t="t" r="r" b="b"/>
            <a:pathLst>
              <a:path w="151765">
                <a:moveTo>
                  <a:pt x="0" y="0"/>
                </a:moveTo>
                <a:lnTo>
                  <a:pt x="151434" y="0"/>
                </a:lnTo>
              </a:path>
            </a:pathLst>
          </a:custGeom>
          <a:ln w="10439">
            <a:solidFill>
              <a:srgbClr val="472E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247248" y="7120045"/>
            <a:ext cx="376555" cy="281305"/>
          </a:xfrm>
          <a:custGeom>
            <a:avLst/>
            <a:gdLst/>
            <a:ahLst/>
            <a:cxnLst/>
            <a:rect l="l" t="t" r="r" b="b"/>
            <a:pathLst>
              <a:path w="376555" h="281304">
                <a:moveTo>
                  <a:pt x="29162" y="121540"/>
                </a:moveTo>
                <a:lnTo>
                  <a:pt x="18711" y="124432"/>
                </a:lnTo>
                <a:lnTo>
                  <a:pt x="9515" y="130895"/>
                </a:lnTo>
                <a:lnTo>
                  <a:pt x="2378" y="141645"/>
                </a:lnTo>
                <a:lnTo>
                  <a:pt x="0" y="153876"/>
                </a:lnTo>
                <a:lnTo>
                  <a:pt x="2378" y="166107"/>
                </a:lnTo>
                <a:lnTo>
                  <a:pt x="9515" y="176857"/>
                </a:lnTo>
                <a:lnTo>
                  <a:pt x="104270" y="271611"/>
                </a:lnTo>
                <a:lnTo>
                  <a:pt x="115027" y="278755"/>
                </a:lnTo>
                <a:lnTo>
                  <a:pt x="127261" y="281136"/>
                </a:lnTo>
                <a:lnTo>
                  <a:pt x="139494" y="278755"/>
                </a:lnTo>
                <a:lnTo>
                  <a:pt x="150244" y="271611"/>
                </a:lnTo>
                <a:lnTo>
                  <a:pt x="223840" y="198015"/>
                </a:lnTo>
                <a:lnTo>
                  <a:pt x="128524" y="198015"/>
                </a:lnTo>
                <a:lnTo>
                  <a:pt x="121188" y="196159"/>
                </a:lnTo>
                <a:lnTo>
                  <a:pt x="111915" y="188388"/>
                </a:lnTo>
                <a:lnTo>
                  <a:pt x="49990" y="126463"/>
                </a:lnTo>
                <a:lnTo>
                  <a:pt x="39908" y="122217"/>
                </a:lnTo>
                <a:lnTo>
                  <a:pt x="29162" y="121540"/>
                </a:lnTo>
                <a:close/>
              </a:path>
              <a:path w="376555" h="281304">
                <a:moveTo>
                  <a:pt x="346908" y="0"/>
                </a:moveTo>
                <a:lnTo>
                  <a:pt x="336159" y="678"/>
                </a:lnTo>
                <a:lnTo>
                  <a:pt x="326075" y="4924"/>
                </a:lnTo>
                <a:lnTo>
                  <a:pt x="145113" y="185886"/>
                </a:lnTo>
                <a:lnTo>
                  <a:pt x="135854" y="194432"/>
                </a:lnTo>
                <a:lnTo>
                  <a:pt x="128524" y="198015"/>
                </a:lnTo>
                <a:lnTo>
                  <a:pt x="223840" y="198015"/>
                </a:lnTo>
                <a:lnTo>
                  <a:pt x="372875" y="48980"/>
                </a:lnTo>
                <a:lnTo>
                  <a:pt x="376050" y="40700"/>
                </a:lnTo>
                <a:lnTo>
                  <a:pt x="376050" y="23961"/>
                </a:lnTo>
                <a:lnTo>
                  <a:pt x="372875" y="15668"/>
                </a:lnTo>
                <a:lnTo>
                  <a:pt x="366550" y="9344"/>
                </a:lnTo>
                <a:lnTo>
                  <a:pt x="357359" y="2888"/>
                </a:lnTo>
                <a:lnTo>
                  <a:pt x="346908" y="0"/>
                </a:lnTo>
                <a:close/>
              </a:path>
            </a:pathLst>
          </a:custGeom>
          <a:solidFill>
            <a:srgbClr val="F47D4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070436" y="1836351"/>
            <a:ext cx="350520" cy="620395"/>
          </a:xfrm>
          <a:custGeom>
            <a:avLst/>
            <a:gdLst/>
            <a:ahLst/>
            <a:cxnLst/>
            <a:rect l="l" t="t" r="r" b="b"/>
            <a:pathLst>
              <a:path w="350519" h="620394">
                <a:moveTo>
                  <a:pt x="11555" y="64833"/>
                </a:moveTo>
                <a:lnTo>
                  <a:pt x="6031" y="70921"/>
                </a:lnTo>
                <a:lnTo>
                  <a:pt x="2087" y="78809"/>
                </a:lnTo>
                <a:lnTo>
                  <a:pt x="0" y="88050"/>
                </a:lnTo>
                <a:lnTo>
                  <a:pt x="48" y="98196"/>
                </a:lnTo>
                <a:lnTo>
                  <a:pt x="18159" y="256552"/>
                </a:lnTo>
                <a:lnTo>
                  <a:pt x="23933" y="276519"/>
                </a:lnTo>
                <a:lnTo>
                  <a:pt x="31163" y="288140"/>
                </a:lnTo>
                <a:lnTo>
                  <a:pt x="37536" y="300947"/>
                </a:lnTo>
                <a:lnTo>
                  <a:pt x="40739" y="324472"/>
                </a:lnTo>
                <a:lnTo>
                  <a:pt x="40739" y="620331"/>
                </a:lnTo>
                <a:lnTo>
                  <a:pt x="270228" y="620331"/>
                </a:lnTo>
                <a:lnTo>
                  <a:pt x="270228" y="345846"/>
                </a:lnTo>
                <a:lnTo>
                  <a:pt x="168984" y="345846"/>
                </a:lnTo>
                <a:lnTo>
                  <a:pt x="148324" y="327388"/>
                </a:lnTo>
                <a:lnTo>
                  <a:pt x="132344" y="304326"/>
                </a:lnTo>
                <a:lnTo>
                  <a:pt x="122031" y="277698"/>
                </a:lnTo>
                <a:lnTo>
                  <a:pt x="118374" y="248538"/>
                </a:lnTo>
                <a:lnTo>
                  <a:pt x="123879" y="213131"/>
                </a:lnTo>
                <a:lnTo>
                  <a:pt x="139251" y="182098"/>
                </a:lnTo>
                <a:lnTo>
                  <a:pt x="157987" y="162229"/>
                </a:lnTo>
                <a:lnTo>
                  <a:pt x="53134" y="162229"/>
                </a:lnTo>
                <a:lnTo>
                  <a:pt x="41131" y="159997"/>
                </a:lnTo>
                <a:lnTo>
                  <a:pt x="31000" y="153831"/>
                </a:lnTo>
                <a:lnTo>
                  <a:pt x="23643" y="144527"/>
                </a:lnTo>
                <a:lnTo>
                  <a:pt x="19962" y="132880"/>
                </a:lnTo>
                <a:lnTo>
                  <a:pt x="11555" y="64833"/>
                </a:lnTo>
                <a:close/>
              </a:path>
              <a:path w="350519" h="620394">
                <a:moveTo>
                  <a:pt x="239100" y="0"/>
                </a:moveTo>
                <a:lnTo>
                  <a:pt x="237983" y="0"/>
                </a:lnTo>
                <a:lnTo>
                  <a:pt x="229635" y="1478"/>
                </a:lnTo>
                <a:lnTo>
                  <a:pt x="222414" y="5619"/>
                </a:lnTo>
                <a:lnTo>
                  <a:pt x="216968" y="11980"/>
                </a:lnTo>
                <a:lnTo>
                  <a:pt x="213942" y="20116"/>
                </a:lnTo>
                <a:lnTo>
                  <a:pt x="211783" y="32181"/>
                </a:lnTo>
                <a:lnTo>
                  <a:pt x="211982" y="41890"/>
                </a:lnTo>
                <a:lnTo>
                  <a:pt x="215758" y="50466"/>
                </a:lnTo>
                <a:lnTo>
                  <a:pt x="222477" y="56999"/>
                </a:lnTo>
                <a:lnTo>
                  <a:pt x="231506" y="60578"/>
                </a:lnTo>
                <a:lnTo>
                  <a:pt x="282496" y="69761"/>
                </a:lnTo>
                <a:lnTo>
                  <a:pt x="282496" y="107695"/>
                </a:lnTo>
                <a:lnTo>
                  <a:pt x="282420" y="134023"/>
                </a:lnTo>
                <a:lnTo>
                  <a:pt x="279232" y="140957"/>
                </a:lnTo>
                <a:lnTo>
                  <a:pt x="234795" y="141109"/>
                </a:lnTo>
                <a:lnTo>
                  <a:pt x="192978" y="149553"/>
                </a:lnTo>
                <a:lnTo>
                  <a:pt x="158830" y="172578"/>
                </a:lnTo>
                <a:lnTo>
                  <a:pt x="135808" y="206726"/>
                </a:lnTo>
                <a:lnTo>
                  <a:pt x="127366" y="248538"/>
                </a:lnTo>
                <a:lnTo>
                  <a:pt x="130311" y="273786"/>
                </a:lnTo>
                <a:lnTo>
                  <a:pt x="138688" y="297184"/>
                </a:lnTo>
                <a:lnTo>
                  <a:pt x="151808" y="317856"/>
                </a:lnTo>
                <a:lnTo>
                  <a:pt x="168984" y="334924"/>
                </a:lnTo>
                <a:lnTo>
                  <a:pt x="168984" y="345846"/>
                </a:lnTo>
                <a:lnTo>
                  <a:pt x="270228" y="345846"/>
                </a:lnTo>
                <a:lnTo>
                  <a:pt x="270228" y="338912"/>
                </a:lnTo>
                <a:lnTo>
                  <a:pt x="272971" y="333286"/>
                </a:lnTo>
                <a:lnTo>
                  <a:pt x="279232" y="320662"/>
                </a:lnTo>
                <a:lnTo>
                  <a:pt x="297500" y="284066"/>
                </a:lnTo>
                <a:lnTo>
                  <a:pt x="343368" y="192853"/>
                </a:lnTo>
                <a:lnTo>
                  <a:pt x="346591" y="182098"/>
                </a:lnTo>
                <a:lnTo>
                  <a:pt x="348979" y="171018"/>
                </a:lnTo>
                <a:lnTo>
                  <a:pt x="349921" y="163029"/>
                </a:lnTo>
                <a:lnTo>
                  <a:pt x="349921" y="41694"/>
                </a:lnTo>
                <a:lnTo>
                  <a:pt x="323848" y="14795"/>
                </a:lnTo>
                <a:lnTo>
                  <a:pt x="323403" y="14744"/>
                </a:lnTo>
                <a:lnTo>
                  <a:pt x="322108" y="14744"/>
                </a:lnTo>
                <a:lnTo>
                  <a:pt x="264773" y="4432"/>
                </a:lnTo>
                <a:lnTo>
                  <a:pt x="242149" y="342"/>
                </a:lnTo>
                <a:lnTo>
                  <a:pt x="241679" y="342"/>
                </a:lnTo>
                <a:lnTo>
                  <a:pt x="239100" y="0"/>
                </a:lnTo>
                <a:close/>
              </a:path>
              <a:path w="350519" h="620394">
                <a:moveTo>
                  <a:pt x="97203" y="137350"/>
                </a:moveTo>
                <a:lnTo>
                  <a:pt x="55890" y="162153"/>
                </a:lnTo>
                <a:lnTo>
                  <a:pt x="54493" y="162229"/>
                </a:lnTo>
                <a:lnTo>
                  <a:pt x="157987" y="162229"/>
                </a:lnTo>
                <a:lnTo>
                  <a:pt x="162774" y="157152"/>
                </a:lnTo>
                <a:lnTo>
                  <a:pt x="174206" y="150609"/>
                </a:lnTo>
                <a:lnTo>
                  <a:pt x="124918" y="150596"/>
                </a:lnTo>
                <a:lnTo>
                  <a:pt x="116877" y="149677"/>
                </a:lnTo>
                <a:lnTo>
                  <a:pt x="109383" y="147018"/>
                </a:lnTo>
                <a:lnTo>
                  <a:pt x="102755" y="142840"/>
                </a:lnTo>
                <a:lnTo>
                  <a:pt x="97203" y="137350"/>
                </a:lnTo>
                <a:close/>
              </a:path>
              <a:path w="350519" h="620394">
                <a:moveTo>
                  <a:pt x="172210" y="126631"/>
                </a:moveTo>
                <a:lnTo>
                  <a:pt x="140307" y="149898"/>
                </a:lnTo>
                <a:lnTo>
                  <a:pt x="125626" y="150609"/>
                </a:lnTo>
                <a:lnTo>
                  <a:pt x="174228" y="150596"/>
                </a:lnTo>
                <a:lnTo>
                  <a:pt x="192733" y="140004"/>
                </a:lnTo>
                <a:lnTo>
                  <a:pt x="184414" y="138074"/>
                </a:lnTo>
                <a:lnTo>
                  <a:pt x="177201" y="133235"/>
                </a:lnTo>
                <a:lnTo>
                  <a:pt x="172210" y="126631"/>
                </a:lnTo>
                <a:close/>
              </a:path>
              <a:path w="350519" h="620394">
                <a:moveTo>
                  <a:pt x="264843" y="4432"/>
                </a:moveTo>
                <a:close/>
              </a:path>
              <a:path w="350519" h="620394">
                <a:moveTo>
                  <a:pt x="242009" y="317"/>
                </a:moveTo>
                <a:lnTo>
                  <a:pt x="241679" y="342"/>
                </a:lnTo>
                <a:lnTo>
                  <a:pt x="242149" y="342"/>
                </a:lnTo>
                <a:lnTo>
                  <a:pt x="242009" y="317"/>
                </a:lnTo>
                <a:close/>
              </a:path>
            </a:pathLst>
          </a:custGeom>
          <a:solidFill>
            <a:srgbClr val="472E8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088217" y="1793477"/>
            <a:ext cx="301644" cy="19651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57">
            <a:extLst>
              <a:ext uri="{FF2B5EF4-FFF2-40B4-BE49-F238E27FC236}">
                <a16:creationId xmlns:a16="http://schemas.microsoft.com/office/drawing/2014/main" id="{FA0B3287-EE0C-4E1E-9DFE-051BBFAB75DE}"/>
              </a:ext>
            </a:extLst>
          </p:cNvPr>
          <p:cNvSpPr/>
          <p:nvPr/>
        </p:nvSpPr>
        <p:spPr>
          <a:xfrm>
            <a:off x="566049" y="10261649"/>
            <a:ext cx="1910714" cy="0"/>
          </a:xfrm>
          <a:custGeom>
            <a:avLst/>
            <a:gdLst/>
            <a:ahLst/>
            <a:cxnLst/>
            <a:rect l="l" t="t" r="r" b="b"/>
            <a:pathLst>
              <a:path w="1910714">
                <a:moveTo>
                  <a:pt x="0" y="0"/>
                </a:moveTo>
                <a:lnTo>
                  <a:pt x="1910448" y="0"/>
                </a:lnTo>
              </a:path>
            </a:pathLst>
          </a:custGeom>
          <a:ln w="38100">
            <a:solidFill>
              <a:srgbClr val="F47D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58">
            <a:extLst>
              <a:ext uri="{FF2B5EF4-FFF2-40B4-BE49-F238E27FC236}">
                <a16:creationId xmlns:a16="http://schemas.microsoft.com/office/drawing/2014/main" id="{10B7B8D6-9B4C-40C0-84F8-49355CADA249}"/>
              </a:ext>
            </a:extLst>
          </p:cNvPr>
          <p:cNvSpPr/>
          <p:nvPr/>
        </p:nvSpPr>
        <p:spPr>
          <a:xfrm>
            <a:off x="5158420" y="10261649"/>
            <a:ext cx="1910714" cy="0"/>
          </a:xfrm>
          <a:custGeom>
            <a:avLst/>
            <a:gdLst/>
            <a:ahLst/>
            <a:cxnLst/>
            <a:rect l="l" t="t" r="r" b="b"/>
            <a:pathLst>
              <a:path w="1910715">
                <a:moveTo>
                  <a:pt x="0" y="0"/>
                </a:moveTo>
                <a:lnTo>
                  <a:pt x="1910448" y="0"/>
                </a:lnTo>
              </a:path>
            </a:pathLst>
          </a:custGeom>
          <a:ln w="38100">
            <a:solidFill>
              <a:srgbClr val="F47D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68">
            <a:extLst>
              <a:ext uri="{FF2B5EF4-FFF2-40B4-BE49-F238E27FC236}">
                <a16:creationId xmlns:a16="http://schemas.microsoft.com/office/drawing/2014/main" id="{1080F5E5-8A78-4579-9837-C213D42E1E27}"/>
              </a:ext>
            </a:extLst>
          </p:cNvPr>
          <p:cNvSpPr/>
          <p:nvPr/>
        </p:nvSpPr>
        <p:spPr>
          <a:xfrm>
            <a:off x="2613519" y="10168349"/>
            <a:ext cx="2428378" cy="1866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566049" y="495300"/>
            <a:ext cx="6503034" cy="0"/>
          </a:xfrm>
          <a:custGeom>
            <a:avLst/>
            <a:gdLst/>
            <a:ahLst/>
            <a:cxnLst/>
            <a:rect l="l" t="t" r="r" b="b"/>
            <a:pathLst>
              <a:path w="6503034">
                <a:moveTo>
                  <a:pt x="0" y="0"/>
                </a:moveTo>
                <a:lnTo>
                  <a:pt x="6502819" y="0"/>
                </a:lnTo>
              </a:path>
            </a:pathLst>
          </a:custGeom>
          <a:ln w="12700">
            <a:solidFill>
              <a:srgbClr val="F47D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887988" y="9093172"/>
            <a:ext cx="1659889" cy="237490"/>
          </a:xfrm>
          <a:prstGeom prst="rect">
            <a:avLst/>
          </a:prstGeom>
          <a:solidFill>
            <a:srgbClr val="F47D42"/>
          </a:solidFill>
        </p:spPr>
        <p:txBody>
          <a:bodyPr vert="horz" wrap="square" lIns="0" tIns="3810" rIns="0" bIns="0" rtlCol="0">
            <a:spAutoFit/>
          </a:bodyPr>
          <a:lstStyle/>
          <a:p>
            <a:pPr marL="80645">
              <a:lnSpc>
                <a:spcPct val="100000"/>
              </a:lnSpc>
              <a:spcBef>
                <a:spcPts val="30"/>
              </a:spcBef>
            </a:pPr>
            <a:r>
              <a:rPr sz="1400" dirty="0">
                <a:solidFill>
                  <a:srgbClr val="FFFFFF"/>
                </a:solidFill>
                <a:latin typeface="Arial"/>
                <a:cs typeface="Arial"/>
              </a:rPr>
              <a:t>Accessibility</a:t>
            </a:r>
            <a:r>
              <a:rPr sz="1400" spc="-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FFFFFF"/>
                </a:solidFill>
                <a:latin typeface="Arial"/>
                <a:cs typeface="Arial"/>
              </a:rPr>
              <a:t>policy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873401" y="7625341"/>
            <a:ext cx="2064385" cy="237490"/>
          </a:xfrm>
          <a:prstGeom prst="rect">
            <a:avLst/>
          </a:prstGeom>
          <a:solidFill>
            <a:srgbClr val="F47D42"/>
          </a:solidFill>
        </p:spPr>
        <p:txBody>
          <a:bodyPr vert="horz" wrap="square" lIns="0" tIns="0" rIns="0" bIns="0" rtlCol="0">
            <a:spAutoFit/>
          </a:bodyPr>
          <a:lstStyle/>
          <a:p>
            <a:pPr marL="80645">
              <a:lnSpc>
                <a:spcPts val="1620"/>
              </a:lnSpc>
            </a:pPr>
            <a:r>
              <a:rPr sz="1400" spc="-5" dirty="0">
                <a:solidFill>
                  <a:srgbClr val="FFFFFF"/>
                </a:solidFill>
                <a:latin typeface="Arial"/>
                <a:cs typeface="Arial"/>
              </a:rPr>
              <a:t>Human </a:t>
            </a:r>
            <a:r>
              <a:rPr sz="1400" dirty="0">
                <a:solidFill>
                  <a:srgbClr val="FFFFFF"/>
                </a:solidFill>
                <a:latin typeface="Arial"/>
                <a:cs typeface="Arial"/>
              </a:rPr>
              <a:t>resources</a:t>
            </a:r>
            <a:r>
              <a:rPr sz="1400" spc="-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FFFFFF"/>
                </a:solidFill>
                <a:latin typeface="Arial"/>
                <a:cs typeface="Arial"/>
              </a:rPr>
              <a:t>policy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873401" y="8493445"/>
            <a:ext cx="1900555" cy="237490"/>
          </a:xfrm>
          <a:prstGeom prst="rect">
            <a:avLst/>
          </a:prstGeom>
          <a:solidFill>
            <a:srgbClr val="F47D42"/>
          </a:solidFill>
        </p:spPr>
        <p:txBody>
          <a:bodyPr vert="horz" wrap="square" lIns="0" tIns="0" rIns="0" bIns="0" rtlCol="0">
            <a:spAutoFit/>
          </a:bodyPr>
          <a:lstStyle/>
          <a:p>
            <a:pPr marL="80645">
              <a:lnSpc>
                <a:spcPts val="1625"/>
              </a:lnSpc>
            </a:pPr>
            <a:r>
              <a:rPr sz="1400" spc="-5" dirty="0">
                <a:solidFill>
                  <a:srgbClr val="FFFFFF"/>
                </a:solidFill>
                <a:latin typeface="Arial"/>
                <a:cs typeface="Arial"/>
              </a:rPr>
              <a:t>Data protection</a:t>
            </a:r>
            <a:r>
              <a:rPr sz="1400" spc="-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FFFFFF"/>
                </a:solidFill>
                <a:latin typeface="Arial"/>
                <a:cs typeface="Arial"/>
              </a:rPr>
              <a:t>policy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873401" y="8793818"/>
            <a:ext cx="1351280" cy="237490"/>
          </a:xfrm>
          <a:prstGeom prst="rect">
            <a:avLst/>
          </a:prstGeom>
          <a:solidFill>
            <a:srgbClr val="F47D42"/>
          </a:solidFill>
        </p:spPr>
        <p:txBody>
          <a:bodyPr vert="horz" wrap="square" lIns="0" tIns="0" rIns="0" bIns="0" rtlCol="0">
            <a:spAutoFit/>
          </a:bodyPr>
          <a:lstStyle/>
          <a:p>
            <a:pPr marL="80645">
              <a:lnSpc>
                <a:spcPts val="1545"/>
              </a:lnSpc>
            </a:pPr>
            <a:r>
              <a:rPr sz="1400" spc="-10" dirty="0">
                <a:solidFill>
                  <a:srgbClr val="FFFFFF"/>
                </a:solidFill>
                <a:latin typeface="Arial"/>
                <a:cs typeface="Arial"/>
              </a:rPr>
              <a:t>Training</a:t>
            </a:r>
            <a:r>
              <a:rPr sz="1400" spc="-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FFFFFF"/>
                </a:solidFill>
                <a:latin typeface="Arial"/>
                <a:cs typeface="Arial"/>
              </a:rPr>
              <a:t>policy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1960779" y="2443975"/>
            <a:ext cx="5066030" cy="0"/>
          </a:xfrm>
          <a:custGeom>
            <a:avLst/>
            <a:gdLst/>
            <a:ahLst/>
            <a:cxnLst/>
            <a:rect l="l" t="t" r="r" b="b"/>
            <a:pathLst>
              <a:path w="5066030">
                <a:moveTo>
                  <a:pt x="0" y="0"/>
                </a:moveTo>
                <a:lnTo>
                  <a:pt x="5065750" y="0"/>
                </a:lnTo>
              </a:path>
            </a:pathLst>
          </a:custGeom>
          <a:ln w="6350">
            <a:solidFill>
              <a:srgbClr val="F47D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555675" y="1145260"/>
            <a:ext cx="6513195" cy="271145"/>
          </a:xfrm>
          <a:prstGeom prst="rect">
            <a:avLst/>
          </a:prstGeom>
          <a:solidFill>
            <a:srgbClr val="472E88"/>
          </a:solidFill>
        </p:spPr>
        <p:txBody>
          <a:bodyPr vert="horz" wrap="square" lIns="0" tIns="24765" rIns="0" bIns="0" rtlCol="0">
            <a:spAutoFit/>
          </a:bodyPr>
          <a:lstStyle/>
          <a:p>
            <a:pPr marL="85090">
              <a:lnSpc>
                <a:spcPct val="100000"/>
              </a:lnSpc>
              <a:spcBef>
                <a:spcPts val="195"/>
              </a:spcBef>
            </a:pPr>
            <a:r>
              <a:rPr sz="1400" b="1" spc="-20" dirty="0">
                <a:solidFill>
                  <a:srgbClr val="FFFFFF"/>
                </a:solidFill>
                <a:latin typeface="Arial"/>
                <a:cs typeface="Arial"/>
              </a:rPr>
              <a:t>STANDARD</a:t>
            </a:r>
            <a:r>
              <a:rPr sz="1400" b="1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FFFFFF"/>
                </a:solidFill>
                <a:latin typeface="Arial"/>
                <a:cs typeface="Arial"/>
              </a:rPr>
              <a:t>3</a:t>
            </a:r>
            <a:endParaRPr sz="14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948027" y="1840926"/>
            <a:ext cx="3585210" cy="479747"/>
          </a:xfrm>
          <a:prstGeom prst="rect">
            <a:avLst/>
          </a:prstGeom>
        </p:spPr>
        <p:txBody>
          <a:bodyPr vert="horz" wrap="square" lIns="0" tIns="12700" rIns="0" bIns="0" rtlCol="0" anchor="t">
            <a:spAutoFit/>
          </a:bodyPr>
          <a:lstStyle/>
          <a:p>
            <a:pPr marL="12700" marR="5080">
              <a:lnSpc>
                <a:spcPct val="113100"/>
              </a:lnSpc>
              <a:spcBef>
                <a:spcPts val="100"/>
              </a:spcBef>
            </a:pPr>
            <a:r>
              <a:rPr sz="1400" b="1" spc="30" dirty="0">
                <a:solidFill>
                  <a:srgbClr val="F47D42"/>
                </a:solidFill>
                <a:latin typeface="Arial"/>
                <a:cs typeface="Arial"/>
              </a:rPr>
              <a:t>ENSURING </a:t>
            </a:r>
            <a:r>
              <a:rPr sz="1400" b="1" spc="20" dirty="0">
                <a:solidFill>
                  <a:srgbClr val="F47D42"/>
                </a:solidFill>
                <a:latin typeface="Arial"/>
                <a:cs typeface="Arial"/>
              </a:rPr>
              <a:t>THE </a:t>
            </a:r>
            <a:r>
              <a:rPr sz="1400" b="1" spc="25" dirty="0">
                <a:solidFill>
                  <a:srgbClr val="F47D42"/>
                </a:solidFill>
                <a:latin typeface="Arial"/>
                <a:cs typeface="Arial"/>
              </a:rPr>
              <a:t>CONFIDENTIALITY</a:t>
            </a:r>
            <a:r>
              <a:rPr lang="en-US" sz="1400" b="1" spc="25" dirty="0">
                <a:solidFill>
                  <a:srgbClr val="F47D42"/>
                </a:solidFill>
                <a:latin typeface="Arial"/>
                <a:cs typeface="Arial"/>
              </a:rPr>
              <a:t>, SAFETY </a:t>
            </a:r>
            <a:r>
              <a:rPr sz="1400" b="1" spc="30" dirty="0">
                <a:solidFill>
                  <a:srgbClr val="F47D42"/>
                </a:solidFill>
                <a:latin typeface="Arial"/>
                <a:cs typeface="Arial"/>
              </a:rPr>
              <a:t>AND</a:t>
            </a:r>
            <a:r>
              <a:rPr lang="en-US" sz="1400" b="1" spc="30" dirty="0">
                <a:solidFill>
                  <a:srgbClr val="F47D42"/>
                </a:solidFill>
                <a:latin typeface="Arial"/>
                <a:cs typeface="Arial"/>
              </a:rPr>
              <a:t> </a:t>
            </a:r>
            <a:r>
              <a:rPr sz="1400" b="1" spc="30" dirty="0">
                <a:solidFill>
                  <a:srgbClr val="F47D42"/>
                </a:solidFill>
                <a:latin typeface="Arial"/>
                <a:cs typeface="Arial"/>
              </a:rPr>
              <a:t> </a:t>
            </a:r>
            <a:r>
              <a:rPr sz="1400" b="1" spc="10" dirty="0">
                <a:solidFill>
                  <a:srgbClr val="F47D42"/>
                </a:solidFill>
                <a:latin typeface="Arial"/>
                <a:cs typeface="Arial"/>
              </a:rPr>
              <a:t>PRIVACY </a:t>
            </a:r>
            <a:r>
              <a:rPr sz="1400" b="1" spc="15" dirty="0">
                <a:solidFill>
                  <a:srgbClr val="F47D42"/>
                </a:solidFill>
                <a:latin typeface="Arial"/>
                <a:cs typeface="Arial"/>
              </a:rPr>
              <a:t>OF </a:t>
            </a:r>
            <a:r>
              <a:rPr sz="1400" b="1" spc="20" dirty="0">
                <a:solidFill>
                  <a:srgbClr val="F47D42"/>
                </a:solidFill>
                <a:latin typeface="Arial"/>
                <a:cs typeface="Arial"/>
              </a:rPr>
              <a:t>THE</a:t>
            </a:r>
            <a:r>
              <a:rPr sz="1400" b="1" spc="145" dirty="0">
                <a:solidFill>
                  <a:srgbClr val="F47D42"/>
                </a:solidFill>
                <a:latin typeface="Arial"/>
                <a:cs typeface="Arial"/>
              </a:rPr>
              <a:t> </a:t>
            </a:r>
            <a:r>
              <a:rPr sz="1400" b="1" spc="35" dirty="0">
                <a:solidFill>
                  <a:srgbClr val="F47D42"/>
                </a:solidFill>
                <a:latin typeface="Arial"/>
                <a:cs typeface="Arial"/>
              </a:rPr>
              <a:t>VICTIM</a:t>
            </a:r>
            <a:endParaRPr sz="1400">
              <a:latin typeface="Arial"/>
              <a:cs typeface="Arial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747099" y="2856936"/>
            <a:ext cx="1140890" cy="45719"/>
          </a:xfrm>
          <a:custGeom>
            <a:avLst/>
            <a:gdLst/>
            <a:ahLst/>
            <a:cxnLst/>
            <a:rect l="l" t="t" r="r" b="b"/>
            <a:pathLst>
              <a:path w="1362075">
                <a:moveTo>
                  <a:pt x="0" y="0"/>
                </a:moveTo>
                <a:lnTo>
                  <a:pt x="1362024" y="0"/>
                </a:lnTo>
              </a:path>
            </a:pathLst>
          </a:custGeom>
          <a:ln w="12700">
            <a:solidFill>
              <a:srgbClr val="F47D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747099" y="2585891"/>
            <a:ext cx="5978326" cy="4803366"/>
          </a:xfrm>
          <a:prstGeom prst="rect">
            <a:avLst/>
          </a:prstGeom>
        </p:spPr>
        <p:txBody>
          <a:bodyPr vert="horz" wrap="square" lIns="0" tIns="12700" rIns="0" bIns="0" rtlCol="0" anchor="t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-15" dirty="0" smtClean="0">
                <a:solidFill>
                  <a:srgbClr val="472E88"/>
                </a:solidFill>
                <a:latin typeface="Arial"/>
                <a:cs typeface="Arial"/>
              </a:rPr>
              <a:t>INDICATORS</a:t>
            </a:r>
            <a:endParaRPr lang="en-US" sz="1400" b="1" spc="-15" dirty="0" smtClean="0">
              <a:solidFill>
                <a:srgbClr val="472E88"/>
              </a:solidFill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endParaRPr sz="1250" dirty="0">
              <a:latin typeface="Times New Roman"/>
              <a:cs typeface="Times New Roman"/>
            </a:endParaRPr>
          </a:p>
          <a:p>
            <a:pPr marL="1503680" indent="-171450">
              <a:spcBef>
                <a:spcPts val="5"/>
              </a:spcBef>
              <a:buClr>
                <a:srgbClr val="F47D42"/>
              </a:buClr>
              <a:buSzPct val="105000"/>
              <a:buFont typeface="Arial" panose="020B0604020202020204" pitchFamily="34" charset="0"/>
              <a:buChar char="•"/>
              <a:tabLst>
                <a:tab pos="1438275" algn="l"/>
              </a:tabLst>
            </a:pPr>
            <a:r>
              <a:rPr sz="1200" dirty="0">
                <a:solidFill>
                  <a:srgbClr val="4D189C"/>
                </a:solidFill>
                <a:latin typeface="Arial"/>
                <a:cs typeface="Arial"/>
              </a:rPr>
              <a:t>Inform victims </a:t>
            </a:r>
            <a:r>
              <a:rPr sz="1200" spc="-5" dirty="0">
                <a:solidFill>
                  <a:srgbClr val="4D189C"/>
                </a:solidFill>
                <a:latin typeface="Arial"/>
                <a:cs typeface="Arial"/>
              </a:rPr>
              <a:t>about</a:t>
            </a:r>
            <a:r>
              <a:rPr sz="1200" spc="-10" dirty="0">
                <a:solidFill>
                  <a:srgbClr val="4D189C"/>
                </a:solidFill>
                <a:latin typeface="Arial"/>
                <a:cs typeface="Arial"/>
              </a:rPr>
              <a:t> </a:t>
            </a:r>
            <a:r>
              <a:rPr sz="1200" dirty="0" smtClean="0">
                <a:solidFill>
                  <a:srgbClr val="4D189C"/>
                </a:solidFill>
                <a:latin typeface="Arial"/>
                <a:cs typeface="Arial"/>
              </a:rPr>
              <a:t>confidentiality</a:t>
            </a:r>
            <a:endParaRPr lang="en-US" sz="1200" dirty="0" smtClean="0">
              <a:solidFill>
                <a:srgbClr val="4D189C"/>
              </a:solidFill>
              <a:latin typeface="Arial"/>
              <a:cs typeface="Arial"/>
            </a:endParaRPr>
          </a:p>
          <a:p>
            <a:pPr marL="1503680" indent="-171450">
              <a:spcBef>
                <a:spcPts val="5"/>
              </a:spcBef>
              <a:buClr>
                <a:srgbClr val="F47D42"/>
              </a:buClr>
              <a:buSzPct val="105000"/>
              <a:buFont typeface="Arial" panose="020B0604020202020204" pitchFamily="34" charset="0"/>
              <a:buChar char="•"/>
              <a:tabLst>
                <a:tab pos="1438275" algn="l"/>
              </a:tabLst>
            </a:pPr>
            <a:r>
              <a:rPr lang="en-GB" sz="1200" spc="-5" dirty="0">
                <a:solidFill>
                  <a:srgbClr val="4D189C"/>
                </a:solidFill>
                <a:latin typeface="Arial"/>
                <a:cs typeface="Arial"/>
              </a:rPr>
              <a:t>Reply </a:t>
            </a:r>
            <a:r>
              <a:rPr lang="en-GB" sz="1200" dirty="0">
                <a:solidFill>
                  <a:srgbClr val="4D189C"/>
                </a:solidFill>
                <a:latin typeface="Arial"/>
                <a:cs typeface="Arial"/>
              </a:rPr>
              <a:t>to victim </a:t>
            </a:r>
            <a:r>
              <a:rPr lang="en-GB" sz="1200" spc="-5" dirty="0">
                <a:solidFill>
                  <a:srgbClr val="4D189C"/>
                </a:solidFill>
                <a:latin typeface="Arial"/>
                <a:cs typeface="Arial"/>
              </a:rPr>
              <a:t>within </a:t>
            </a:r>
            <a:r>
              <a:rPr lang="en-GB" sz="1200" dirty="0">
                <a:solidFill>
                  <a:srgbClr val="4D189C"/>
                </a:solidFill>
                <a:latin typeface="Arial"/>
                <a:cs typeface="Arial"/>
              </a:rPr>
              <a:t>short</a:t>
            </a:r>
            <a:r>
              <a:rPr lang="en-GB" sz="1200" spc="-10" dirty="0">
                <a:solidFill>
                  <a:srgbClr val="4D189C"/>
                </a:solidFill>
                <a:latin typeface="Arial"/>
                <a:cs typeface="Arial"/>
              </a:rPr>
              <a:t> </a:t>
            </a:r>
            <a:r>
              <a:rPr lang="en-GB" sz="1200" spc="-20" dirty="0">
                <a:solidFill>
                  <a:srgbClr val="4D189C"/>
                </a:solidFill>
                <a:latin typeface="Arial"/>
                <a:cs typeface="Arial"/>
              </a:rPr>
              <a:t>delay</a:t>
            </a:r>
            <a:r>
              <a:rPr lang="en-GB" sz="1200" spc="-20" dirty="0" smtClean="0">
                <a:solidFill>
                  <a:srgbClr val="4D189C"/>
                </a:solidFill>
                <a:latin typeface="Arial"/>
                <a:cs typeface="Arial"/>
              </a:rPr>
              <a:t>.</a:t>
            </a:r>
            <a:endParaRPr lang="en-US" sz="1200" dirty="0" smtClean="0">
              <a:solidFill>
                <a:srgbClr val="4D189C"/>
              </a:solidFill>
              <a:latin typeface="Arial"/>
              <a:cs typeface="Arial"/>
            </a:endParaRPr>
          </a:p>
          <a:p>
            <a:pPr marL="1503680" indent="-171450">
              <a:spcBef>
                <a:spcPts val="5"/>
              </a:spcBef>
              <a:buClr>
                <a:srgbClr val="F47D42"/>
              </a:buClr>
              <a:buSzPct val="105000"/>
              <a:buFont typeface="Arial" panose="020B0604020202020204" pitchFamily="34" charset="0"/>
              <a:buChar char="•"/>
              <a:tabLst>
                <a:tab pos="1438275" algn="l"/>
              </a:tabLst>
            </a:pPr>
            <a:r>
              <a:rPr lang="en-GB" sz="1200" spc="-5" dirty="0">
                <a:solidFill>
                  <a:srgbClr val="4D189C"/>
                </a:solidFill>
                <a:latin typeface="Arial"/>
                <a:cs typeface="Arial"/>
              </a:rPr>
              <a:t>Risk assessment procedures in</a:t>
            </a:r>
            <a:r>
              <a:rPr lang="en-GB" sz="1200" spc="-15" dirty="0">
                <a:solidFill>
                  <a:srgbClr val="4D189C"/>
                </a:solidFill>
                <a:latin typeface="Arial"/>
                <a:cs typeface="Arial"/>
              </a:rPr>
              <a:t> </a:t>
            </a:r>
            <a:r>
              <a:rPr lang="en-GB" sz="1200" spc="-5" dirty="0">
                <a:solidFill>
                  <a:srgbClr val="4D189C"/>
                </a:solidFill>
                <a:latin typeface="Arial"/>
                <a:cs typeface="Arial"/>
              </a:rPr>
              <a:t>place</a:t>
            </a:r>
            <a:endParaRPr lang="en-GB" sz="1200" dirty="0">
              <a:solidFill>
                <a:srgbClr val="4D189C"/>
              </a:solidFill>
              <a:latin typeface="Arial"/>
              <a:cs typeface="Arial"/>
            </a:endParaRPr>
          </a:p>
          <a:p>
            <a:pPr marL="1503680" indent="-171450">
              <a:spcBef>
                <a:spcPts val="400"/>
              </a:spcBef>
              <a:buClr>
                <a:srgbClr val="F47D42"/>
              </a:buClr>
              <a:buSzPct val="105000"/>
              <a:buFont typeface="Arial" panose="020B0604020202020204" pitchFamily="34" charset="0"/>
              <a:buChar char="•"/>
              <a:tabLst>
                <a:tab pos="1438275" algn="l"/>
              </a:tabLst>
            </a:pPr>
            <a:r>
              <a:rPr lang="en-GB" sz="1200" dirty="0">
                <a:solidFill>
                  <a:srgbClr val="4D189C"/>
                </a:solidFill>
                <a:latin typeface="Arial"/>
                <a:cs typeface="Arial"/>
              </a:rPr>
              <a:t>Premises </a:t>
            </a:r>
            <a:r>
              <a:rPr lang="en-GB" sz="1200" spc="-5" dirty="0">
                <a:solidFill>
                  <a:srgbClr val="4D189C"/>
                </a:solidFill>
                <a:latin typeface="Arial"/>
                <a:cs typeface="Arial"/>
              </a:rPr>
              <a:t>are located in </a:t>
            </a:r>
            <a:r>
              <a:rPr lang="en-GB" sz="1200" dirty="0">
                <a:solidFill>
                  <a:srgbClr val="4D189C"/>
                </a:solidFill>
                <a:latin typeface="Arial"/>
                <a:cs typeface="Arial"/>
              </a:rPr>
              <a:t>a safe</a:t>
            </a:r>
            <a:r>
              <a:rPr lang="en-GB" sz="1200" spc="-20" dirty="0">
                <a:solidFill>
                  <a:srgbClr val="4D189C"/>
                </a:solidFill>
                <a:latin typeface="Arial"/>
                <a:cs typeface="Arial"/>
              </a:rPr>
              <a:t> </a:t>
            </a:r>
            <a:r>
              <a:rPr lang="en-GB" sz="1200" spc="-5" dirty="0">
                <a:solidFill>
                  <a:srgbClr val="4D189C"/>
                </a:solidFill>
                <a:latin typeface="Arial"/>
                <a:cs typeface="Arial"/>
              </a:rPr>
              <a:t>neighbourhood</a:t>
            </a:r>
            <a:endParaRPr lang="en-GB" sz="1200" dirty="0">
              <a:solidFill>
                <a:srgbClr val="4D189C"/>
              </a:solidFill>
              <a:latin typeface="Arial"/>
              <a:cs typeface="Arial"/>
            </a:endParaRPr>
          </a:p>
          <a:p>
            <a:pPr marL="1503680" indent="-171450">
              <a:spcBef>
                <a:spcPts val="400"/>
              </a:spcBef>
              <a:buClr>
                <a:srgbClr val="F47D42"/>
              </a:buClr>
              <a:buSzPct val="105000"/>
              <a:buFont typeface="Arial" panose="020B0604020202020204" pitchFamily="34" charset="0"/>
              <a:buChar char="•"/>
              <a:tabLst>
                <a:tab pos="1438275" algn="l"/>
              </a:tabLst>
            </a:pPr>
            <a:r>
              <a:rPr lang="en-GB" sz="1200" spc="-10" dirty="0">
                <a:solidFill>
                  <a:srgbClr val="4D189C"/>
                </a:solidFill>
                <a:latin typeface="Arial"/>
                <a:cs typeface="Arial"/>
              </a:rPr>
              <a:t>Victims </a:t>
            </a:r>
            <a:r>
              <a:rPr lang="en-GB" sz="1200" spc="-5" dirty="0">
                <a:solidFill>
                  <a:srgbClr val="4D189C"/>
                </a:solidFill>
                <a:latin typeface="Arial"/>
                <a:cs typeface="Arial"/>
              </a:rPr>
              <a:t>are asked if </a:t>
            </a:r>
            <a:r>
              <a:rPr lang="en-GB" sz="1200" dirty="0">
                <a:solidFill>
                  <a:srgbClr val="4D189C"/>
                </a:solidFill>
                <a:latin typeface="Arial"/>
                <a:cs typeface="Arial"/>
              </a:rPr>
              <a:t>they feel comfortable </a:t>
            </a:r>
            <a:r>
              <a:rPr lang="en-GB" sz="1200" spc="-5" dirty="0">
                <a:solidFill>
                  <a:srgbClr val="4D189C"/>
                </a:solidFill>
                <a:latin typeface="Arial"/>
                <a:cs typeface="Arial"/>
              </a:rPr>
              <a:t>and</a:t>
            </a:r>
            <a:r>
              <a:rPr lang="en-GB" sz="1200" spc="-15" dirty="0">
                <a:solidFill>
                  <a:srgbClr val="4D189C"/>
                </a:solidFill>
                <a:latin typeface="Arial"/>
                <a:cs typeface="Arial"/>
              </a:rPr>
              <a:t> </a:t>
            </a:r>
            <a:r>
              <a:rPr lang="en-GB" sz="1200" dirty="0">
                <a:solidFill>
                  <a:srgbClr val="4D189C"/>
                </a:solidFill>
                <a:latin typeface="Arial"/>
                <a:cs typeface="Arial"/>
              </a:rPr>
              <a:t>safe</a:t>
            </a:r>
          </a:p>
          <a:p>
            <a:pPr marL="1503680" indent="-171450">
              <a:spcBef>
                <a:spcPts val="400"/>
              </a:spcBef>
              <a:buClr>
                <a:srgbClr val="F47D42"/>
              </a:buClr>
              <a:buSzPct val="105000"/>
              <a:buFont typeface="Arial" panose="020B0604020202020204" pitchFamily="34" charset="0"/>
              <a:buChar char="•"/>
              <a:tabLst>
                <a:tab pos="1438275" algn="l"/>
              </a:tabLst>
            </a:pPr>
            <a:r>
              <a:rPr lang="en-GB" sz="1200" dirty="0">
                <a:solidFill>
                  <a:srgbClr val="4D189C"/>
                </a:solidFill>
                <a:latin typeface="Arial"/>
                <a:cs typeface="Arial"/>
              </a:rPr>
              <a:t>Organisational </a:t>
            </a:r>
            <a:r>
              <a:rPr lang="en-GB" sz="1200" spc="-10" dirty="0">
                <a:solidFill>
                  <a:srgbClr val="4D189C"/>
                </a:solidFill>
                <a:latin typeface="Arial"/>
                <a:cs typeface="Arial"/>
              </a:rPr>
              <a:t>Webpage </a:t>
            </a:r>
            <a:r>
              <a:rPr lang="en-GB" sz="1200" spc="-5" dirty="0">
                <a:solidFill>
                  <a:srgbClr val="4D189C"/>
                </a:solidFill>
                <a:latin typeface="Arial"/>
                <a:cs typeface="Arial"/>
              </a:rPr>
              <a:t>has </a:t>
            </a:r>
            <a:r>
              <a:rPr lang="en-GB" sz="1200" dirty="0">
                <a:solidFill>
                  <a:srgbClr val="4D189C"/>
                </a:solidFill>
                <a:latin typeface="Arial"/>
                <a:cs typeface="Arial"/>
              </a:rPr>
              <a:t>a </a:t>
            </a:r>
            <a:r>
              <a:rPr lang="en-GB" sz="1200" spc="-5" dirty="0">
                <a:solidFill>
                  <a:srgbClr val="4D189C"/>
                </a:solidFill>
                <a:latin typeface="Arial"/>
                <a:cs typeface="Arial"/>
              </a:rPr>
              <a:t>quick exit</a:t>
            </a:r>
            <a:r>
              <a:rPr lang="en-GB" sz="1200" spc="-20" dirty="0">
                <a:solidFill>
                  <a:srgbClr val="4D189C"/>
                </a:solidFill>
                <a:latin typeface="Arial"/>
                <a:cs typeface="Arial"/>
              </a:rPr>
              <a:t> </a:t>
            </a:r>
            <a:r>
              <a:rPr lang="en-GB" sz="1200" spc="-5" dirty="0">
                <a:solidFill>
                  <a:srgbClr val="4D189C"/>
                </a:solidFill>
                <a:latin typeface="Arial"/>
                <a:cs typeface="Arial"/>
              </a:rPr>
              <a:t>button</a:t>
            </a:r>
            <a:endParaRPr lang="en-GB" sz="1200" dirty="0">
              <a:solidFill>
                <a:srgbClr val="4D189C"/>
              </a:solidFill>
              <a:latin typeface="Arial"/>
              <a:cs typeface="Arial"/>
            </a:endParaRPr>
          </a:p>
          <a:p>
            <a:pPr marL="1503680" indent="-171450">
              <a:spcBef>
                <a:spcPts val="400"/>
              </a:spcBef>
              <a:buClr>
                <a:srgbClr val="F47D42"/>
              </a:buClr>
              <a:buSzPct val="105000"/>
              <a:buFont typeface="Arial" panose="020B0604020202020204" pitchFamily="34" charset="0"/>
              <a:buChar char="•"/>
              <a:tabLst>
                <a:tab pos="1438275" algn="l"/>
              </a:tabLst>
            </a:pPr>
            <a:r>
              <a:rPr sz="1200" spc="-10" dirty="0" smtClean="0">
                <a:solidFill>
                  <a:srgbClr val="4D189C"/>
                </a:solidFill>
                <a:latin typeface="Arial"/>
                <a:cs typeface="Arial"/>
              </a:rPr>
              <a:t>Train </a:t>
            </a:r>
            <a:r>
              <a:rPr sz="1200" spc="-5" dirty="0">
                <a:solidFill>
                  <a:srgbClr val="4D189C"/>
                </a:solidFill>
                <a:latin typeface="Arial"/>
                <a:cs typeface="Arial"/>
              </a:rPr>
              <a:t>staff and </a:t>
            </a:r>
            <a:r>
              <a:rPr sz="1200" dirty="0">
                <a:solidFill>
                  <a:srgbClr val="4D189C"/>
                </a:solidFill>
                <a:latin typeface="Arial"/>
                <a:cs typeface="Arial"/>
              </a:rPr>
              <a:t>volunteers </a:t>
            </a:r>
            <a:r>
              <a:rPr sz="1200" spc="-5" dirty="0">
                <a:solidFill>
                  <a:srgbClr val="4D189C"/>
                </a:solidFill>
                <a:latin typeface="Arial"/>
                <a:cs typeface="Arial"/>
              </a:rPr>
              <a:t>about</a:t>
            </a:r>
            <a:r>
              <a:rPr sz="1200" dirty="0">
                <a:solidFill>
                  <a:srgbClr val="4D189C"/>
                </a:solidFill>
                <a:latin typeface="Arial"/>
                <a:cs typeface="Arial"/>
              </a:rPr>
              <a:t> confidentiality</a:t>
            </a:r>
            <a:r>
              <a:rPr lang="en-US" sz="1200" dirty="0">
                <a:solidFill>
                  <a:srgbClr val="4D189C"/>
                </a:solidFill>
                <a:latin typeface="Arial"/>
                <a:cs typeface="Arial"/>
              </a:rPr>
              <a:t>, safety requirements, risks' assessment, victims' advocacy</a:t>
            </a:r>
            <a:endParaRPr sz="1200" dirty="0">
              <a:solidFill>
                <a:srgbClr val="4D189C"/>
              </a:solidFill>
              <a:latin typeface="Arial"/>
              <a:cs typeface="Arial"/>
            </a:endParaRPr>
          </a:p>
          <a:p>
            <a:pPr marL="1503680" indent="-171450">
              <a:spcBef>
                <a:spcPts val="400"/>
              </a:spcBef>
              <a:buClr>
                <a:srgbClr val="F47D42"/>
              </a:buClr>
              <a:buSzPct val="105000"/>
              <a:buFont typeface="Arial" panose="020B0604020202020204" pitchFamily="34" charset="0"/>
              <a:buChar char="•"/>
              <a:tabLst>
                <a:tab pos="1438275" algn="l"/>
              </a:tabLst>
            </a:pPr>
            <a:r>
              <a:rPr sz="1200" dirty="0">
                <a:solidFill>
                  <a:srgbClr val="4D189C"/>
                </a:solidFill>
                <a:latin typeface="Arial"/>
                <a:cs typeface="Arial"/>
              </a:rPr>
              <a:t>Safe case-management</a:t>
            </a:r>
            <a:r>
              <a:rPr sz="1200" spc="-5" dirty="0">
                <a:solidFill>
                  <a:srgbClr val="4D189C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4D189C"/>
                </a:solidFill>
                <a:latin typeface="Arial"/>
                <a:cs typeface="Arial"/>
              </a:rPr>
              <a:t>system</a:t>
            </a:r>
            <a:r>
              <a:rPr lang="en-US" sz="1200" dirty="0">
                <a:solidFill>
                  <a:srgbClr val="4D189C"/>
                </a:solidFill>
                <a:latin typeface="Arial"/>
                <a:cs typeface="Arial"/>
              </a:rPr>
              <a:t>, measures in place to ensure safety and security</a:t>
            </a:r>
            <a:endParaRPr sz="1200" dirty="0">
              <a:solidFill>
                <a:srgbClr val="4D189C"/>
              </a:solidFill>
              <a:latin typeface="Arial"/>
              <a:cs typeface="Arial"/>
            </a:endParaRPr>
          </a:p>
          <a:p>
            <a:pPr marL="1503680" indent="-171450">
              <a:spcBef>
                <a:spcPts val="400"/>
              </a:spcBef>
              <a:buClr>
                <a:srgbClr val="F47D42"/>
              </a:buClr>
              <a:buSzPct val="105000"/>
              <a:buFont typeface="Arial" panose="020B0604020202020204" pitchFamily="34" charset="0"/>
              <a:buChar char="•"/>
              <a:tabLst>
                <a:tab pos="1438275" algn="l"/>
              </a:tabLst>
            </a:pPr>
            <a:r>
              <a:rPr sz="1200" spc="-5" dirty="0">
                <a:solidFill>
                  <a:srgbClr val="4D189C"/>
                </a:solidFill>
                <a:latin typeface="Arial"/>
                <a:cs typeface="Arial"/>
              </a:rPr>
              <a:t>Consent </a:t>
            </a:r>
            <a:r>
              <a:rPr sz="1200" dirty="0">
                <a:solidFill>
                  <a:srgbClr val="4D189C"/>
                </a:solidFill>
                <a:latin typeface="Arial"/>
                <a:cs typeface="Arial"/>
              </a:rPr>
              <a:t>for </a:t>
            </a:r>
            <a:r>
              <a:rPr sz="1200" spc="-5" dirty="0">
                <a:solidFill>
                  <a:srgbClr val="4D189C"/>
                </a:solidFill>
                <a:latin typeface="Arial"/>
                <a:cs typeface="Arial"/>
              </a:rPr>
              <a:t>data</a:t>
            </a:r>
            <a:r>
              <a:rPr sz="1200" spc="-10" dirty="0">
                <a:solidFill>
                  <a:srgbClr val="4D189C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4D189C"/>
                </a:solidFill>
                <a:latin typeface="Arial"/>
                <a:cs typeface="Arial"/>
              </a:rPr>
              <a:t>sharing</a:t>
            </a:r>
          </a:p>
          <a:p>
            <a:pPr marL="1503680" marR="25400" indent="-171450">
              <a:buClr>
                <a:srgbClr val="F47D42"/>
              </a:buClr>
              <a:buSzPct val="105000"/>
              <a:buFont typeface="Arial" panose="020B0604020202020204" pitchFamily="34" charset="0"/>
              <a:buChar char="•"/>
              <a:tabLst>
                <a:tab pos="1438275" algn="l"/>
              </a:tabLst>
            </a:pPr>
            <a:r>
              <a:rPr sz="1200" dirty="0">
                <a:solidFill>
                  <a:srgbClr val="4D189C"/>
                </a:solidFill>
                <a:latin typeface="Arial"/>
                <a:cs typeface="Arial"/>
              </a:rPr>
              <a:t>Privacy for face-to-face </a:t>
            </a:r>
            <a:r>
              <a:rPr sz="1200" spc="-5" dirty="0">
                <a:solidFill>
                  <a:srgbClr val="4D189C"/>
                </a:solidFill>
                <a:latin typeface="Arial"/>
                <a:cs typeface="Arial"/>
              </a:rPr>
              <a:t>or other </a:t>
            </a:r>
            <a:r>
              <a:rPr sz="1200" dirty="0">
                <a:solidFill>
                  <a:srgbClr val="4D189C"/>
                </a:solidFill>
                <a:latin typeface="Arial"/>
                <a:cs typeface="Arial"/>
              </a:rPr>
              <a:t>types </a:t>
            </a:r>
            <a:r>
              <a:rPr sz="1200" spc="-5" dirty="0">
                <a:solidFill>
                  <a:srgbClr val="4D189C"/>
                </a:solidFill>
                <a:latin typeface="Arial"/>
                <a:cs typeface="Arial"/>
              </a:rPr>
              <a:t>of direct </a:t>
            </a:r>
            <a:r>
              <a:rPr sz="1200" dirty="0">
                <a:solidFill>
                  <a:srgbClr val="4D189C"/>
                </a:solidFill>
                <a:latin typeface="Arial"/>
                <a:cs typeface="Arial"/>
              </a:rPr>
              <a:t>communication </a:t>
            </a:r>
            <a:r>
              <a:rPr sz="1200" spc="-5" dirty="0">
                <a:solidFill>
                  <a:srgbClr val="4D189C"/>
                </a:solidFill>
                <a:latin typeface="Arial"/>
                <a:cs typeface="Arial"/>
              </a:rPr>
              <a:t>with </a:t>
            </a:r>
            <a:r>
              <a:rPr sz="1200" dirty="0">
                <a:solidFill>
                  <a:srgbClr val="4D189C"/>
                </a:solidFill>
                <a:latin typeface="Arial"/>
                <a:cs typeface="Arial"/>
              </a:rPr>
              <a:t>victim</a:t>
            </a:r>
            <a:r>
              <a:rPr lang="en-US" sz="1200" dirty="0">
                <a:solidFill>
                  <a:srgbClr val="4D189C"/>
                </a:solidFill>
                <a:latin typeface="Arial"/>
                <a:cs typeface="Arial"/>
              </a:rPr>
              <a:t> </a:t>
            </a:r>
            <a:r>
              <a:rPr sz="1200" dirty="0">
                <a:solidFill>
                  <a:srgbClr val="4D189C"/>
                </a:solidFill>
                <a:latin typeface="Arial"/>
                <a:cs typeface="Arial"/>
              </a:rPr>
              <a:t> (phone, </a:t>
            </a:r>
            <a:r>
              <a:rPr sz="1200" spc="-10" dirty="0">
                <a:solidFill>
                  <a:srgbClr val="4D189C"/>
                </a:solidFill>
                <a:latin typeface="Arial"/>
                <a:cs typeface="Arial"/>
              </a:rPr>
              <a:t>Viber </a:t>
            </a:r>
            <a:r>
              <a:rPr sz="1200" spc="-5" dirty="0">
                <a:solidFill>
                  <a:srgbClr val="4D189C"/>
                </a:solidFill>
                <a:latin typeface="Arial"/>
                <a:cs typeface="Arial"/>
              </a:rPr>
              <a:t>etc.);</a:t>
            </a:r>
            <a:endParaRPr sz="1200" dirty="0">
              <a:solidFill>
                <a:srgbClr val="4D189C"/>
              </a:solidFill>
              <a:latin typeface="Arial"/>
              <a:cs typeface="Arial"/>
            </a:endParaRPr>
          </a:p>
          <a:p>
            <a:pPr marL="1503680" indent="-171450">
              <a:spcBef>
                <a:spcPts val="400"/>
              </a:spcBef>
              <a:buClr>
                <a:srgbClr val="F47D42"/>
              </a:buClr>
              <a:buSzPct val="105000"/>
              <a:buFont typeface="Arial" panose="020B0604020202020204" pitchFamily="34" charset="0"/>
              <a:buChar char="•"/>
              <a:tabLst>
                <a:tab pos="1438275" algn="l"/>
              </a:tabLst>
            </a:pPr>
            <a:r>
              <a:rPr sz="1200" spc="-5" dirty="0">
                <a:solidFill>
                  <a:srgbClr val="4D189C"/>
                </a:solidFill>
                <a:latin typeface="Arial"/>
                <a:cs typeface="Arial"/>
              </a:rPr>
              <a:t>Rooms are insulated, discreet, pleasant </a:t>
            </a:r>
            <a:r>
              <a:rPr sz="1200" dirty="0">
                <a:solidFill>
                  <a:srgbClr val="4D189C"/>
                </a:solidFill>
                <a:latin typeface="Arial"/>
                <a:cs typeface="Arial"/>
              </a:rPr>
              <a:t>to </a:t>
            </a:r>
            <a:r>
              <a:rPr sz="1200" spc="-5" dirty="0">
                <a:solidFill>
                  <a:srgbClr val="4D189C"/>
                </a:solidFill>
                <a:latin typeface="Arial"/>
                <a:cs typeface="Arial"/>
              </a:rPr>
              <a:t>be in and</a:t>
            </a:r>
            <a:r>
              <a:rPr sz="1200" spc="-25" dirty="0">
                <a:solidFill>
                  <a:srgbClr val="4D189C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4D189C"/>
                </a:solidFill>
                <a:latin typeface="Arial"/>
                <a:cs typeface="Arial"/>
              </a:rPr>
              <a:t>clean;</a:t>
            </a:r>
          </a:p>
          <a:p>
            <a:pPr marL="1503680" indent="-171450">
              <a:spcBef>
                <a:spcPts val="400"/>
              </a:spcBef>
              <a:buClr>
                <a:srgbClr val="F47D42"/>
              </a:buClr>
              <a:buSzPct val="105000"/>
              <a:buFont typeface="Arial" panose="020B0604020202020204" pitchFamily="34" charset="0"/>
              <a:buChar char="•"/>
              <a:tabLst>
                <a:tab pos="1438275" algn="l"/>
              </a:tabLst>
            </a:pPr>
            <a:r>
              <a:rPr sz="1200" spc="-15" dirty="0">
                <a:solidFill>
                  <a:srgbClr val="4D189C"/>
                </a:solidFill>
                <a:latin typeface="Arial"/>
                <a:cs typeface="Arial"/>
              </a:rPr>
              <a:t>Water </a:t>
            </a:r>
            <a:r>
              <a:rPr sz="1200" spc="-5" dirty="0">
                <a:solidFill>
                  <a:srgbClr val="4D189C"/>
                </a:solidFill>
                <a:latin typeface="Arial"/>
                <a:cs typeface="Arial"/>
              </a:rPr>
              <a:t>and </a:t>
            </a:r>
            <a:r>
              <a:rPr sz="1200" dirty="0">
                <a:solidFill>
                  <a:srgbClr val="4D189C"/>
                </a:solidFill>
                <a:latin typeface="Arial"/>
                <a:cs typeface="Arial"/>
              </a:rPr>
              <a:t>a </a:t>
            </a:r>
            <a:r>
              <a:rPr sz="1200" spc="-5" dirty="0">
                <a:solidFill>
                  <a:srgbClr val="4D189C"/>
                </a:solidFill>
                <a:latin typeface="Arial"/>
                <a:cs typeface="Arial"/>
              </a:rPr>
              <a:t>box of </a:t>
            </a:r>
            <a:r>
              <a:rPr sz="1200" dirty="0">
                <a:solidFill>
                  <a:srgbClr val="4D189C"/>
                </a:solidFill>
                <a:latin typeface="Arial"/>
                <a:cs typeface="Arial"/>
              </a:rPr>
              <a:t>tissues </a:t>
            </a:r>
            <a:r>
              <a:rPr sz="1200" spc="-5" dirty="0">
                <a:solidFill>
                  <a:srgbClr val="4D189C"/>
                </a:solidFill>
                <a:latin typeface="Arial"/>
                <a:cs typeface="Arial"/>
              </a:rPr>
              <a:t>at</a:t>
            </a:r>
            <a:r>
              <a:rPr sz="1200" spc="-10" dirty="0">
                <a:solidFill>
                  <a:srgbClr val="4D189C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4D189C"/>
                </a:solidFill>
                <a:latin typeface="Arial"/>
                <a:cs typeface="Arial"/>
              </a:rPr>
              <a:t>hand;</a:t>
            </a:r>
            <a:endParaRPr sz="1200" dirty="0">
              <a:solidFill>
                <a:srgbClr val="4D189C"/>
              </a:solidFill>
              <a:latin typeface="Arial"/>
              <a:cs typeface="Arial"/>
            </a:endParaRPr>
          </a:p>
          <a:p>
            <a:pPr marL="1503680" marR="5080" indent="-171450">
              <a:buClr>
                <a:srgbClr val="F47D42"/>
              </a:buClr>
              <a:buSzPct val="105000"/>
              <a:buFont typeface="Arial" panose="020B0604020202020204" pitchFamily="34" charset="0"/>
              <a:buChar char="•"/>
              <a:tabLst>
                <a:tab pos="1438275" algn="l"/>
              </a:tabLst>
            </a:pPr>
            <a:r>
              <a:rPr sz="1200" dirty="0">
                <a:solidFill>
                  <a:srgbClr val="4D189C"/>
                </a:solidFill>
                <a:latin typeface="Arial"/>
                <a:cs typeface="Arial"/>
              </a:rPr>
              <a:t>Smoking </a:t>
            </a:r>
            <a:r>
              <a:rPr sz="1200" spc="-5" dirty="0">
                <a:solidFill>
                  <a:srgbClr val="4D189C"/>
                </a:solidFill>
                <a:latin typeface="Arial"/>
                <a:cs typeface="Arial"/>
              </a:rPr>
              <a:t>or </a:t>
            </a:r>
            <a:r>
              <a:rPr sz="1200" dirty="0">
                <a:solidFill>
                  <a:srgbClr val="4D189C"/>
                </a:solidFill>
                <a:latin typeface="Arial"/>
                <a:cs typeface="Arial"/>
              </a:rPr>
              <a:t>the consumption </a:t>
            </a:r>
            <a:r>
              <a:rPr sz="1200" spc="-5" dirty="0">
                <a:solidFill>
                  <a:srgbClr val="4D189C"/>
                </a:solidFill>
                <a:latin typeface="Arial"/>
                <a:cs typeface="Arial"/>
              </a:rPr>
              <a:t>of alcohol or other </a:t>
            </a:r>
            <a:r>
              <a:rPr sz="1200" dirty="0">
                <a:solidFill>
                  <a:srgbClr val="4D189C"/>
                </a:solidFill>
                <a:latin typeface="Arial"/>
                <a:cs typeface="Arial"/>
              </a:rPr>
              <a:t>substances should </a:t>
            </a:r>
            <a:r>
              <a:rPr sz="1200" spc="-5" dirty="0">
                <a:solidFill>
                  <a:srgbClr val="4D189C"/>
                </a:solidFill>
                <a:latin typeface="Arial"/>
                <a:cs typeface="Arial"/>
              </a:rPr>
              <a:t>not be  permitted on </a:t>
            </a:r>
            <a:r>
              <a:rPr sz="1200" dirty="0">
                <a:solidFill>
                  <a:srgbClr val="4D189C"/>
                </a:solidFill>
                <a:latin typeface="Arial"/>
                <a:cs typeface="Arial"/>
              </a:rPr>
              <a:t>the</a:t>
            </a:r>
            <a:r>
              <a:rPr sz="1200" spc="-5" dirty="0">
                <a:solidFill>
                  <a:srgbClr val="4D189C"/>
                </a:solidFill>
                <a:latin typeface="Arial"/>
                <a:cs typeface="Arial"/>
              </a:rPr>
              <a:t> premises</a:t>
            </a:r>
            <a:r>
              <a:rPr sz="1200" spc="-5" dirty="0" smtClean="0">
                <a:solidFill>
                  <a:srgbClr val="4D189C"/>
                </a:solidFill>
                <a:latin typeface="Arial"/>
                <a:cs typeface="Arial"/>
              </a:rPr>
              <a:t>.</a:t>
            </a:r>
            <a:endParaRPr lang="en-US" sz="1200" spc="-5" dirty="0" smtClean="0">
              <a:solidFill>
                <a:srgbClr val="4D189C"/>
              </a:solidFill>
              <a:latin typeface="Arial"/>
              <a:cs typeface="Arial"/>
            </a:endParaRPr>
          </a:p>
          <a:p>
            <a:pPr marL="1503680" marR="5080" indent="-171450">
              <a:buClr>
                <a:srgbClr val="F47D42"/>
              </a:buClr>
              <a:buSzPct val="105000"/>
              <a:buFont typeface="Arial" panose="020B0604020202020204" pitchFamily="34" charset="0"/>
              <a:buChar char="•"/>
              <a:tabLst>
                <a:tab pos="1438275" algn="l"/>
              </a:tabLst>
            </a:pPr>
            <a:r>
              <a:rPr lang="en-GB" sz="1200" spc="-5" dirty="0">
                <a:solidFill>
                  <a:srgbClr val="4D189C"/>
                </a:solidFill>
                <a:latin typeface="Arial"/>
                <a:cs typeface="Arial"/>
              </a:rPr>
              <a:t>Restricted access </a:t>
            </a:r>
            <a:r>
              <a:rPr lang="en-GB" sz="1200" dirty="0">
                <a:solidFill>
                  <a:srgbClr val="4D189C"/>
                </a:solidFill>
                <a:latin typeface="Arial"/>
                <a:cs typeface="Arial"/>
              </a:rPr>
              <a:t>to </a:t>
            </a:r>
            <a:r>
              <a:rPr lang="en-GB" sz="1200" spc="-5" dirty="0">
                <a:solidFill>
                  <a:srgbClr val="4D189C"/>
                </a:solidFill>
                <a:latin typeface="Arial"/>
                <a:cs typeface="Arial"/>
              </a:rPr>
              <a:t>building </a:t>
            </a:r>
            <a:r>
              <a:rPr lang="en-GB" sz="1200" dirty="0">
                <a:solidFill>
                  <a:srgbClr val="4D189C"/>
                </a:solidFill>
                <a:latin typeface="Arial"/>
                <a:cs typeface="Arial"/>
              </a:rPr>
              <a:t>(e.g. </a:t>
            </a:r>
            <a:r>
              <a:rPr lang="en-GB" sz="1200" spc="-5" dirty="0">
                <a:solidFill>
                  <a:srgbClr val="4D189C"/>
                </a:solidFill>
                <a:latin typeface="Arial"/>
                <a:cs typeface="Arial"/>
              </a:rPr>
              <a:t>intercom or </a:t>
            </a:r>
            <a:r>
              <a:rPr lang="en-GB" sz="1200" dirty="0">
                <a:solidFill>
                  <a:srgbClr val="4D189C"/>
                </a:solidFill>
                <a:latin typeface="Arial"/>
                <a:cs typeface="Arial"/>
              </a:rPr>
              <a:t>reception</a:t>
            </a:r>
            <a:r>
              <a:rPr lang="en-GB" sz="1200" spc="-70" dirty="0">
                <a:solidFill>
                  <a:srgbClr val="4D189C"/>
                </a:solidFill>
                <a:latin typeface="Arial"/>
                <a:cs typeface="Arial"/>
              </a:rPr>
              <a:t> </a:t>
            </a:r>
            <a:r>
              <a:rPr lang="en-GB" sz="1200" dirty="0">
                <a:solidFill>
                  <a:srgbClr val="4D189C"/>
                </a:solidFill>
                <a:latin typeface="Arial"/>
                <a:cs typeface="Arial"/>
              </a:rPr>
              <a:t>service)</a:t>
            </a:r>
          </a:p>
          <a:p>
            <a:pPr marL="1332230" marR="5080">
              <a:lnSpc>
                <a:spcPct val="133300"/>
              </a:lnSpc>
              <a:buClr>
                <a:srgbClr val="F47D42"/>
              </a:buClr>
              <a:tabLst>
                <a:tab pos="1438275" algn="l"/>
              </a:tabLst>
            </a:pPr>
            <a:endParaRPr sz="1000" dirty="0">
              <a:latin typeface="Arial"/>
              <a:cs typeface="Arial"/>
            </a:endParaRPr>
          </a:p>
          <a:p>
            <a:pPr marL="12700"/>
            <a:endParaRPr lang="en-US" sz="1400" b="1" spc="-20" dirty="0">
              <a:solidFill>
                <a:srgbClr val="472E88"/>
              </a:solidFill>
              <a:latin typeface="Arial"/>
              <a:cs typeface="Arial"/>
            </a:endParaRPr>
          </a:p>
          <a:p>
            <a:pPr marL="12700"/>
            <a:endParaRPr lang="en-US" sz="1400" b="1" spc="-20" dirty="0">
              <a:solidFill>
                <a:srgbClr val="472E88"/>
              </a:solidFill>
              <a:latin typeface="Arial"/>
              <a:cs typeface="Arial"/>
            </a:endParaRPr>
          </a:p>
        </p:txBody>
      </p:sp>
      <p:sp>
        <p:nvSpPr>
          <p:cNvPr id="15" name="object 15"/>
          <p:cNvSpPr/>
          <p:nvPr/>
        </p:nvSpPr>
        <p:spPr>
          <a:xfrm flipV="1">
            <a:off x="583430" y="7239132"/>
            <a:ext cx="2609117" cy="48800"/>
          </a:xfrm>
          <a:custGeom>
            <a:avLst/>
            <a:gdLst/>
            <a:ahLst/>
            <a:cxnLst/>
            <a:rect l="l" t="t" r="r" b="b"/>
            <a:pathLst>
              <a:path w="2822575">
                <a:moveTo>
                  <a:pt x="0" y="0"/>
                </a:moveTo>
                <a:lnTo>
                  <a:pt x="2822524" y="0"/>
                </a:lnTo>
              </a:path>
            </a:pathLst>
          </a:custGeom>
          <a:ln w="12700">
            <a:solidFill>
              <a:srgbClr val="F47D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49">
            <a:extLst>
              <a:ext uri="{FF2B5EF4-FFF2-40B4-BE49-F238E27FC236}">
                <a16:creationId xmlns:a16="http://schemas.microsoft.com/office/drawing/2014/main" id="{1B90485E-3452-44F4-8DAA-BBF2D19D819D}"/>
              </a:ext>
            </a:extLst>
          </p:cNvPr>
          <p:cNvSpPr/>
          <p:nvPr/>
        </p:nvSpPr>
        <p:spPr>
          <a:xfrm>
            <a:off x="1396236" y="1793588"/>
            <a:ext cx="194884" cy="20014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50">
            <a:extLst>
              <a:ext uri="{FF2B5EF4-FFF2-40B4-BE49-F238E27FC236}">
                <a16:creationId xmlns:a16="http://schemas.microsoft.com/office/drawing/2014/main" id="{18EAFDC8-21C5-42AE-8A3E-18893EBAA210}"/>
              </a:ext>
            </a:extLst>
          </p:cNvPr>
          <p:cNvSpPr/>
          <p:nvPr/>
        </p:nvSpPr>
        <p:spPr>
          <a:xfrm>
            <a:off x="1307354" y="1995036"/>
            <a:ext cx="335600" cy="317955"/>
          </a:xfrm>
          <a:custGeom>
            <a:avLst/>
            <a:gdLst/>
            <a:ahLst/>
            <a:cxnLst/>
            <a:rect l="l" t="t" r="r" b="b"/>
            <a:pathLst>
              <a:path w="287019" h="266064">
                <a:moveTo>
                  <a:pt x="109524" y="0"/>
                </a:moveTo>
                <a:lnTo>
                  <a:pt x="69714" y="27376"/>
                </a:lnTo>
                <a:lnTo>
                  <a:pt x="37031" y="67017"/>
                </a:lnTo>
                <a:lnTo>
                  <a:pt x="13232" y="116632"/>
                </a:lnTo>
                <a:lnTo>
                  <a:pt x="75" y="173926"/>
                </a:lnTo>
                <a:lnTo>
                  <a:pt x="0" y="188979"/>
                </a:lnTo>
                <a:lnTo>
                  <a:pt x="3212" y="203119"/>
                </a:lnTo>
                <a:lnTo>
                  <a:pt x="47197" y="243517"/>
                </a:lnTo>
                <a:lnTo>
                  <a:pt x="116293" y="262856"/>
                </a:lnTo>
                <a:lnTo>
                  <a:pt x="155079" y="265696"/>
                </a:lnTo>
                <a:lnTo>
                  <a:pt x="154393" y="261645"/>
                </a:lnTo>
                <a:lnTo>
                  <a:pt x="154063" y="257492"/>
                </a:lnTo>
                <a:lnTo>
                  <a:pt x="157187" y="170370"/>
                </a:lnTo>
                <a:lnTo>
                  <a:pt x="177723" y="149085"/>
                </a:lnTo>
                <a:lnTo>
                  <a:pt x="177723" y="126504"/>
                </a:lnTo>
                <a:lnTo>
                  <a:pt x="184125" y="94880"/>
                </a:lnTo>
                <a:lnTo>
                  <a:pt x="201572" y="69029"/>
                </a:lnTo>
                <a:lnTo>
                  <a:pt x="227427" y="51586"/>
                </a:lnTo>
                <a:lnTo>
                  <a:pt x="259054" y="45186"/>
                </a:lnTo>
                <a:lnTo>
                  <a:pt x="282724" y="45186"/>
                </a:lnTo>
                <a:lnTo>
                  <a:pt x="282268" y="44659"/>
                </a:lnTo>
                <a:lnTo>
                  <a:pt x="168099" y="44659"/>
                </a:lnTo>
                <a:lnTo>
                  <a:pt x="149226" y="40504"/>
                </a:lnTo>
                <a:lnTo>
                  <a:pt x="133209" y="28257"/>
                </a:lnTo>
                <a:lnTo>
                  <a:pt x="109524" y="0"/>
                </a:lnTo>
                <a:close/>
              </a:path>
              <a:path w="287019" h="266064">
                <a:moveTo>
                  <a:pt x="282724" y="45186"/>
                </a:moveTo>
                <a:lnTo>
                  <a:pt x="259054" y="45186"/>
                </a:lnTo>
                <a:lnTo>
                  <a:pt x="266329" y="45508"/>
                </a:lnTo>
                <a:lnTo>
                  <a:pt x="273429" y="46456"/>
                </a:lnTo>
                <a:lnTo>
                  <a:pt x="280326" y="48004"/>
                </a:lnTo>
                <a:lnTo>
                  <a:pt x="286994" y="50126"/>
                </a:lnTo>
                <a:lnTo>
                  <a:pt x="282724" y="45186"/>
                </a:lnTo>
                <a:close/>
              </a:path>
              <a:path w="287019" h="266064">
                <a:moveTo>
                  <a:pt x="227329" y="431"/>
                </a:moveTo>
                <a:lnTo>
                  <a:pt x="203161" y="28638"/>
                </a:lnTo>
                <a:lnTo>
                  <a:pt x="187016" y="40709"/>
                </a:lnTo>
                <a:lnTo>
                  <a:pt x="168099" y="44659"/>
                </a:lnTo>
                <a:lnTo>
                  <a:pt x="282268" y="44659"/>
                </a:lnTo>
                <a:lnTo>
                  <a:pt x="273731" y="34782"/>
                </a:lnTo>
                <a:lnTo>
                  <a:pt x="259295" y="21288"/>
                </a:lnTo>
                <a:lnTo>
                  <a:pt x="243792" y="9789"/>
                </a:lnTo>
                <a:lnTo>
                  <a:pt x="227329" y="431"/>
                </a:lnTo>
                <a:close/>
              </a:path>
            </a:pathLst>
          </a:custGeom>
          <a:solidFill>
            <a:srgbClr val="4830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51">
            <a:extLst>
              <a:ext uri="{FF2B5EF4-FFF2-40B4-BE49-F238E27FC236}">
                <a16:creationId xmlns:a16="http://schemas.microsoft.com/office/drawing/2014/main" id="{62D06DBB-FE12-4C8D-B5B0-E1981AA9A61B}"/>
              </a:ext>
            </a:extLst>
          </p:cNvPr>
          <p:cNvSpPr/>
          <p:nvPr/>
        </p:nvSpPr>
        <p:spPr>
          <a:xfrm>
            <a:off x="1517952" y="2063564"/>
            <a:ext cx="217709" cy="31262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TextBox 23"/>
          <p:cNvSpPr txBox="1"/>
          <p:nvPr/>
        </p:nvSpPr>
        <p:spPr>
          <a:xfrm>
            <a:off x="476928" y="6589223"/>
            <a:ext cx="2956350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0000"/>
              </a:lnSpc>
            </a:pPr>
            <a:endParaRPr lang="en-US" sz="14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lang="en-US" sz="9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lang="en-US" sz="1400" b="1" spc="-10" dirty="0">
                <a:solidFill>
                  <a:srgbClr val="472E88"/>
                </a:solidFill>
                <a:latin typeface="Arial"/>
                <a:cs typeface="Arial"/>
              </a:rPr>
              <a:t>TOOLS </a:t>
            </a:r>
            <a:r>
              <a:rPr lang="en-US" sz="1400" b="1" dirty="0">
                <a:solidFill>
                  <a:srgbClr val="472E88"/>
                </a:solidFill>
                <a:latin typeface="Arial"/>
                <a:cs typeface="Arial"/>
              </a:rPr>
              <a:t>FOR</a:t>
            </a:r>
            <a:r>
              <a:rPr lang="en-US" sz="1400" b="1" spc="5" dirty="0">
                <a:solidFill>
                  <a:srgbClr val="472E88"/>
                </a:solidFill>
                <a:latin typeface="Arial"/>
                <a:cs typeface="Arial"/>
              </a:rPr>
              <a:t> </a:t>
            </a:r>
            <a:r>
              <a:rPr lang="en-US" sz="1400" b="1" spc="-20" dirty="0">
                <a:solidFill>
                  <a:srgbClr val="472E88"/>
                </a:solidFill>
                <a:latin typeface="Arial"/>
                <a:cs typeface="Arial"/>
              </a:rPr>
              <a:t>IMPLEMENTATION</a:t>
            </a:r>
          </a:p>
          <a:p>
            <a:endParaRPr lang="en-US" dirty="0"/>
          </a:p>
        </p:txBody>
      </p:sp>
      <p:sp>
        <p:nvSpPr>
          <p:cNvPr id="29" name="object 4"/>
          <p:cNvSpPr txBox="1"/>
          <p:nvPr/>
        </p:nvSpPr>
        <p:spPr>
          <a:xfrm>
            <a:off x="1873401" y="7925714"/>
            <a:ext cx="1900555" cy="237490"/>
          </a:xfrm>
          <a:prstGeom prst="rect">
            <a:avLst/>
          </a:prstGeom>
          <a:solidFill>
            <a:srgbClr val="F47D42"/>
          </a:solidFill>
        </p:spPr>
        <p:txBody>
          <a:bodyPr vert="horz" wrap="square" lIns="0" tIns="0" rIns="0" bIns="0" rtlCol="0">
            <a:spAutoFit/>
          </a:bodyPr>
          <a:lstStyle/>
          <a:p>
            <a:pPr marL="80645">
              <a:lnSpc>
                <a:spcPts val="1639"/>
              </a:lnSpc>
            </a:pPr>
            <a:r>
              <a:rPr sz="1400" spc="-5" dirty="0">
                <a:solidFill>
                  <a:srgbClr val="FFFFFF"/>
                </a:solidFill>
                <a:latin typeface="Arial"/>
                <a:cs typeface="Arial"/>
              </a:rPr>
              <a:t>Child protection</a:t>
            </a:r>
            <a:r>
              <a:rPr sz="1400" spc="-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FFFFFF"/>
                </a:solidFill>
                <a:latin typeface="Arial"/>
                <a:cs typeface="Arial"/>
              </a:rPr>
              <a:t>policy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30" name="object 2"/>
          <p:cNvSpPr txBox="1"/>
          <p:nvPr/>
        </p:nvSpPr>
        <p:spPr>
          <a:xfrm>
            <a:off x="1873401" y="8226087"/>
            <a:ext cx="3119755" cy="237490"/>
          </a:xfrm>
          <a:prstGeom prst="rect">
            <a:avLst/>
          </a:prstGeom>
          <a:solidFill>
            <a:srgbClr val="F47D42"/>
          </a:solidFill>
        </p:spPr>
        <p:txBody>
          <a:bodyPr vert="horz" wrap="square" lIns="0" tIns="3810" rIns="0" bIns="0" rtlCol="0">
            <a:spAutoFit/>
          </a:bodyPr>
          <a:lstStyle/>
          <a:p>
            <a:pPr marL="80645">
              <a:lnSpc>
                <a:spcPct val="100000"/>
              </a:lnSpc>
              <a:spcBef>
                <a:spcPts val="30"/>
              </a:spcBef>
            </a:pPr>
            <a:r>
              <a:rPr sz="1400" spc="-5" dirty="0">
                <a:solidFill>
                  <a:srgbClr val="FFFFFF"/>
                </a:solidFill>
                <a:latin typeface="Arial"/>
                <a:cs typeface="Arial"/>
              </a:rPr>
              <a:t>Risk assessment guidance</a:t>
            </a:r>
            <a:r>
              <a:rPr sz="1400" spc="-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FFFFFF"/>
                </a:solidFill>
                <a:latin typeface="Arial"/>
                <a:cs typeface="Arial"/>
              </a:rPr>
              <a:t>document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45" name="object 14"/>
          <p:cNvSpPr/>
          <p:nvPr/>
        </p:nvSpPr>
        <p:spPr>
          <a:xfrm>
            <a:off x="981681" y="8098606"/>
            <a:ext cx="472440" cy="632460"/>
          </a:xfrm>
          <a:custGeom>
            <a:avLst/>
            <a:gdLst/>
            <a:ahLst/>
            <a:cxnLst/>
            <a:rect l="l" t="t" r="r" b="b"/>
            <a:pathLst>
              <a:path w="472440" h="632459">
                <a:moveTo>
                  <a:pt x="0" y="0"/>
                </a:moveTo>
                <a:lnTo>
                  <a:pt x="471893" y="0"/>
                </a:lnTo>
                <a:lnTo>
                  <a:pt x="471893" y="632180"/>
                </a:lnTo>
                <a:lnTo>
                  <a:pt x="0" y="632180"/>
                </a:lnTo>
                <a:lnTo>
                  <a:pt x="0" y="0"/>
                </a:lnTo>
                <a:close/>
              </a:path>
            </a:pathLst>
          </a:custGeom>
          <a:solidFill>
            <a:srgbClr val="472E8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15"/>
          <p:cNvSpPr/>
          <p:nvPr/>
        </p:nvSpPr>
        <p:spPr>
          <a:xfrm>
            <a:off x="1001836" y="8120577"/>
            <a:ext cx="429895" cy="590550"/>
          </a:xfrm>
          <a:custGeom>
            <a:avLst/>
            <a:gdLst/>
            <a:ahLst/>
            <a:cxnLst/>
            <a:rect l="l" t="t" r="r" b="b"/>
            <a:pathLst>
              <a:path w="429894" h="590550">
                <a:moveTo>
                  <a:pt x="0" y="0"/>
                </a:moveTo>
                <a:lnTo>
                  <a:pt x="429768" y="0"/>
                </a:lnTo>
                <a:lnTo>
                  <a:pt x="429768" y="590308"/>
                </a:lnTo>
                <a:lnTo>
                  <a:pt x="0" y="590308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16"/>
          <p:cNvSpPr/>
          <p:nvPr/>
        </p:nvSpPr>
        <p:spPr>
          <a:xfrm>
            <a:off x="1063986" y="8295197"/>
            <a:ext cx="302895" cy="0"/>
          </a:xfrm>
          <a:custGeom>
            <a:avLst/>
            <a:gdLst/>
            <a:ahLst/>
            <a:cxnLst/>
            <a:rect l="l" t="t" r="r" b="b"/>
            <a:pathLst>
              <a:path w="302894">
                <a:moveTo>
                  <a:pt x="0" y="0"/>
                </a:moveTo>
                <a:lnTo>
                  <a:pt x="302882" y="0"/>
                </a:lnTo>
              </a:path>
            </a:pathLst>
          </a:custGeom>
          <a:ln w="10439">
            <a:solidFill>
              <a:srgbClr val="472E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17"/>
          <p:cNvSpPr/>
          <p:nvPr/>
        </p:nvSpPr>
        <p:spPr>
          <a:xfrm>
            <a:off x="1063986" y="8349146"/>
            <a:ext cx="302895" cy="0"/>
          </a:xfrm>
          <a:custGeom>
            <a:avLst/>
            <a:gdLst/>
            <a:ahLst/>
            <a:cxnLst/>
            <a:rect l="l" t="t" r="r" b="b"/>
            <a:pathLst>
              <a:path w="302894">
                <a:moveTo>
                  <a:pt x="0" y="0"/>
                </a:moveTo>
                <a:lnTo>
                  <a:pt x="302882" y="0"/>
                </a:lnTo>
              </a:path>
            </a:pathLst>
          </a:custGeom>
          <a:ln w="10439">
            <a:solidFill>
              <a:srgbClr val="472E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18"/>
          <p:cNvSpPr/>
          <p:nvPr/>
        </p:nvSpPr>
        <p:spPr>
          <a:xfrm>
            <a:off x="1063986" y="8408256"/>
            <a:ext cx="302895" cy="0"/>
          </a:xfrm>
          <a:custGeom>
            <a:avLst/>
            <a:gdLst/>
            <a:ahLst/>
            <a:cxnLst/>
            <a:rect l="l" t="t" r="r" b="b"/>
            <a:pathLst>
              <a:path w="302894">
                <a:moveTo>
                  <a:pt x="0" y="0"/>
                </a:moveTo>
                <a:lnTo>
                  <a:pt x="302882" y="0"/>
                </a:lnTo>
              </a:path>
            </a:pathLst>
          </a:custGeom>
          <a:ln w="10439">
            <a:solidFill>
              <a:srgbClr val="472E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19"/>
          <p:cNvSpPr/>
          <p:nvPr/>
        </p:nvSpPr>
        <p:spPr>
          <a:xfrm>
            <a:off x="1063986" y="8465494"/>
            <a:ext cx="302895" cy="0"/>
          </a:xfrm>
          <a:custGeom>
            <a:avLst/>
            <a:gdLst/>
            <a:ahLst/>
            <a:cxnLst/>
            <a:rect l="l" t="t" r="r" b="b"/>
            <a:pathLst>
              <a:path w="302894">
                <a:moveTo>
                  <a:pt x="0" y="0"/>
                </a:moveTo>
                <a:lnTo>
                  <a:pt x="302882" y="0"/>
                </a:lnTo>
              </a:path>
            </a:pathLst>
          </a:custGeom>
          <a:ln w="10439">
            <a:solidFill>
              <a:srgbClr val="472E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20"/>
          <p:cNvSpPr/>
          <p:nvPr/>
        </p:nvSpPr>
        <p:spPr>
          <a:xfrm>
            <a:off x="1063986" y="8519456"/>
            <a:ext cx="153670" cy="0"/>
          </a:xfrm>
          <a:custGeom>
            <a:avLst/>
            <a:gdLst/>
            <a:ahLst/>
            <a:cxnLst/>
            <a:rect l="l" t="t" r="r" b="b"/>
            <a:pathLst>
              <a:path w="153669">
                <a:moveTo>
                  <a:pt x="0" y="0"/>
                </a:moveTo>
                <a:lnTo>
                  <a:pt x="153644" y="0"/>
                </a:lnTo>
              </a:path>
            </a:pathLst>
          </a:custGeom>
          <a:ln w="10439">
            <a:solidFill>
              <a:srgbClr val="472E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21"/>
          <p:cNvSpPr/>
          <p:nvPr/>
        </p:nvSpPr>
        <p:spPr>
          <a:xfrm>
            <a:off x="1063986" y="8578553"/>
            <a:ext cx="151765" cy="0"/>
          </a:xfrm>
          <a:custGeom>
            <a:avLst/>
            <a:gdLst/>
            <a:ahLst/>
            <a:cxnLst/>
            <a:rect l="l" t="t" r="r" b="b"/>
            <a:pathLst>
              <a:path w="151765">
                <a:moveTo>
                  <a:pt x="0" y="0"/>
                </a:moveTo>
                <a:lnTo>
                  <a:pt x="151434" y="0"/>
                </a:lnTo>
              </a:path>
            </a:pathLst>
          </a:custGeom>
          <a:ln w="10439">
            <a:solidFill>
              <a:srgbClr val="472E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22"/>
          <p:cNvSpPr/>
          <p:nvPr/>
        </p:nvSpPr>
        <p:spPr>
          <a:xfrm>
            <a:off x="1265541" y="8393042"/>
            <a:ext cx="376555" cy="281305"/>
          </a:xfrm>
          <a:custGeom>
            <a:avLst/>
            <a:gdLst/>
            <a:ahLst/>
            <a:cxnLst/>
            <a:rect l="l" t="t" r="r" b="b"/>
            <a:pathLst>
              <a:path w="376555" h="281304">
                <a:moveTo>
                  <a:pt x="29162" y="121540"/>
                </a:moveTo>
                <a:lnTo>
                  <a:pt x="18711" y="124432"/>
                </a:lnTo>
                <a:lnTo>
                  <a:pt x="9515" y="130895"/>
                </a:lnTo>
                <a:lnTo>
                  <a:pt x="2378" y="141645"/>
                </a:lnTo>
                <a:lnTo>
                  <a:pt x="0" y="153876"/>
                </a:lnTo>
                <a:lnTo>
                  <a:pt x="2378" y="166107"/>
                </a:lnTo>
                <a:lnTo>
                  <a:pt x="9515" y="176857"/>
                </a:lnTo>
                <a:lnTo>
                  <a:pt x="104270" y="271611"/>
                </a:lnTo>
                <a:lnTo>
                  <a:pt x="115027" y="278755"/>
                </a:lnTo>
                <a:lnTo>
                  <a:pt x="127261" y="281136"/>
                </a:lnTo>
                <a:lnTo>
                  <a:pt x="139494" y="278755"/>
                </a:lnTo>
                <a:lnTo>
                  <a:pt x="150244" y="271611"/>
                </a:lnTo>
                <a:lnTo>
                  <a:pt x="223840" y="198015"/>
                </a:lnTo>
                <a:lnTo>
                  <a:pt x="128524" y="198015"/>
                </a:lnTo>
                <a:lnTo>
                  <a:pt x="121188" y="196159"/>
                </a:lnTo>
                <a:lnTo>
                  <a:pt x="111915" y="188388"/>
                </a:lnTo>
                <a:lnTo>
                  <a:pt x="49990" y="126463"/>
                </a:lnTo>
                <a:lnTo>
                  <a:pt x="39908" y="122217"/>
                </a:lnTo>
                <a:lnTo>
                  <a:pt x="29162" y="121540"/>
                </a:lnTo>
                <a:close/>
              </a:path>
              <a:path w="376555" h="281304">
                <a:moveTo>
                  <a:pt x="346914" y="0"/>
                </a:moveTo>
                <a:lnTo>
                  <a:pt x="336169" y="678"/>
                </a:lnTo>
                <a:lnTo>
                  <a:pt x="326088" y="4924"/>
                </a:lnTo>
                <a:lnTo>
                  <a:pt x="145113" y="185886"/>
                </a:lnTo>
                <a:lnTo>
                  <a:pt x="135854" y="194432"/>
                </a:lnTo>
                <a:lnTo>
                  <a:pt x="128524" y="198015"/>
                </a:lnTo>
                <a:lnTo>
                  <a:pt x="223840" y="198015"/>
                </a:lnTo>
                <a:lnTo>
                  <a:pt x="372875" y="48980"/>
                </a:lnTo>
                <a:lnTo>
                  <a:pt x="376050" y="40700"/>
                </a:lnTo>
                <a:lnTo>
                  <a:pt x="376050" y="23961"/>
                </a:lnTo>
                <a:lnTo>
                  <a:pt x="372875" y="15668"/>
                </a:lnTo>
                <a:lnTo>
                  <a:pt x="366550" y="9344"/>
                </a:lnTo>
                <a:lnTo>
                  <a:pt x="357361" y="2888"/>
                </a:lnTo>
                <a:lnTo>
                  <a:pt x="346914" y="0"/>
                </a:lnTo>
                <a:close/>
              </a:path>
            </a:pathLst>
          </a:custGeom>
          <a:solidFill>
            <a:srgbClr val="F47D4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7">
            <a:extLst>
              <a:ext uri="{FF2B5EF4-FFF2-40B4-BE49-F238E27FC236}">
                <a16:creationId xmlns:a16="http://schemas.microsoft.com/office/drawing/2014/main" id="{FA0B3287-EE0C-4E1E-9DFE-051BBFAB75DE}"/>
              </a:ext>
            </a:extLst>
          </p:cNvPr>
          <p:cNvSpPr/>
          <p:nvPr/>
        </p:nvSpPr>
        <p:spPr>
          <a:xfrm>
            <a:off x="566049" y="10261649"/>
            <a:ext cx="1910714" cy="0"/>
          </a:xfrm>
          <a:custGeom>
            <a:avLst/>
            <a:gdLst/>
            <a:ahLst/>
            <a:cxnLst/>
            <a:rect l="l" t="t" r="r" b="b"/>
            <a:pathLst>
              <a:path w="1910714">
                <a:moveTo>
                  <a:pt x="0" y="0"/>
                </a:moveTo>
                <a:lnTo>
                  <a:pt x="1910448" y="0"/>
                </a:lnTo>
              </a:path>
            </a:pathLst>
          </a:custGeom>
          <a:ln w="38100">
            <a:solidFill>
              <a:srgbClr val="F47D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8">
            <a:extLst>
              <a:ext uri="{FF2B5EF4-FFF2-40B4-BE49-F238E27FC236}">
                <a16:creationId xmlns:a16="http://schemas.microsoft.com/office/drawing/2014/main" id="{10B7B8D6-9B4C-40C0-84F8-49355CADA249}"/>
              </a:ext>
            </a:extLst>
          </p:cNvPr>
          <p:cNvSpPr/>
          <p:nvPr/>
        </p:nvSpPr>
        <p:spPr>
          <a:xfrm>
            <a:off x="5158420" y="10261649"/>
            <a:ext cx="1910714" cy="0"/>
          </a:xfrm>
          <a:custGeom>
            <a:avLst/>
            <a:gdLst/>
            <a:ahLst/>
            <a:cxnLst/>
            <a:rect l="l" t="t" r="r" b="b"/>
            <a:pathLst>
              <a:path w="1910715">
                <a:moveTo>
                  <a:pt x="0" y="0"/>
                </a:moveTo>
                <a:lnTo>
                  <a:pt x="1910448" y="0"/>
                </a:lnTo>
              </a:path>
            </a:pathLst>
          </a:custGeom>
          <a:ln w="38100">
            <a:solidFill>
              <a:srgbClr val="F47D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68">
            <a:extLst>
              <a:ext uri="{FF2B5EF4-FFF2-40B4-BE49-F238E27FC236}">
                <a16:creationId xmlns:a16="http://schemas.microsoft.com/office/drawing/2014/main" id="{1080F5E5-8A78-4579-9837-C213D42E1E27}"/>
              </a:ext>
            </a:extLst>
          </p:cNvPr>
          <p:cNvSpPr/>
          <p:nvPr/>
        </p:nvSpPr>
        <p:spPr>
          <a:xfrm>
            <a:off x="2613519" y="10168349"/>
            <a:ext cx="2428378" cy="1866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791251" y="8369431"/>
            <a:ext cx="3346450" cy="219291"/>
          </a:xfrm>
          <a:prstGeom prst="rect">
            <a:avLst/>
          </a:prstGeom>
          <a:solidFill>
            <a:srgbClr val="F47D42"/>
          </a:solidFill>
        </p:spPr>
        <p:txBody>
          <a:bodyPr vert="horz" wrap="square" lIns="0" tIns="3810" rIns="0" bIns="0" rtlCol="0">
            <a:spAutoFit/>
          </a:bodyPr>
          <a:lstStyle/>
          <a:p>
            <a:pPr marL="80645">
              <a:lnSpc>
                <a:spcPct val="100000"/>
              </a:lnSpc>
              <a:spcBef>
                <a:spcPts val="30"/>
              </a:spcBef>
            </a:pPr>
            <a:r>
              <a:rPr lang="en-US" sz="1400" spc="-5" dirty="0" smtClean="0">
                <a:solidFill>
                  <a:srgbClr val="FFFFFF"/>
                </a:solidFill>
                <a:latin typeface="Arial"/>
                <a:cs typeface="Arial"/>
              </a:rPr>
              <a:t>Needs </a:t>
            </a:r>
            <a:r>
              <a:rPr sz="1400" spc="-5" dirty="0" smtClean="0">
                <a:solidFill>
                  <a:srgbClr val="FFFFFF"/>
                </a:solidFill>
                <a:latin typeface="Arial"/>
                <a:cs typeface="Arial"/>
              </a:rPr>
              <a:t>assessment </a:t>
            </a:r>
            <a:r>
              <a:rPr sz="1400" spc="-5" dirty="0">
                <a:solidFill>
                  <a:srgbClr val="FFFFFF"/>
                </a:solidFill>
                <a:latin typeface="Arial"/>
                <a:cs typeface="Arial"/>
              </a:rPr>
              <a:t>guidance</a:t>
            </a:r>
            <a:r>
              <a:rPr sz="1400" spc="-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FFFFFF"/>
                </a:solidFill>
                <a:latin typeface="Arial"/>
                <a:cs typeface="Arial"/>
              </a:rPr>
              <a:t>document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805221" y="8661065"/>
            <a:ext cx="1659255" cy="237490"/>
          </a:xfrm>
          <a:prstGeom prst="rect">
            <a:avLst/>
          </a:prstGeom>
          <a:solidFill>
            <a:srgbClr val="F47D42"/>
          </a:solidFill>
        </p:spPr>
        <p:txBody>
          <a:bodyPr vert="horz" wrap="square" lIns="0" tIns="0" rIns="0" bIns="0" rtlCol="0">
            <a:spAutoFit/>
          </a:bodyPr>
          <a:lstStyle/>
          <a:p>
            <a:pPr marL="80645">
              <a:lnSpc>
                <a:spcPts val="1595"/>
              </a:lnSpc>
            </a:pPr>
            <a:r>
              <a:rPr sz="1400" dirty="0">
                <a:solidFill>
                  <a:srgbClr val="FFFFFF"/>
                </a:solidFill>
                <a:latin typeface="Arial"/>
                <a:cs typeface="Arial"/>
              </a:rPr>
              <a:t>Accessibility</a:t>
            </a:r>
            <a:r>
              <a:rPr sz="1400" spc="-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FFFFFF"/>
                </a:solidFill>
                <a:latin typeface="Arial"/>
                <a:cs typeface="Arial"/>
              </a:rPr>
              <a:t>policy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791252" y="7805107"/>
            <a:ext cx="1900555" cy="237490"/>
          </a:xfrm>
          <a:prstGeom prst="rect">
            <a:avLst/>
          </a:prstGeom>
          <a:solidFill>
            <a:srgbClr val="F47D42"/>
          </a:solidFill>
        </p:spPr>
        <p:txBody>
          <a:bodyPr vert="horz" wrap="square" lIns="0" tIns="0" rIns="0" bIns="0" rtlCol="0">
            <a:spAutoFit/>
          </a:bodyPr>
          <a:lstStyle/>
          <a:p>
            <a:pPr marL="80645">
              <a:lnSpc>
                <a:spcPts val="1639"/>
              </a:lnSpc>
            </a:pPr>
            <a:r>
              <a:rPr sz="1400" spc="-5" dirty="0">
                <a:solidFill>
                  <a:srgbClr val="FFFFFF"/>
                </a:solidFill>
                <a:latin typeface="Arial"/>
                <a:cs typeface="Arial"/>
              </a:rPr>
              <a:t>Child protection</a:t>
            </a:r>
            <a:r>
              <a:rPr sz="1400" spc="-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FFFFFF"/>
                </a:solidFill>
                <a:latin typeface="Arial"/>
                <a:cs typeface="Arial"/>
              </a:rPr>
              <a:t>policy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566047" y="495300"/>
            <a:ext cx="6503034" cy="0"/>
          </a:xfrm>
          <a:custGeom>
            <a:avLst/>
            <a:gdLst/>
            <a:ahLst/>
            <a:cxnLst/>
            <a:rect l="l" t="t" r="r" b="b"/>
            <a:pathLst>
              <a:path w="6503034">
                <a:moveTo>
                  <a:pt x="0" y="0"/>
                </a:moveTo>
                <a:lnTo>
                  <a:pt x="6502819" y="0"/>
                </a:lnTo>
              </a:path>
            </a:pathLst>
          </a:custGeom>
          <a:ln w="12700">
            <a:solidFill>
              <a:srgbClr val="F47D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960778" y="2443975"/>
            <a:ext cx="5066030" cy="0"/>
          </a:xfrm>
          <a:custGeom>
            <a:avLst/>
            <a:gdLst/>
            <a:ahLst/>
            <a:cxnLst/>
            <a:rect l="l" t="t" r="r" b="b"/>
            <a:pathLst>
              <a:path w="5066030">
                <a:moveTo>
                  <a:pt x="0" y="0"/>
                </a:moveTo>
                <a:lnTo>
                  <a:pt x="5065750" y="0"/>
                </a:lnTo>
              </a:path>
            </a:pathLst>
          </a:custGeom>
          <a:ln w="6350">
            <a:solidFill>
              <a:srgbClr val="F47D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555675" y="1145260"/>
            <a:ext cx="6513195" cy="271145"/>
          </a:xfrm>
          <a:prstGeom prst="rect">
            <a:avLst/>
          </a:prstGeom>
          <a:solidFill>
            <a:srgbClr val="472E88"/>
          </a:solidFill>
        </p:spPr>
        <p:txBody>
          <a:bodyPr vert="horz" wrap="square" lIns="0" tIns="24765" rIns="0" bIns="0" rtlCol="0">
            <a:spAutoFit/>
          </a:bodyPr>
          <a:lstStyle/>
          <a:p>
            <a:pPr marL="85090">
              <a:lnSpc>
                <a:spcPct val="100000"/>
              </a:lnSpc>
              <a:spcBef>
                <a:spcPts val="195"/>
              </a:spcBef>
            </a:pPr>
            <a:r>
              <a:rPr sz="1400" b="1" spc="-20" dirty="0">
                <a:solidFill>
                  <a:srgbClr val="FFFFFF"/>
                </a:solidFill>
                <a:latin typeface="Arial"/>
                <a:cs typeface="Arial"/>
              </a:rPr>
              <a:t>STANDARD</a:t>
            </a:r>
            <a:r>
              <a:rPr sz="1400" b="1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FFFFFF"/>
                </a:solidFill>
                <a:latin typeface="Arial"/>
                <a:cs typeface="Arial"/>
              </a:rPr>
              <a:t>4</a:t>
            </a:r>
            <a:endParaRPr sz="14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82655" y="3061454"/>
            <a:ext cx="1251198" cy="42062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-15" dirty="0">
                <a:solidFill>
                  <a:srgbClr val="472E88"/>
                </a:solidFill>
                <a:latin typeface="Arial"/>
                <a:cs typeface="Arial"/>
              </a:rPr>
              <a:t>INDICATORS</a:t>
            </a:r>
            <a:endParaRPr sz="1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250" dirty="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948034" y="1840926"/>
            <a:ext cx="4040016" cy="49975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3100"/>
              </a:lnSpc>
              <a:spcBef>
                <a:spcPts val="100"/>
              </a:spcBef>
            </a:pPr>
            <a:r>
              <a:rPr sz="1400" b="1" spc="25" dirty="0" smtClean="0">
                <a:solidFill>
                  <a:srgbClr val="F47D42"/>
                </a:solidFill>
                <a:latin typeface="Arial"/>
                <a:cs typeface="Arial"/>
              </a:rPr>
              <a:t>ENSUR</a:t>
            </a:r>
            <a:r>
              <a:rPr lang="en-US" sz="1400" b="1" spc="25" dirty="0" smtClean="0">
                <a:solidFill>
                  <a:srgbClr val="F47D42"/>
                </a:solidFill>
                <a:latin typeface="Arial"/>
                <a:cs typeface="Arial"/>
              </a:rPr>
              <a:t>ING TAILORED RESPONSES, ACCORDING TO THE INDIVIDUAL NEEDS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682655" y="3282621"/>
            <a:ext cx="1068167" cy="242593"/>
          </a:xfrm>
          <a:custGeom>
            <a:avLst/>
            <a:gdLst/>
            <a:ahLst/>
            <a:cxnLst/>
            <a:rect l="l" t="t" r="r" b="b"/>
            <a:pathLst>
              <a:path w="1362075">
                <a:moveTo>
                  <a:pt x="0" y="0"/>
                </a:moveTo>
                <a:lnTo>
                  <a:pt x="1362024" y="0"/>
                </a:lnTo>
              </a:path>
            </a:pathLst>
          </a:custGeom>
          <a:ln w="12700">
            <a:solidFill>
              <a:srgbClr val="F47D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555675" y="7408908"/>
            <a:ext cx="268351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-10" dirty="0">
                <a:solidFill>
                  <a:srgbClr val="472E88"/>
                </a:solidFill>
                <a:latin typeface="Arial"/>
                <a:cs typeface="Arial"/>
              </a:rPr>
              <a:t>TOOLS </a:t>
            </a:r>
            <a:r>
              <a:rPr sz="1400" b="1" dirty="0">
                <a:solidFill>
                  <a:srgbClr val="472E88"/>
                </a:solidFill>
                <a:latin typeface="Arial"/>
                <a:cs typeface="Arial"/>
              </a:rPr>
              <a:t>FOR</a:t>
            </a:r>
            <a:r>
              <a:rPr sz="1400" b="1" spc="-5" dirty="0">
                <a:solidFill>
                  <a:srgbClr val="472E88"/>
                </a:solidFill>
                <a:latin typeface="Arial"/>
                <a:cs typeface="Arial"/>
              </a:rPr>
              <a:t> </a:t>
            </a:r>
            <a:r>
              <a:rPr sz="1400" b="1" spc="-20" dirty="0">
                <a:solidFill>
                  <a:srgbClr val="472E88"/>
                </a:solidFill>
                <a:latin typeface="Arial"/>
                <a:cs typeface="Arial"/>
              </a:rPr>
              <a:t>IMPLEMENTATION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555675" y="7647668"/>
            <a:ext cx="2822575" cy="0"/>
          </a:xfrm>
          <a:custGeom>
            <a:avLst/>
            <a:gdLst/>
            <a:ahLst/>
            <a:cxnLst/>
            <a:rect l="l" t="t" r="r" b="b"/>
            <a:pathLst>
              <a:path w="2822575">
                <a:moveTo>
                  <a:pt x="0" y="0"/>
                </a:moveTo>
                <a:lnTo>
                  <a:pt x="2822524" y="0"/>
                </a:lnTo>
              </a:path>
            </a:pathLst>
          </a:custGeom>
          <a:ln w="12700">
            <a:solidFill>
              <a:srgbClr val="F47D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TextBox 27"/>
          <p:cNvSpPr txBox="1"/>
          <p:nvPr/>
        </p:nvSpPr>
        <p:spPr>
          <a:xfrm>
            <a:off x="1657768" y="3557931"/>
            <a:ext cx="5369040" cy="40395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chemeClr val="accent6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rgbClr val="4D189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Provision of flexible services which can respond to victim’s different abilities and vulnerabilities</a:t>
            </a:r>
          </a:p>
          <a:p>
            <a:pPr marL="285750" indent="-285750">
              <a:lnSpc>
                <a:spcPct val="150000"/>
              </a:lnSpc>
              <a:buClr>
                <a:schemeClr val="accent6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rgbClr val="4D189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Needs assessment evaluation for each victim (basic, specific, individual)</a:t>
            </a:r>
          </a:p>
          <a:p>
            <a:pPr marL="285750" indent="-285750">
              <a:lnSpc>
                <a:spcPct val="150000"/>
              </a:lnSpc>
              <a:buClr>
                <a:schemeClr val="accent6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4D189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Assessment of needs and support should be timely, take into consideration victim’s personal circumstances, the type, nature and circumstances of the crime. </a:t>
            </a:r>
            <a:endParaRPr lang="en-US" sz="1200" dirty="0" smtClean="0">
              <a:solidFill>
                <a:srgbClr val="4D189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50000"/>
              </a:lnSpc>
              <a:buClr>
                <a:schemeClr val="accent6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rgbClr val="4D189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needs assessment should be revised throughout the proceedings to respond to a victim’s changing needs</a:t>
            </a:r>
            <a:endParaRPr lang="en-US" sz="1200" dirty="0">
              <a:solidFill>
                <a:srgbClr val="4D189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50000"/>
              </a:lnSpc>
              <a:buClr>
                <a:schemeClr val="accent6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rgbClr val="4D189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Tailored support according to the assessment of needs (information, psychological, emotional, practical etc.)</a:t>
            </a:r>
          </a:p>
          <a:p>
            <a:pPr marL="285750" indent="-285750">
              <a:lnSpc>
                <a:spcPct val="150000"/>
              </a:lnSpc>
              <a:buClr>
                <a:schemeClr val="accent6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rgbClr val="4D189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Specific support for victims with specific needs</a:t>
            </a:r>
          </a:p>
          <a:p>
            <a:pPr marL="285750" indent="-285750">
              <a:lnSpc>
                <a:spcPct val="150000"/>
              </a:lnSpc>
              <a:buClr>
                <a:schemeClr val="accent6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rgbClr val="4D189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Seek and provide solutions to support victims with different abilities according to their needs. </a:t>
            </a:r>
          </a:p>
          <a:p>
            <a:pPr marL="285750" indent="-285750">
              <a:lnSpc>
                <a:spcPct val="150000"/>
              </a:lnSpc>
              <a:buClr>
                <a:schemeClr val="accent6">
                  <a:lumMod val="75000"/>
                </a:schemeClr>
              </a:buClr>
              <a:buFont typeface="Arial" panose="020B0604020202020204" pitchFamily="34" charset="0"/>
              <a:buChar char="•"/>
            </a:pPr>
            <a:endParaRPr lang="en-US" sz="1100" dirty="0" smtClean="0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Clr>
                <a:schemeClr val="accent6">
                  <a:lumMod val="75000"/>
                </a:schemeClr>
              </a:buCl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29" name="object 4"/>
          <p:cNvSpPr txBox="1"/>
          <p:nvPr/>
        </p:nvSpPr>
        <p:spPr>
          <a:xfrm>
            <a:off x="1791251" y="8091904"/>
            <a:ext cx="5147209" cy="205184"/>
          </a:xfrm>
          <a:prstGeom prst="rect">
            <a:avLst/>
          </a:prstGeom>
          <a:solidFill>
            <a:srgbClr val="F47D42"/>
          </a:solidFill>
        </p:spPr>
        <p:txBody>
          <a:bodyPr vert="horz" wrap="square" lIns="0" tIns="0" rIns="0" bIns="0" rtlCol="0">
            <a:spAutoFit/>
          </a:bodyPr>
          <a:lstStyle/>
          <a:p>
            <a:pPr marL="80645">
              <a:lnSpc>
                <a:spcPts val="1639"/>
              </a:lnSpc>
            </a:pPr>
            <a:r>
              <a:rPr lang="en-US" sz="1400" spc="-5" dirty="0" smtClean="0">
                <a:solidFill>
                  <a:srgbClr val="FFFFFF"/>
                </a:solidFill>
                <a:latin typeface="Arial"/>
                <a:cs typeface="Arial"/>
              </a:rPr>
              <a:t>International and EU legislation and guidelines on compensation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31" name="object 3"/>
          <p:cNvSpPr txBox="1"/>
          <p:nvPr/>
        </p:nvSpPr>
        <p:spPr>
          <a:xfrm>
            <a:off x="1791251" y="8936952"/>
            <a:ext cx="1289051" cy="205184"/>
          </a:xfrm>
          <a:prstGeom prst="rect">
            <a:avLst/>
          </a:prstGeom>
          <a:solidFill>
            <a:srgbClr val="F47D42"/>
          </a:solidFill>
        </p:spPr>
        <p:txBody>
          <a:bodyPr vert="horz" wrap="square" lIns="0" tIns="0" rIns="0" bIns="0" rtlCol="0">
            <a:spAutoFit/>
          </a:bodyPr>
          <a:lstStyle/>
          <a:p>
            <a:pPr marL="80645">
              <a:lnSpc>
                <a:spcPts val="1595"/>
              </a:lnSpc>
            </a:pPr>
            <a:r>
              <a:rPr lang="en-US" sz="1400" dirty="0" smtClean="0">
                <a:solidFill>
                  <a:srgbClr val="FFFFFF"/>
                </a:solidFill>
                <a:latin typeface="Arial"/>
                <a:cs typeface="Arial"/>
              </a:rPr>
              <a:t>Training policy 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41" name="object 14"/>
          <p:cNvSpPr/>
          <p:nvPr/>
        </p:nvSpPr>
        <p:spPr>
          <a:xfrm>
            <a:off x="985865" y="8085324"/>
            <a:ext cx="472440" cy="632460"/>
          </a:xfrm>
          <a:custGeom>
            <a:avLst/>
            <a:gdLst/>
            <a:ahLst/>
            <a:cxnLst/>
            <a:rect l="l" t="t" r="r" b="b"/>
            <a:pathLst>
              <a:path w="472440" h="632459">
                <a:moveTo>
                  <a:pt x="0" y="0"/>
                </a:moveTo>
                <a:lnTo>
                  <a:pt x="471893" y="0"/>
                </a:lnTo>
                <a:lnTo>
                  <a:pt x="471893" y="632180"/>
                </a:lnTo>
                <a:lnTo>
                  <a:pt x="0" y="632180"/>
                </a:lnTo>
                <a:lnTo>
                  <a:pt x="0" y="0"/>
                </a:lnTo>
                <a:close/>
              </a:path>
            </a:pathLst>
          </a:custGeom>
          <a:solidFill>
            <a:srgbClr val="472E8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15"/>
          <p:cNvSpPr/>
          <p:nvPr/>
        </p:nvSpPr>
        <p:spPr>
          <a:xfrm>
            <a:off x="1006020" y="8107295"/>
            <a:ext cx="429895" cy="590550"/>
          </a:xfrm>
          <a:custGeom>
            <a:avLst/>
            <a:gdLst/>
            <a:ahLst/>
            <a:cxnLst/>
            <a:rect l="l" t="t" r="r" b="b"/>
            <a:pathLst>
              <a:path w="429894" h="590550">
                <a:moveTo>
                  <a:pt x="0" y="0"/>
                </a:moveTo>
                <a:lnTo>
                  <a:pt x="429768" y="0"/>
                </a:lnTo>
                <a:lnTo>
                  <a:pt x="429768" y="590308"/>
                </a:lnTo>
                <a:lnTo>
                  <a:pt x="0" y="590308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16"/>
          <p:cNvSpPr/>
          <p:nvPr/>
        </p:nvSpPr>
        <p:spPr>
          <a:xfrm>
            <a:off x="1068170" y="8281915"/>
            <a:ext cx="302895" cy="0"/>
          </a:xfrm>
          <a:custGeom>
            <a:avLst/>
            <a:gdLst/>
            <a:ahLst/>
            <a:cxnLst/>
            <a:rect l="l" t="t" r="r" b="b"/>
            <a:pathLst>
              <a:path w="302894">
                <a:moveTo>
                  <a:pt x="0" y="0"/>
                </a:moveTo>
                <a:lnTo>
                  <a:pt x="302882" y="0"/>
                </a:lnTo>
              </a:path>
            </a:pathLst>
          </a:custGeom>
          <a:ln w="10439">
            <a:solidFill>
              <a:srgbClr val="472E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17"/>
          <p:cNvSpPr/>
          <p:nvPr/>
        </p:nvSpPr>
        <p:spPr>
          <a:xfrm>
            <a:off x="1068170" y="8335864"/>
            <a:ext cx="302895" cy="0"/>
          </a:xfrm>
          <a:custGeom>
            <a:avLst/>
            <a:gdLst/>
            <a:ahLst/>
            <a:cxnLst/>
            <a:rect l="l" t="t" r="r" b="b"/>
            <a:pathLst>
              <a:path w="302894">
                <a:moveTo>
                  <a:pt x="0" y="0"/>
                </a:moveTo>
                <a:lnTo>
                  <a:pt x="302882" y="0"/>
                </a:lnTo>
              </a:path>
            </a:pathLst>
          </a:custGeom>
          <a:ln w="10439">
            <a:solidFill>
              <a:srgbClr val="472E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18"/>
          <p:cNvSpPr/>
          <p:nvPr/>
        </p:nvSpPr>
        <p:spPr>
          <a:xfrm>
            <a:off x="1068170" y="8394974"/>
            <a:ext cx="302895" cy="0"/>
          </a:xfrm>
          <a:custGeom>
            <a:avLst/>
            <a:gdLst/>
            <a:ahLst/>
            <a:cxnLst/>
            <a:rect l="l" t="t" r="r" b="b"/>
            <a:pathLst>
              <a:path w="302894">
                <a:moveTo>
                  <a:pt x="0" y="0"/>
                </a:moveTo>
                <a:lnTo>
                  <a:pt x="302882" y="0"/>
                </a:lnTo>
              </a:path>
            </a:pathLst>
          </a:custGeom>
          <a:ln w="10439">
            <a:solidFill>
              <a:srgbClr val="472E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19"/>
          <p:cNvSpPr/>
          <p:nvPr/>
        </p:nvSpPr>
        <p:spPr>
          <a:xfrm>
            <a:off x="1068170" y="8452212"/>
            <a:ext cx="302895" cy="0"/>
          </a:xfrm>
          <a:custGeom>
            <a:avLst/>
            <a:gdLst/>
            <a:ahLst/>
            <a:cxnLst/>
            <a:rect l="l" t="t" r="r" b="b"/>
            <a:pathLst>
              <a:path w="302894">
                <a:moveTo>
                  <a:pt x="0" y="0"/>
                </a:moveTo>
                <a:lnTo>
                  <a:pt x="302882" y="0"/>
                </a:lnTo>
              </a:path>
            </a:pathLst>
          </a:custGeom>
          <a:ln w="10439">
            <a:solidFill>
              <a:srgbClr val="472E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20"/>
          <p:cNvSpPr/>
          <p:nvPr/>
        </p:nvSpPr>
        <p:spPr>
          <a:xfrm>
            <a:off x="1068170" y="8506174"/>
            <a:ext cx="153670" cy="0"/>
          </a:xfrm>
          <a:custGeom>
            <a:avLst/>
            <a:gdLst/>
            <a:ahLst/>
            <a:cxnLst/>
            <a:rect l="l" t="t" r="r" b="b"/>
            <a:pathLst>
              <a:path w="153669">
                <a:moveTo>
                  <a:pt x="0" y="0"/>
                </a:moveTo>
                <a:lnTo>
                  <a:pt x="153644" y="0"/>
                </a:lnTo>
              </a:path>
            </a:pathLst>
          </a:custGeom>
          <a:ln w="10439">
            <a:solidFill>
              <a:srgbClr val="472E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21"/>
          <p:cNvSpPr/>
          <p:nvPr/>
        </p:nvSpPr>
        <p:spPr>
          <a:xfrm>
            <a:off x="1068170" y="8565271"/>
            <a:ext cx="151765" cy="0"/>
          </a:xfrm>
          <a:custGeom>
            <a:avLst/>
            <a:gdLst/>
            <a:ahLst/>
            <a:cxnLst/>
            <a:rect l="l" t="t" r="r" b="b"/>
            <a:pathLst>
              <a:path w="151765">
                <a:moveTo>
                  <a:pt x="0" y="0"/>
                </a:moveTo>
                <a:lnTo>
                  <a:pt x="151434" y="0"/>
                </a:lnTo>
              </a:path>
            </a:pathLst>
          </a:custGeom>
          <a:ln w="10439">
            <a:solidFill>
              <a:srgbClr val="472E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22"/>
          <p:cNvSpPr/>
          <p:nvPr/>
        </p:nvSpPr>
        <p:spPr>
          <a:xfrm>
            <a:off x="1269725" y="8379760"/>
            <a:ext cx="376555" cy="281305"/>
          </a:xfrm>
          <a:custGeom>
            <a:avLst/>
            <a:gdLst/>
            <a:ahLst/>
            <a:cxnLst/>
            <a:rect l="l" t="t" r="r" b="b"/>
            <a:pathLst>
              <a:path w="376555" h="281304">
                <a:moveTo>
                  <a:pt x="29162" y="121540"/>
                </a:moveTo>
                <a:lnTo>
                  <a:pt x="18711" y="124432"/>
                </a:lnTo>
                <a:lnTo>
                  <a:pt x="9515" y="130895"/>
                </a:lnTo>
                <a:lnTo>
                  <a:pt x="2378" y="141645"/>
                </a:lnTo>
                <a:lnTo>
                  <a:pt x="0" y="153876"/>
                </a:lnTo>
                <a:lnTo>
                  <a:pt x="2378" y="166107"/>
                </a:lnTo>
                <a:lnTo>
                  <a:pt x="9515" y="176857"/>
                </a:lnTo>
                <a:lnTo>
                  <a:pt x="104270" y="271611"/>
                </a:lnTo>
                <a:lnTo>
                  <a:pt x="115027" y="278755"/>
                </a:lnTo>
                <a:lnTo>
                  <a:pt x="127261" y="281136"/>
                </a:lnTo>
                <a:lnTo>
                  <a:pt x="139494" y="278755"/>
                </a:lnTo>
                <a:lnTo>
                  <a:pt x="150244" y="271611"/>
                </a:lnTo>
                <a:lnTo>
                  <a:pt x="223840" y="198015"/>
                </a:lnTo>
                <a:lnTo>
                  <a:pt x="128524" y="198015"/>
                </a:lnTo>
                <a:lnTo>
                  <a:pt x="121188" y="196159"/>
                </a:lnTo>
                <a:lnTo>
                  <a:pt x="111915" y="188388"/>
                </a:lnTo>
                <a:lnTo>
                  <a:pt x="49990" y="126463"/>
                </a:lnTo>
                <a:lnTo>
                  <a:pt x="39908" y="122217"/>
                </a:lnTo>
                <a:lnTo>
                  <a:pt x="29162" y="121540"/>
                </a:lnTo>
                <a:close/>
              </a:path>
              <a:path w="376555" h="281304">
                <a:moveTo>
                  <a:pt x="346914" y="0"/>
                </a:moveTo>
                <a:lnTo>
                  <a:pt x="336169" y="678"/>
                </a:lnTo>
                <a:lnTo>
                  <a:pt x="326088" y="4924"/>
                </a:lnTo>
                <a:lnTo>
                  <a:pt x="145113" y="185886"/>
                </a:lnTo>
                <a:lnTo>
                  <a:pt x="135854" y="194432"/>
                </a:lnTo>
                <a:lnTo>
                  <a:pt x="128524" y="198015"/>
                </a:lnTo>
                <a:lnTo>
                  <a:pt x="223840" y="198015"/>
                </a:lnTo>
                <a:lnTo>
                  <a:pt x="372875" y="48980"/>
                </a:lnTo>
                <a:lnTo>
                  <a:pt x="376050" y="40700"/>
                </a:lnTo>
                <a:lnTo>
                  <a:pt x="376050" y="23961"/>
                </a:lnTo>
                <a:lnTo>
                  <a:pt x="372875" y="15668"/>
                </a:lnTo>
                <a:lnTo>
                  <a:pt x="366550" y="9344"/>
                </a:lnTo>
                <a:lnTo>
                  <a:pt x="357361" y="2888"/>
                </a:lnTo>
                <a:lnTo>
                  <a:pt x="346914" y="0"/>
                </a:lnTo>
                <a:close/>
              </a:path>
            </a:pathLst>
          </a:custGeom>
          <a:solidFill>
            <a:srgbClr val="F47D4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3"/>
          <p:cNvSpPr txBox="1"/>
          <p:nvPr/>
        </p:nvSpPr>
        <p:spPr>
          <a:xfrm>
            <a:off x="1791251" y="9180533"/>
            <a:ext cx="1402691" cy="205184"/>
          </a:xfrm>
          <a:prstGeom prst="rect">
            <a:avLst/>
          </a:prstGeom>
          <a:solidFill>
            <a:srgbClr val="F47D42"/>
          </a:solidFill>
        </p:spPr>
        <p:txBody>
          <a:bodyPr vert="horz" wrap="square" lIns="0" tIns="0" rIns="0" bIns="0" rtlCol="0">
            <a:spAutoFit/>
          </a:bodyPr>
          <a:lstStyle/>
          <a:p>
            <a:pPr marL="80645">
              <a:lnSpc>
                <a:spcPts val="1595"/>
              </a:lnSpc>
            </a:pPr>
            <a:r>
              <a:rPr lang="en-US" sz="1400" dirty="0" smtClean="0">
                <a:solidFill>
                  <a:srgbClr val="FFFFFF"/>
                </a:solidFill>
                <a:latin typeface="Arial"/>
                <a:cs typeface="Arial"/>
              </a:rPr>
              <a:t>Flexible policies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61" name="object 31"/>
          <p:cNvSpPr/>
          <p:nvPr/>
        </p:nvSpPr>
        <p:spPr>
          <a:xfrm>
            <a:off x="1244420" y="2038373"/>
            <a:ext cx="490208" cy="405602"/>
          </a:xfrm>
          <a:custGeom>
            <a:avLst/>
            <a:gdLst/>
            <a:ahLst/>
            <a:cxnLst/>
            <a:rect l="l" t="t" r="r" b="b"/>
            <a:pathLst>
              <a:path w="393064" h="293370">
                <a:moveTo>
                  <a:pt x="89154" y="0"/>
                </a:moveTo>
                <a:lnTo>
                  <a:pt x="74993" y="0"/>
                </a:lnTo>
                <a:lnTo>
                  <a:pt x="45873" y="7700"/>
                </a:lnTo>
                <a:lnTo>
                  <a:pt x="22028" y="27735"/>
                </a:lnTo>
                <a:lnTo>
                  <a:pt x="5917" y="55501"/>
                </a:lnTo>
                <a:lnTo>
                  <a:pt x="0" y="86398"/>
                </a:lnTo>
                <a:lnTo>
                  <a:pt x="0" y="292836"/>
                </a:lnTo>
                <a:lnTo>
                  <a:pt x="77749" y="292836"/>
                </a:lnTo>
                <a:lnTo>
                  <a:pt x="77749" y="107734"/>
                </a:lnTo>
                <a:lnTo>
                  <a:pt x="83654" y="101828"/>
                </a:lnTo>
                <a:lnTo>
                  <a:pt x="392442" y="101828"/>
                </a:lnTo>
                <a:lnTo>
                  <a:pt x="392442" y="86398"/>
                </a:lnTo>
                <a:lnTo>
                  <a:pt x="387901" y="62687"/>
                </a:lnTo>
                <a:lnTo>
                  <a:pt x="197967" y="62687"/>
                </a:lnTo>
                <a:lnTo>
                  <a:pt x="164481" y="58139"/>
                </a:lnTo>
                <a:lnTo>
                  <a:pt x="134435" y="45335"/>
                </a:lnTo>
                <a:lnTo>
                  <a:pt x="108952" y="25536"/>
                </a:lnTo>
                <a:lnTo>
                  <a:pt x="89154" y="0"/>
                </a:lnTo>
                <a:close/>
              </a:path>
              <a:path w="393064" h="293370">
                <a:moveTo>
                  <a:pt x="291833" y="101828"/>
                </a:moveTo>
                <a:lnTo>
                  <a:pt x="98285" y="101828"/>
                </a:lnTo>
                <a:lnTo>
                  <a:pt x="104203" y="107734"/>
                </a:lnTo>
                <a:lnTo>
                  <a:pt x="104203" y="292836"/>
                </a:lnTo>
                <a:lnTo>
                  <a:pt x="285927" y="292836"/>
                </a:lnTo>
                <a:lnTo>
                  <a:pt x="285927" y="107734"/>
                </a:lnTo>
                <a:lnTo>
                  <a:pt x="291833" y="101828"/>
                </a:lnTo>
                <a:close/>
              </a:path>
              <a:path w="393064" h="293370">
                <a:moveTo>
                  <a:pt x="392442" y="101828"/>
                </a:moveTo>
                <a:lnTo>
                  <a:pt x="306463" y="101828"/>
                </a:lnTo>
                <a:lnTo>
                  <a:pt x="312381" y="107734"/>
                </a:lnTo>
                <a:lnTo>
                  <a:pt x="312381" y="292836"/>
                </a:lnTo>
                <a:lnTo>
                  <a:pt x="392442" y="292836"/>
                </a:lnTo>
                <a:lnTo>
                  <a:pt x="392442" y="101828"/>
                </a:lnTo>
                <a:close/>
              </a:path>
              <a:path w="393064" h="293370">
                <a:moveTo>
                  <a:pt x="317461" y="0"/>
                </a:moveTo>
                <a:lnTo>
                  <a:pt x="306730" y="0"/>
                </a:lnTo>
                <a:lnTo>
                  <a:pt x="286941" y="25536"/>
                </a:lnTo>
                <a:lnTo>
                  <a:pt x="261469" y="45335"/>
                </a:lnTo>
                <a:lnTo>
                  <a:pt x="231437" y="58139"/>
                </a:lnTo>
                <a:lnTo>
                  <a:pt x="197967" y="62687"/>
                </a:lnTo>
                <a:lnTo>
                  <a:pt x="387901" y="62687"/>
                </a:lnTo>
                <a:lnTo>
                  <a:pt x="386525" y="55501"/>
                </a:lnTo>
                <a:lnTo>
                  <a:pt x="370416" y="27735"/>
                </a:lnTo>
                <a:lnTo>
                  <a:pt x="346574" y="7700"/>
                </a:lnTo>
                <a:lnTo>
                  <a:pt x="317461" y="0"/>
                </a:lnTo>
                <a:close/>
              </a:path>
            </a:pathLst>
          </a:custGeom>
          <a:solidFill>
            <a:srgbClr val="472E8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32"/>
          <p:cNvSpPr/>
          <p:nvPr/>
        </p:nvSpPr>
        <p:spPr>
          <a:xfrm>
            <a:off x="1359457" y="1805228"/>
            <a:ext cx="260134" cy="31032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57">
            <a:extLst>
              <a:ext uri="{FF2B5EF4-FFF2-40B4-BE49-F238E27FC236}">
                <a16:creationId xmlns:a16="http://schemas.microsoft.com/office/drawing/2014/main" id="{FA0B3287-EE0C-4E1E-9DFE-051BBFAB75DE}"/>
              </a:ext>
            </a:extLst>
          </p:cNvPr>
          <p:cNvSpPr/>
          <p:nvPr/>
        </p:nvSpPr>
        <p:spPr>
          <a:xfrm>
            <a:off x="566049" y="10261649"/>
            <a:ext cx="1910714" cy="0"/>
          </a:xfrm>
          <a:custGeom>
            <a:avLst/>
            <a:gdLst/>
            <a:ahLst/>
            <a:cxnLst/>
            <a:rect l="l" t="t" r="r" b="b"/>
            <a:pathLst>
              <a:path w="1910714">
                <a:moveTo>
                  <a:pt x="0" y="0"/>
                </a:moveTo>
                <a:lnTo>
                  <a:pt x="1910448" y="0"/>
                </a:lnTo>
              </a:path>
            </a:pathLst>
          </a:custGeom>
          <a:ln w="38100">
            <a:solidFill>
              <a:srgbClr val="F47D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58">
            <a:extLst>
              <a:ext uri="{FF2B5EF4-FFF2-40B4-BE49-F238E27FC236}">
                <a16:creationId xmlns:a16="http://schemas.microsoft.com/office/drawing/2014/main" id="{10B7B8D6-9B4C-40C0-84F8-49355CADA249}"/>
              </a:ext>
            </a:extLst>
          </p:cNvPr>
          <p:cNvSpPr/>
          <p:nvPr/>
        </p:nvSpPr>
        <p:spPr>
          <a:xfrm>
            <a:off x="5158420" y="10261649"/>
            <a:ext cx="1910714" cy="0"/>
          </a:xfrm>
          <a:custGeom>
            <a:avLst/>
            <a:gdLst/>
            <a:ahLst/>
            <a:cxnLst/>
            <a:rect l="l" t="t" r="r" b="b"/>
            <a:pathLst>
              <a:path w="1910715">
                <a:moveTo>
                  <a:pt x="0" y="0"/>
                </a:moveTo>
                <a:lnTo>
                  <a:pt x="1910448" y="0"/>
                </a:lnTo>
              </a:path>
            </a:pathLst>
          </a:custGeom>
          <a:ln w="38100">
            <a:solidFill>
              <a:srgbClr val="F47D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8">
            <a:extLst>
              <a:ext uri="{FF2B5EF4-FFF2-40B4-BE49-F238E27FC236}">
                <a16:creationId xmlns:a16="http://schemas.microsoft.com/office/drawing/2014/main" id="{1080F5E5-8A78-4579-9837-C213D42E1E27}"/>
              </a:ext>
            </a:extLst>
          </p:cNvPr>
          <p:cNvSpPr/>
          <p:nvPr/>
        </p:nvSpPr>
        <p:spPr>
          <a:xfrm>
            <a:off x="2613519" y="10168349"/>
            <a:ext cx="2428378" cy="1866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879600" y="7852162"/>
            <a:ext cx="1115060" cy="237490"/>
          </a:xfrm>
          <a:prstGeom prst="rect">
            <a:avLst/>
          </a:prstGeom>
          <a:solidFill>
            <a:srgbClr val="F47D42"/>
          </a:solidFill>
        </p:spPr>
        <p:txBody>
          <a:bodyPr vert="horz" wrap="square" lIns="0" tIns="3810" rIns="0" bIns="0" rtlCol="0">
            <a:spAutoFit/>
          </a:bodyPr>
          <a:lstStyle/>
          <a:p>
            <a:pPr marL="80645">
              <a:lnSpc>
                <a:spcPct val="100000"/>
              </a:lnSpc>
              <a:spcBef>
                <a:spcPts val="30"/>
              </a:spcBef>
            </a:pPr>
            <a:r>
              <a:rPr sz="1400" dirty="0">
                <a:solidFill>
                  <a:srgbClr val="FFFFFF"/>
                </a:solidFill>
                <a:latin typeface="Arial"/>
                <a:cs typeface="Arial"/>
              </a:rPr>
              <a:t>Accessibility</a:t>
            </a:r>
            <a:endParaRPr sz="14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05759" y="8147917"/>
            <a:ext cx="32829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14960" algn="l"/>
              </a:tabLst>
            </a:pPr>
            <a:r>
              <a:rPr sz="1400" u="sng" dirty="0">
                <a:solidFill>
                  <a:srgbClr val="FFFFFF"/>
                </a:solidFill>
                <a:uFill>
                  <a:solidFill>
                    <a:srgbClr val="472E88"/>
                  </a:solidFill>
                </a:uFill>
                <a:latin typeface="Arial"/>
                <a:cs typeface="Arial"/>
              </a:rPr>
              <a:t> 	</a:t>
            </a:r>
            <a:endParaRPr sz="1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879612" y="8171656"/>
            <a:ext cx="1315720" cy="237490"/>
          </a:xfrm>
          <a:prstGeom prst="rect">
            <a:avLst/>
          </a:prstGeom>
          <a:solidFill>
            <a:srgbClr val="F47D42"/>
          </a:solidFill>
        </p:spPr>
        <p:txBody>
          <a:bodyPr vert="horz" wrap="square" lIns="0" tIns="0" rIns="0" bIns="0" rtlCol="0">
            <a:spAutoFit/>
          </a:bodyPr>
          <a:lstStyle/>
          <a:p>
            <a:pPr marL="80645">
              <a:lnSpc>
                <a:spcPts val="1595"/>
              </a:lnSpc>
            </a:pPr>
            <a:r>
              <a:rPr sz="1400" spc="-10" dirty="0">
                <a:solidFill>
                  <a:srgbClr val="FFFFFF"/>
                </a:solidFill>
                <a:latin typeface="Arial"/>
                <a:cs typeface="Arial"/>
              </a:rPr>
              <a:t>Training</a:t>
            </a:r>
            <a:r>
              <a:rPr sz="1400" spc="-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FFFFFF"/>
                </a:solidFill>
                <a:latin typeface="Arial"/>
                <a:cs typeface="Arial"/>
              </a:rPr>
              <a:t>policy</a:t>
            </a:r>
            <a:endParaRPr sz="1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879600" y="8470233"/>
            <a:ext cx="1900555" cy="237490"/>
          </a:xfrm>
          <a:prstGeom prst="rect">
            <a:avLst/>
          </a:prstGeom>
          <a:solidFill>
            <a:srgbClr val="F47D42"/>
          </a:solidFill>
        </p:spPr>
        <p:txBody>
          <a:bodyPr vert="horz" wrap="square" lIns="0" tIns="0" rIns="0" bIns="0" rtlCol="0">
            <a:spAutoFit/>
          </a:bodyPr>
          <a:lstStyle/>
          <a:p>
            <a:pPr marL="80645">
              <a:lnSpc>
                <a:spcPts val="1639"/>
              </a:lnSpc>
            </a:pPr>
            <a:r>
              <a:rPr sz="1400" spc="-5" dirty="0">
                <a:solidFill>
                  <a:srgbClr val="FFFFFF"/>
                </a:solidFill>
                <a:latin typeface="Arial"/>
                <a:cs typeface="Arial"/>
              </a:rPr>
              <a:t>Data protection</a:t>
            </a:r>
            <a:r>
              <a:rPr sz="1400" spc="-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FFFFFF"/>
                </a:solidFill>
                <a:latin typeface="Arial"/>
                <a:cs typeface="Arial"/>
              </a:rPr>
              <a:t>policy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566047" y="495300"/>
            <a:ext cx="6503034" cy="0"/>
          </a:xfrm>
          <a:custGeom>
            <a:avLst/>
            <a:gdLst/>
            <a:ahLst/>
            <a:cxnLst/>
            <a:rect l="l" t="t" r="r" b="b"/>
            <a:pathLst>
              <a:path w="6503034">
                <a:moveTo>
                  <a:pt x="0" y="0"/>
                </a:moveTo>
                <a:lnTo>
                  <a:pt x="6502819" y="0"/>
                </a:lnTo>
              </a:path>
            </a:pathLst>
          </a:custGeom>
          <a:ln w="12700">
            <a:solidFill>
              <a:srgbClr val="F47D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960778" y="2226630"/>
            <a:ext cx="5066030" cy="0"/>
          </a:xfrm>
          <a:custGeom>
            <a:avLst/>
            <a:gdLst/>
            <a:ahLst/>
            <a:cxnLst/>
            <a:rect l="l" t="t" r="r" b="b"/>
            <a:pathLst>
              <a:path w="5066030">
                <a:moveTo>
                  <a:pt x="0" y="0"/>
                </a:moveTo>
                <a:lnTo>
                  <a:pt x="5065750" y="0"/>
                </a:lnTo>
              </a:path>
            </a:pathLst>
          </a:custGeom>
          <a:ln w="6350">
            <a:solidFill>
              <a:srgbClr val="F47D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555675" y="1145260"/>
            <a:ext cx="6513195" cy="271145"/>
          </a:xfrm>
          <a:prstGeom prst="rect">
            <a:avLst/>
          </a:prstGeom>
          <a:solidFill>
            <a:srgbClr val="472E88"/>
          </a:solidFill>
        </p:spPr>
        <p:txBody>
          <a:bodyPr vert="horz" wrap="square" lIns="0" tIns="24765" rIns="0" bIns="0" rtlCol="0">
            <a:spAutoFit/>
          </a:bodyPr>
          <a:lstStyle/>
          <a:p>
            <a:pPr marL="85090">
              <a:lnSpc>
                <a:spcPct val="100000"/>
              </a:lnSpc>
              <a:spcBef>
                <a:spcPts val="195"/>
              </a:spcBef>
            </a:pPr>
            <a:r>
              <a:rPr sz="1400" b="1" spc="-20" dirty="0">
                <a:solidFill>
                  <a:srgbClr val="FFFFFF"/>
                </a:solidFill>
                <a:latin typeface="Arial"/>
                <a:cs typeface="Arial"/>
              </a:rPr>
              <a:t>STANDARD</a:t>
            </a:r>
            <a:r>
              <a:rPr sz="1400" b="1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FFFFFF"/>
                </a:solidFill>
                <a:latin typeface="Arial"/>
                <a:cs typeface="Arial"/>
              </a:rPr>
              <a:t>5</a:t>
            </a:r>
            <a:endParaRPr sz="14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66046" y="3110327"/>
            <a:ext cx="6460761" cy="356251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-15" dirty="0">
                <a:solidFill>
                  <a:srgbClr val="472E88"/>
                </a:solidFill>
                <a:latin typeface="Arial"/>
                <a:cs typeface="Arial"/>
              </a:rPr>
              <a:t>INDICATORS</a:t>
            </a:r>
            <a:endParaRPr sz="1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lang="en-US" sz="1600" dirty="0" smtClean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600" dirty="0">
              <a:latin typeface="Times New Roman"/>
              <a:cs typeface="Times New Roman"/>
            </a:endParaRPr>
          </a:p>
          <a:p>
            <a:pPr marL="1437640" indent="-105410">
              <a:lnSpc>
                <a:spcPct val="150000"/>
              </a:lnSpc>
              <a:spcBef>
                <a:spcPts val="5"/>
              </a:spcBef>
              <a:buClr>
                <a:srgbClr val="F47D42"/>
              </a:buClr>
              <a:buFont typeface="Arial Black"/>
              <a:buChar char="•"/>
              <a:tabLst>
                <a:tab pos="1438275" algn="l"/>
              </a:tabLst>
            </a:pPr>
            <a:r>
              <a:rPr sz="1400" spc="-5" dirty="0">
                <a:solidFill>
                  <a:srgbClr val="4D189C"/>
                </a:solidFill>
                <a:latin typeface="Arial"/>
                <a:cs typeface="Arial"/>
              </a:rPr>
              <a:t>Office easy </a:t>
            </a:r>
            <a:r>
              <a:rPr sz="1400" dirty="0">
                <a:solidFill>
                  <a:srgbClr val="4D189C"/>
                </a:solidFill>
                <a:latin typeface="Arial"/>
                <a:cs typeface="Arial"/>
              </a:rPr>
              <a:t>to reach </a:t>
            </a:r>
            <a:r>
              <a:rPr sz="1400" spc="-5" dirty="0">
                <a:solidFill>
                  <a:srgbClr val="4D189C"/>
                </a:solidFill>
                <a:latin typeface="Arial"/>
                <a:cs typeface="Arial"/>
              </a:rPr>
              <a:t>and accessible </a:t>
            </a:r>
            <a:r>
              <a:rPr sz="1400" dirty="0">
                <a:solidFill>
                  <a:srgbClr val="4D189C"/>
                </a:solidFill>
                <a:latin typeface="Arial"/>
                <a:cs typeface="Arial"/>
              </a:rPr>
              <a:t>to</a:t>
            </a:r>
            <a:r>
              <a:rPr sz="1400" spc="-10" dirty="0">
                <a:solidFill>
                  <a:srgbClr val="4D189C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4D189C"/>
                </a:solidFill>
                <a:latin typeface="Arial"/>
                <a:cs typeface="Arial"/>
              </a:rPr>
              <a:t>everyone</a:t>
            </a:r>
            <a:endParaRPr sz="1400" dirty="0">
              <a:solidFill>
                <a:srgbClr val="4D189C"/>
              </a:solidFill>
              <a:latin typeface="Arial"/>
              <a:cs typeface="Arial"/>
            </a:endParaRPr>
          </a:p>
          <a:p>
            <a:pPr marL="1437640" indent="-105410">
              <a:lnSpc>
                <a:spcPct val="150000"/>
              </a:lnSpc>
              <a:spcBef>
                <a:spcPts val="400"/>
              </a:spcBef>
              <a:buClr>
                <a:srgbClr val="F47D42"/>
              </a:buClr>
              <a:buFont typeface="Arial Black"/>
              <a:buChar char="•"/>
              <a:tabLst>
                <a:tab pos="1438275" algn="l"/>
              </a:tabLst>
            </a:pPr>
            <a:r>
              <a:rPr sz="1400" dirty="0">
                <a:solidFill>
                  <a:srgbClr val="4D189C"/>
                </a:solidFill>
                <a:latin typeface="Arial"/>
                <a:cs typeface="Arial"/>
              </a:rPr>
              <a:t>Public transport close to the</a:t>
            </a:r>
            <a:r>
              <a:rPr sz="1400" spc="-10" dirty="0">
                <a:solidFill>
                  <a:srgbClr val="4D189C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4D189C"/>
                </a:solidFill>
                <a:latin typeface="Arial"/>
                <a:cs typeface="Arial"/>
              </a:rPr>
              <a:t>office</a:t>
            </a:r>
            <a:endParaRPr sz="1400" dirty="0">
              <a:solidFill>
                <a:srgbClr val="4D189C"/>
              </a:solidFill>
              <a:latin typeface="Arial"/>
              <a:cs typeface="Arial"/>
            </a:endParaRPr>
          </a:p>
          <a:p>
            <a:pPr marL="1437640" indent="-105410">
              <a:lnSpc>
                <a:spcPct val="150000"/>
              </a:lnSpc>
              <a:spcBef>
                <a:spcPts val="400"/>
              </a:spcBef>
              <a:buClr>
                <a:srgbClr val="F47D42"/>
              </a:buClr>
              <a:buFont typeface="Arial Black"/>
              <a:buChar char="•"/>
              <a:tabLst>
                <a:tab pos="1438275" algn="l"/>
              </a:tabLst>
            </a:pPr>
            <a:r>
              <a:rPr sz="1400" spc="-5" dirty="0">
                <a:solidFill>
                  <a:srgbClr val="4D189C"/>
                </a:solidFill>
                <a:latin typeface="Arial"/>
                <a:cs typeface="Arial"/>
              </a:rPr>
              <a:t>Office open at advertised </a:t>
            </a:r>
            <a:r>
              <a:rPr sz="1400" dirty="0">
                <a:solidFill>
                  <a:srgbClr val="4D189C"/>
                </a:solidFill>
                <a:latin typeface="Arial"/>
                <a:cs typeface="Arial"/>
              </a:rPr>
              <a:t>times</a:t>
            </a:r>
          </a:p>
          <a:p>
            <a:pPr marL="1437640" indent="-105410">
              <a:lnSpc>
                <a:spcPct val="150000"/>
              </a:lnSpc>
              <a:spcBef>
                <a:spcPts val="400"/>
              </a:spcBef>
              <a:buClr>
                <a:srgbClr val="F47D42"/>
              </a:buClr>
              <a:buFont typeface="Arial Black"/>
              <a:buChar char="•"/>
              <a:tabLst>
                <a:tab pos="1438275" algn="l"/>
              </a:tabLst>
            </a:pPr>
            <a:r>
              <a:rPr sz="1400" dirty="0">
                <a:solidFill>
                  <a:srgbClr val="4D189C"/>
                </a:solidFill>
                <a:latin typeface="Arial"/>
                <a:cs typeface="Arial"/>
              </a:rPr>
              <a:t>Services </a:t>
            </a:r>
            <a:r>
              <a:rPr sz="1400" spc="-5" dirty="0">
                <a:solidFill>
                  <a:srgbClr val="4D189C"/>
                </a:solidFill>
                <a:latin typeface="Arial"/>
                <a:cs typeface="Arial"/>
              </a:rPr>
              <a:t>provided online, on </a:t>
            </a:r>
            <a:r>
              <a:rPr sz="1400" dirty="0">
                <a:solidFill>
                  <a:srgbClr val="4D189C"/>
                </a:solidFill>
                <a:latin typeface="Arial"/>
                <a:cs typeface="Arial"/>
              </a:rPr>
              <a:t>the </a:t>
            </a:r>
            <a:r>
              <a:rPr sz="1400" spc="-5" dirty="0">
                <a:solidFill>
                  <a:srgbClr val="4D189C"/>
                </a:solidFill>
                <a:latin typeface="Arial"/>
                <a:cs typeface="Arial"/>
              </a:rPr>
              <a:t>phone, </a:t>
            </a:r>
            <a:r>
              <a:rPr sz="1400" dirty="0">
                <a:solidFill>
                  <a:srgbClr val="4D189C"/>
                </a:solidFill>
                <a:latin typeface="Arial"/>
                <a:cs typeface="Arial"/>
              </a:rPr>
              <a:t>face-to-face </a:t>
            </a:r>
            <a:r>
              <a:rPr sz="1400" spc="-5" dirty="0">
                <a:solidFill>
                  <a:srgbClr val="4D189C"/>
                </a:solidFill>
                <a:latin typeface="Arial"/>
                <a:cs typeface="Arial"/>
              </a:rPr>
              <a:t>or by</a:t>
            </a:r>
            <a:r>
              <a:rPr sz="1400" spc="-70" dirty="0">
                <a:solidFill>
                  <a:srgbClr val="4D189C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4D189C"/>
                </a:solidFill>
                <a:latin typeface="Arial"/>
                <a:cs typeface="Arial"/>
              </a:rPr>
              <a:t>correspondence.</a:t>
            </a:r>
          </a:p>
          <a:p>
            <a:pPr marL="1437640" indent="-105410">
              <a:lnSpc>
                <a:spcPct val="150000"/>
              </a:lnSpc>
              <a:spcBef>
                <a:spcPts val="400"/>
              </a:spcBef>
              <a:buClr>
                <a:srgbClr val="F47D42"/>
              </a:buClr>
              <a:buFont typeface="Arial Black"/>
              <a:buChar char="•"/>
              <a:tabLst>
                <a:tab pos="1438275" algn="l"/>
              </a:tabLst>
            </a:pPr>
            <a:r>
              <a:rPr sz="1400" dirty="0">
                <a:solidFill>
                  <a:srgbClr val="4D189C"/>
                </a:solidFill>
                <a:latin typeface="Arial"/>
                <a:cs typeface="Arial"/>
              </a:rPr>
              <a:t>At </a:t>
            </a:r>
            <a:r>
              <a:rPr sz="1400" spc="-5" dirty="0">
                <a:solidFill>
                  <a:srgbClr val="4D189C"/>
                </a:solidFill>
                <a:latin typeface="Arial"/>
                <a:cs typeface="Arial"/>
              </a:rPr>
              <a:t>least one national generic helpline with extended access</a:t>
            </a:r>
            <a:r>
              <a:rPr sz="1400" spc="-30" dirty="0">
                <a:solidFill>
                  <a:srgbClr val="4D189C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4D189C"/>
                </a:solidFill>
                <a:latin typeface="Arial"/>
                <a:cs typeface="Arial"/>
              </a:rPr>
              <a:t>times.</a:t>
            </a:r>
          </a:p>
          <a:p>
            <a:pPr marL="1437640" indent="-105410">
              <a:lnSpc>
                <a:spcPct val="150000"/>
              </a:lnSpc>
              <a:spcBef>
                <a:spcPts val="400"/>
              </a:spcBef>
              <a:buClr>
                <a:srgbClr val="F47D42"/>
              </a:buClr>
              <a:buFont typeface="Arial Black"/>
              <a:buChar char="•"/>
              <a:tabLst>
                <a:tab pos="1438275" algn="l"/>
              </a:tabLst>
            </a:pPr>
            <a:r>
              <a:rPr sz="1400" dirty="0">
                <a:solidFill>
                  <a:srgbClr val="4D189C"/>
                </a:solidFill>
                <a:latin typeface="Arial"/>
                <a:cs typeface="Arial"/>
              </a:rPr>
              <a:t>Exploring </a:t>
            </a:r>
            <a:r>
              <a:rPr sz="1400" spc="-5" dirty="0">
                <a:solidFill>
                  <a:srgbClr val="4D189C"/>
                </a:solidFill>
                <a:latin typeface="Arial"/>
                <a:cs typeface="Arial"/>
              </a:rPr>
              <a:t>new ways </a:t>
            </a:r>
            <a:r>
              <a:rPr sz="1400" dirty="0">
                <a:solidFill>
                  <a:srgbClr val="4D189C"/>
                </a:solidFill>
                <a:latin typeface="Arial"/>
                <a:cs typeface="Arial"/>
              </a:rPr>
              <a:t>to</a:t>
            </a:r>
            <a:r>
              <a:rPr sz="1400" spc="-10" dirty="0">
                <a:solidFill>
                  <a:srgbClr val="4D189C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4D189C"/>
                </a:solidFill>
                <a:latin typeface="Arial"/>
                <a:cs typeface="Arial"/>
              </a:rPr>
              <a:t>communicate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1948034" y="1868841"/>
            <a:ext cx="400939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30" dirty="0">
                <a:solidFill>
                  <a:srgbClr val="F47D42"/>
                </a:solidFill>
                <a:latin typeface="Arial"/>
                <a:cs typeface="Arial"/>
              </a:rPr>
              <a:t>PROVIDE </a:t>
            </a:r>
            <a:r>
              <a:rPr sz="1400" b="1" dirty="0">
                <a:solidFill>
                  <a:srgbClr val="F47D42"/>
                </a:solidFill>
                <a:latin typeface="Arial"/>
                <a:cs typeface="Arial"/>
              </a:rPr>
              <a:t>A </a:t>
            </a:r>
            <a:r>
              <a:rPr sz="1400" b="1" spc="10" dirty="0">
                <a:solidFill>
                  <a:srgbClr val="F47D42"/>
                </a:solidFill>
                <a:latin typeface="Arial"/>
                <a:cs typeface="Arial"/>
              </a:rPr>
              <a:t>VARIETY </a:t>
            </a:r>
            <a:r>
              <a:rPr sz="1400" b="1" spc="15" dirty="0">
                <a:solidFill>
                  <a:srgbClr val="F47D42"/>
                </a:solidFill>
                <a:latin typeface="Arial"/>
                <a:cs typeface="Arial"/>
              </a:rPr>
              <a:t>OF </a:t>
            </a:r>
            <a:r>
              <a:rPr sz="1400" b="1" spc="30" dirty="0">
                <a:solidFill>
                  <a:srgbClr val="F47D42"/>
                </a:solidFill>
                <a:latin typeface="Arial"/>
                <a:cs typeface="Arial"/>
              </a:rPr>
              <a:t>SUPPORT</a:t>
            </a:r>
            <a:r>
              <a:rPr sz="1400" b="1" spc="75" dirty="0">
                <a:solidFill>
                  <a:srgbClr val="F47D42"/>
                </a:solidFill>
                <a:latin typeface="Arial"/>
                <a:cs typeface="Arial"/>
              </a:rPr>
              <a:t> </a:t>
            </a:r>
            <a:r>
              <a:rPr sz="1400" b="1" spc="35" dirty="0">
                <a:solidFill>
                  <a:srgbClr val="F47D42"/>
                </a:solidFill>
                <a:latin typeface="Arial"/>
                <a:cs typeface="Arial"/>
              </a:rPr>
              <a:t>OPTIONS</a:t>
            </a:r>
            <a:endParaRPr sz="1400">
              <a:latin typeface="Arial"/>
              <a:cs typeface="Arial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493324" y="3370572"/>
            <a:ext cx="1362075" cy="0"/>
          </a:xfrm>
          <a:custGeom>
            <a:avLst/>
            <a:gdLst/>
            <a:ahLst/>
            <a:cxnLst/>
            <a:rect l="l" t="t" r="r" b="b"/>
            <a:pathLst>
              <a:path w="1362075">
                <a:moveTo>
                  <a:pt x="0" y="0"/>
                </a:moveTo>
                <a:lnTo>
                  <a:pt x="1362024" y="0"/>
                </a:lnTo>
              </a:path>
            </a:pathLst>
          </a:custGeom>
          <a:ln w="12700">
            <a:solidFill>
              <a:srgbClr val="F47D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628402" y="7333643"/>
            <a:ext cx="268351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-10" dirty="0">
                <a:solidFill>
                  <a:srgbClr val="472E88"/>
                </a:solidFill>
                <a:latin typeface="Arial"/>
                <a:cs typeface="Arial"/>
              </a:rPr>
              <a:t>TOOLS </a:t>
            </a:r>
            <a:r>
              <a:rPr sz="1400" b="1" dirty="0">
                <a:solidFill>
                  <a:srgbClr val="472E88"/>
                </a:solidFill>
                <a:latin typeface="Arial"/>
                <a:cs typeface="Arial"/>
              </a:rPr>
              <a:t>FOR</a:t>
            </a:r>
            <a:r>
              <a:rPr sz="1400" b="1" spc="-5" dirty="0">
                <a:solidFill>
                  <a:srgbClr val="472E88"/>
                </a:solidFill>
                <a:latin typeface="Arial"/>
                <a:cs typeface="Arial"/>
              </a:rPr>
              <a:t> </a:t>
            </a:r>
            <a:r>
              <a:rPr sz="1400" b="1" spc="-20" dirty="0">
                <a:solidFill>
                  <a:srgbClr val="472E88"/>
                </a:solidFill>
                <a:latin typeface="Arial"/>
                <a:cs typeface="Arial"/>
              </a:rPr>
              <a:t>IMPLEMENTATION</a:t>
            </a:r>
            <a:endParaRPr sz="1400">
              <a:latin typeface="Arial"/>
              <a:cs typeface="Arial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555679" y="7593932"/>
            <a:ext cx="2822575" cy="0"/>
          </a:xfrm>
          <a:custGeom>
            <a:avLst/>
            <a:gdLst/>
            <a:ahLst/>
            <a:cxnLst/>
            <a:rect l="l" t="t" r="r" b="b"/>
            <a:pathLst>
              <a:path w="2822575">
                <a:moveTo>
                  <a:pt x="0" y="0"/>
                </a:moveTo>
                <a:lnTo>
                  <a:pt x="2822524" y="0"/>
                </a:lnTo>
              </a:path>
            </a:pathLst>
          </a:custGeom>
          <a:ln w="12700">
            <a:solidFill>
              <a:srgbClr val="F47D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036154" y="8073777"/>
            <a:ext cx="472440" cy="632460"/>
          </a:xfrm>
          <a:custGeom>
            <a:avLst/>
            <a:gdLst/>
            <a:ahLst/>
            <a:cxnLst/>
            <a:rect l="l" t="t" r="r" b="b"/>
            <a:pathLst>
              <a:path w="472440" h="632459">
                <a:moveTo>
                  <a:pt x="0" y="0"/>
                </a:moveTo>
                <a:lnTo>
                  <a:pt x="471893" y="0"/>
                </a:lnTo>
                <a:lnTo>
                  <a:pt x="471893" y="632180"/>
                </a:lnTo>
                <a:lnTo>
                  <a:pt x="0" y="632180"/>
                </a:lnTo>
                <a:lnTo>
                  <a:pt x="0" y="0"/>
                </a:lnTo>
                <a:close/>
              </a:path>
            </a:pathLst>
          </a:custGeom>
          <a:solidFill>
            <a:srgbClr val="472E8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056309" y="8095748"/>
            <a:ext cx="429895" cy="590550"/>
          </a:xfrm>
          <a:custGeom>
            <a:avLst/>
            <a:gdLst/>
            <a:ahLst/>
            <a:cxnLst/>
            <a:rect l="l" t="t" r="r" b="b"/>
            <a:pathLst>
              <a:path w="429894" h="590550">
                <a:moveTo>
                  <a:pt x="0" y="0"/>
                </a:moveTo>
                <a:lnTo>
                  <a:pt x="429768" y="0"/>
                </a:lnTo>
                <a:lnTo>
                  <a:pt x="429768" y="590308"/>
                </a:lnTo>
                <a:lnTo>
                  <a:pt x="0" y="590308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118459" y="8270368"/>
            <a:ext cx="302895" cy="0"/>
          </a:xfrm>
          <a:custGeom>
            <a:avLst/>
            <a:gdLst/>
            <a:ahLst/>
            <a:cxnLst/>
            <a:rect l="l" t="t" r="r" b="b"/>
            <a:pathLst>
              <a:path w="302894">
                <a:moveTo>
                  <a:pt x="0" y="0"/>
                </a:moveTo>
                <a:lnTo>
                  <a:pt x="302882" y="0"/>
                </a:lnTo>
              </a:path>
            </a:pathLst>
          </a:custGeom>
          <a:ln w="10439">
            <a:solidFill>
              <a:srgbClr val="472E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118459" y="8324317"/>
            <a:ext cx="302895" cy="0"/>
          </a:xfrm>
          <a:custGeom>
            <a:avLst/>
            <a:gdLst/>
            <a:ahLst/>
            <a:cxnLst/>
            <a:rect l="l" t="t" r="r" b="b"/>
            <a:pathLst>
              <a:path w="302894">
                <a:moveTo>
                  <a:pt x="0" y="0"/>
                </a:moveTo>
                <a:lnTo>
                  <a:pt x="302882" y="0"/>
                </a:lnTo>
              </a:path>
            </a:pathLst>
          </a:custGeom>
          <a:ln w="10439">
            <a:solidFill>
              <a:srgbClr val="472E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118459" y="8440665"/>
            <a:ext cx="302895" cy="0"/>
          </a:xfrm>
          <a:custGeom>
            <a:avLst/>
            <a:gdLst/>
            <a:ahLst/>
            <a:cxnLst/>
            <a:rect l="l" t="t" r="r" b="b"/>
            <a:pathLst>
              <a:path w="302894">
                <a:moveTo>
                  <a:pt x="0" y="0"/>
                </a:moveTo>
                <a:lnTo>
                  <a:pt x="302882" y="0"/>
                </a:lnTo>
              </a:path>
            </a:pathLst>
          </a:custGeom>
          <a:ln w="10439">
            <a:solidFill>
              <a:srgbClr val="472E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118459" y="8494627"/>
            <a:ext cx="153670" cy="0"/>
          </a:xfrm>
          <a:custGeom>
            <a:avLst/>
            <a:gdLst/>
            <a:ahLst/>
            <a:cxnLst/>
            <a:rect l="l" t="t" r="r" b="b"/>
            <a:pathLst>
              <a:path w="153669">
                <a:moveTo>
                  <a:pt x="0" y="0"/>
                </a:moveTo>
                <a:lnTo>
                  <a:pt x="153644" y="0"/>
                </a:lnTo>
              </a:path>
            </a:pathLst>
          </a:custGeom>
          <a:ln w="10439">
            <a:solidFill>
              <a:srgbClr val="472E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118459" y="8553724"/>
            <a:ext cx="151765" cy="0"/>
          </a:xfrm>
          <a:custGeom>
            <a:avLst/>
            <a:gdLst/>
            <a:ahLst/>
            <a:cxnLst/>
            <a:rect l="l" t="t" r="r" b="b"/>
            <a:pathLst>
              <a:path w="151765">
                <a:moveTo>
                  <a:pt x="0" y="0"/>
                </a:moveTo>
                <a:lnTo>
                  <a:pt x="151434" y="0"/>
                </a:lnTo>
              </a:path>
            </a:pathLst>
          </a:custGeom>
          <a:ln w="10439">
            <a:solidFill>
              <a:srgbClr val="472E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320014" y="8368213"/>
            <a:ext cx="376555" cy="281305"/>
          </a:xfrm>
          <a:custGeom>
            <a:avLst/>
            <a:gdLst/>
            <a:ahLst/>
            <a:cxnLst/>
            <a:rect l="l" t="t" r="r" b="b"/>
            <a:pathLst>
              <a:path w="376555" h="281304">
                <a:moveTo>
                  <a:pt x="29162" y="121540"/>
                </a:moveTo>
                <a:lnTo>
                  <a:pt x="18711" y="124432"/>
                </a:lnTo>
                <a:lnTo>
                  <a:pt x="9515" y="130895"/>
                </a:lnTo>
                <a:lnTo>
                  <a:pt x="2378" y="141645"/>
                </a:lnTo>
                <a:lnTo>
                  <a:pt x="0" y="153876"/>
                </a:lnTo>
                <a:lnTo>
                  <a:pt x="2378" y="166107"/>
                </a:lnTo>
                <a:lnTo>
                  <a:pt x="9515" y="176857"/>
                </a:lnTo>
                <a:lnTo>
                  <a:pt x="104270" y="271611"/>
                </a:lnTo>
                <a:lnTo>
                  <a:pt x="115027" y="278755"/>
                </a:lnTo>
                <a:lnTo>
                  <a:pt x="127261" y="281136"/>
                </a:lnTo>
                <a:lnTo>
                  <a:pt x="139494" y="278755"/>
                </a:lnTo>
                <a:lnTo>
                  <a:pt x="150244" y="271611"/>
                </a:lnTo>
                <a:lnTo>
                  <a:pt x="223840" y="198015"/>
                </a:lnTo>
                <a:lnTo>
                  <a:pt x="128524" y="198015"/>
                </a:lnTo>
                <a:lnTo>
                  <a:pt x="121188" y="196159"/>
                </a:lnTo>
                <a:lnTo>
                  <a:pt x="111915" y="188388"/>
                </a:lnTo>
                <a:lnTo>
                  <a:pt x="49990" y="126463"/>
                </a:lnTo>
                <a:lnTo>
                  <a:pt x="39908" y="122217"/>
                </a:lnTo>
                <a:lnTo>
                  <a:pt x="29162" y="121540"/>
                </a:lnTo>
                <a:close/>
              </a:path>
              <a:path w="376555" h="281304">
                <a:moveTo>
                  <a:pt x="346914" y="0"/>
                </a:moveTo>
                <a:lnTo>
                  <a:pt x="336169" y="678"/>
                </a:lnTo>
                <a:lnTo>
                  <a:pt x="326088" y="4924"/>
                </a:lnTo>
                <a:lnTo>
                  <a:pt x="145113" y="185886"/>
                </a:lnTo>
                <a:lnTo>
                  <a:pt x="135854" y="194432"/>
                </a:lnTo>
                <a:lnTo>
                  <a:pt x="128524" y="198015"/>
                </a:lnTo>
                <a:lnTo>
                  <a:pt x="223840" y="198015"/>
                </a:lnTo>
                <a:lnTo>
                  <a:pt x="372875" y="48980"/>
                </a:lnTo>
                <a:lnTo>
                  <a:pt x="376050" y="40700"/>
                </a:lnTo>
                <a:lnTo>
                  <a:pt x="376050" y="23961"/>
                </a:lnTo>
                <a:lnTo>
                  <a:pt x="372875" y="15668"/>
                </a:lnTo>
                <a:lnTo>
                  <a:pt x="366550" y="9344"/>
                </a:lnTo>
                <a:lnTo>
                  <a:pt x="357361" y="2888"/>
                </a:lnTo>
                <a:lnTo>
                  <a:pt x="346914" y="0"/>
                </a:lnTo>
                <a:close/>
              </a:path>
            </a:pathLst>
          </a:custGeom>
          <a:solidFill>
            <a:srgbClr val="F47D4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619498" y="2128440"/>
            <a:ext cx="1024591" cy="60471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 txBox="1"/>
          <p:nvPr/>
        </p:nvSpPr>
        <p:spPr>
          <a:xfrm>
            <a:off x="1462657" y="2388254"/>
            <a:ext cx="278765" cy="15875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850" spc="10" dirty="0">
                <a:solidFill>
                  <a:srgbClr val="F47D42"/>
                </a:solidFill>
                <a:latin typeface="Arial Black"/>
                <a:cs typeface="Arial Black"/>
              </a:rPr>
              <a:t>SOS</a:t>
            </a:r>
            <a:endParaRPr sz="850">
              <a:latin typeface="Arial Black"/>
              <a:cs typeface="Arial Black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1421430" y="1897272"/>
            <a:ext cx="241935" cy="300990"/>
          </a:xfrm>
          <a:custGeom>
            <a:avLst/>
            <a:gdLst/>
            <a:ahLst/>
            <a:cxnLst/>
            <a:rect l="l" t="t" r="r" b="b"/>
            <a:pathLst>
              <a:path w="241935" h="300989">
                <a:moveTo>
                  <a:pt x="210932" y="239039"/>
                </a:moveTo>
                <a:lnTo>
                  <a:pt x="89065" y="239039"/>
                </a:lnTo>
                <a:lnTo>
                  <a:pt x="89065" y="258470"/>
                </a:lnTo>
                <a:lnTo>
                  <a:pt x="89712" y="259308"/>
                </a:lnTo>
                <a:lnTo>
                  <a:pt x="131686" y="273380"/>
                </a:lnTo>
                <a:lnTo>
                  <a:pt x="131699" y="274104"/>
                </a:lnTo>
                <a:lnTo>
                  <a:pt x="132194" y="274739"/>
                </a:lnTo>
                <a:lnTo>
                  <a:pt x="208851" y="300469"/>
                </a:lnTo>
                <a:lnTo>
                  <a:pt x="209143" y="300520"/>
                </a:lnTo>
                <a:lnTo>
                  <a:pt x="209943" y="300520"/>
                </a:lnTo>
                <a:lnTo>
                  <a:pt x="210439" y="300380"/>
                </a:lnTo>
                <a:lnTo>
                  <a:pt x="210845" y="300113"/>
                </a:lnTo>
                <a:lnTo>
                  <a:pt x="211493" y="299732"/>
                </a:lnTo>
                <a:lnTo>
                  <a:pt x="211899" y="299059"/>
                </a:lnTo>
                <a:lnTo>
                  <a:pt x="211794" y="269951"/>
                </a:lnTo>
                <a:lnTo>
                  <a:pt x="211404" y="253161"/>
                </a:lnTo>
                <a:lnTo>
                  <a:pt x="210932" y="239039"/>
                </a:lnTo>
                <a:close/>
              </a:path>
              <a:path w="241935" h="300989">
                <a:moveTo>
                  <a:pt x="136271" y="0"/>
                </a:moveTo>
                <a:lnTo>
                  <a:pt x="134366" y="0"/>
                </a:lnTo>
                <a:lnTo>
                  <a:pt x="132410" y="63"/>
                </a:lnTo>
                <a:lnTo>
                  <a:pt x="75933" y="16862"/>
                </a:lnTo>
                <a:lnTo>
                  <a:pt x="43541" y="42213"/>
                </a:lnTo>
                <a:lnTo>
                  <a:pt x="25547" y="83405"/>
                </a:lnTo>
                <a:lnTo>
                  <a:pt x="23190" y="106095"/>
                </a:lnTo>
                <a:lnTo>
                  <a:pt x="20953" y="111351"/>
                </a:lnTo>
                <a:lnTo>
                  <a:pt x="16268" y="122604"/>
                </a:lnTo>
                <a:lnTo>
                  <a:pt x="9517" y="139226"/>
                </a:lnTo>
                <a:lnTo>
                  <a:pt x="1079" y="160591"/>
                </a:lnTo>
                <a:lnTo>
                  <a:pt x="0" y="163398"/>
                </a:lnTo>
                <a:lnTo>
                  <a:pt x="342" y="166116"/>
                </a:lnTo>
                <a:lnTo>
                  <a:pt x="30035" y="178130"/>
                </a:lnTo>
                <a:lnTo>
                  <a:pt x="29997" y="183261"/>
                </a:lnTo>
                <a:lnTo>
                  <a:pt x="30200" y="183718"/>
                </a:lnTo>
                <a:lnTo>
                  <a:pt x="30810" y="184251"/>
                </a:lnTo>
                <a:lnTo>
                  <a:pt x="31089" y="184404"/>
                </a:lnTo>
                <a:lnTo>
                  <a:pt x="31407" y="184480"/>
                </a:lnTo>
                <a:lnTo>
                  <a:pt x="31273" y="204739"/>
                </a:lnTo>
                <a:lnTo>
                  <a:pt x="70442" y="238405"/>
                </a:lnTo>
                <a:lnTo>
                  <a:pt x="86677" y="239064"/>
                </a:lnTo>
                <a:lnTo>
                  <a:pt x="89065" y="239039"/>
                </a:lnTo>
                <a:lnTo>
                  <a:pt x="210932" y="239039"/>
                </a:lnTo>
                <a:lnTo>
                  <a:pt x="209846" y="216121"/>
                </a:lnTo>
                <a:lnTo>
                  <a:pt x="209542" y="204739"/>
                </a:lnTo>
                <a:lnTo>
                  <a:pt x="209711" y="194068"/>
                </a:lnTo>
                <a:lnTo>
                  <a:pt x="210591" y="184556"/>
                </a:lnTo>
                <a:lnTo>
                  <a:pt x="212559" y="184556"/>
                </a:lnTo>
                <a:lnTo>
                  <a:pt x="213398" y="183896"/>
                </a:lnTo>
                <a:lnTo>
                  <a:pt x="213499" y="183007"/>
                </a:lnTo>
                <a:lnTo>
                  <a:pt x="213804" y="181038"/>
                </a:lnTo>
                <a:lnTo>
                  <a:pt x="218732" y="174320"/>
                </a:lnTo>
                <a:lnTo>
                  <a:pt x="221729" y="169062"/>
                </a:lnTo>
                <a:lnTo>
                  <a:pt x="239672" y="123909"/>
                </a:lnTo>
                <a:lnTo>
                  <a:pt x="241566" y="106546"/>
                </a:lnTo>
                <a:lnTo>
                  <a:pt x="240603" y="89260"/>
                </a:lnTo>
                <a:lnTo>
                  <a:pt x="236778" y="72288"/>
                </a:lnTo>
                <a:lnTo>
                  <a:pt x="236537" y="71628"/>
                </a:lnTo>
                <a:lnTo>
                  <a:pt x="236372" y="71107"/>
                </a:lnTo>
                <a:lnTo>
                  <a:pt x="203134" y="25272"/>
                </a:lnTo>
                <a:lnTo>
                  <a:pt x="159930" y="2820"/>
                </a:lnTo>
                <a:lnTo>
                  <a:pt x="136271" y="0"/>
                </a:lnTo>
                <a:close/>
              </a:path>
            </a:pathLst>
          </a:custGeom>
          <a:solidFill>
            <a:srgbClr val="472E8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111343" y="1897267"/>
            <a:ext cx="241935" cy="300990"/>
          </a:xfrm>
          <a:custGeom>
            <a:avLst/>
            <a:gdLst/>
            <a:ahLst/>
            <a:cxnLst/>
            <a:rect l="l" t="t" r="r" b="b"/>
            <a:pathLst>
              <a:path w="241934" h="300989">
                <a:moveTo>
                  <a:pt x="107205" y="0"/>
                </a:moveTo>
                <a:lnTo>
                  <a:pt x="105300" y="0"/>
                </a:lnTo>
                <a:lnTo>
                  <a:pt x="81646" y="2820"/>
                </a:lnTo>
                <a:lnTo>
                  <a:pt x="38433" y="25272"/>
                </a:lnTo>
                <a:lnTo>
                  <a:pt x="11242" y="56573"/>
                </a:lnTo>
                <a:lnTo>
                  <a:pt x="0" y="106546"/>
                </a:lnTo>
                <a:lnTo>
                  <a:pt x="1894" y="123909"/>
                </a:lnTo>
                <a:lnTo>
                  <a:pt x="6646" y="141109"/>
                </a:lnTo>
                <a:lnTo>
                  <a:pt x="9059" y="147777"/>
                </a:lnTo>
                <a:lnTo>
                  <a:pt x="12209" y="154787"/>
                </a:lnTo>
                <a:lnTo>
                  <a:pt x="16311" y="162534"/>
                </a:lnTo>
                <a:lnTo>
                  <a:pt x="17962" y="165696"/>
                </a:lnTo>
                <a:lnTo>
                  <a:pt x="19829" y="169062"/>
                </a:lnTo>
                <a:lnTo>
                  <a:pt x="22839" y="174320"/>
                </a:lnTo>
                <a:lnTo>
                  <a:pt x="27754" y="181038"/>
                </a:lnTo>
                <a:lnTo>
                  <a:pt x="28059" y="183019"/>
                </a:lnTo>
                <a:lnTo>
                  <a:pt x="28160" y="183895"/>
                </a:lnTo>
                <a:lnTo>
                  <a:pt x="29011" y="184569"/>
                </a:lnTo>
                <a:lnTo>
                  <a:pt x="30967" y="184569"/>
                </a:lnTo>
                <a:lnTo>
                  <a:pt x="31858" y="194081"/>
                </a:lnTo>
                <a:lnTo>
                  <a:pt x="32027" y="204752"/>
                </a:lnTo>
                <a:lnTo>
                  <a:pt x="31721" y="216133"/>
                </a:lnTo>
                <a:lnTo>
                  <a:pt x="31080" y="229785"/>
                </a:lnTo>
                <a:lnTo>
                  <a:pt x="30662" y="237972"/>
                </a:lnTo>
                <a:lnTo>
                  <a:pt x="30154" y="253161"/>
                </a:lnTo>
                <a:lnTo>
                  <a:pt x="29771" y="269957"/>
                </a:lnTo>
                <a:lnTo>
                  <a:pt x="29671" y="299059"/>
                </a:lnTo>
                <a:lnTo>
                  <a:pt x="30091" y="299745"/>
                </a:lnTo>
                <a:lnTo>
                  <a:pt x="31132" y="300393"/>
                </a:lnTo>
                <a:lnTo>
                  <a:pt x="31627" y="300520"/>
                </a:lnTo>
                <a:lnTo>
                  <a:pt x="32427" y="300520"/>
                </a:lnTo>
                <a:lnTo>
                  <a:pt x="32732" y="300469"/>
                </a:lnTo>
                <a:lnTo>
                  <a:pt x="109389" y="274751"/>
                </a:lnTo>
                <a:lnTo>
                  <a:pt x="109872" y="274104"/>
                </a:lnTo>
                <a:lnTo>
                  <a:pt x="109885" y="273392"/>
                </a:lnTo>
                <a:lnTo>
                  <a:pt x="151845" y="259308"/>
                </a:lnTo>
                <a:lnTo>
                  <a:pt x="152506" y="258483"/>
                </a:lnTo>
                <a:lnTo>
                  <a:pt x="152506" y="239052"/>
                </a:lnTo>
                <a:lnTo>
                  <a:pt x="155206" y="239052"/>
                </a:lnTo>
                <a:lnTo>
                  <a:pt x="171133" y="238405"/>
                </a:lnTo>
                <a:lnTo>
                  <a:pt x="188448" y="235683"/>
                </a:lnTo>
                <a:lnTo>
                  <a:pt x="202851" y="229785"/>
                </a:lnTo>
                <a:lnTo>
                  <a:pt x="210354" y="219595"/>
                </a:lnTo>
                <a:lnTo>
                  <a:pt x="210297" y="204752"/>
                </a:lnTo>
                <a:lnTo>
                  <a:pt x="210164" y="184480"/>
                </a:lnTo>
                <a:lnTo>
                  <a:pt x="210481" y="184403"/>
                </a:lnTo>
                <a:lnTo>
                  <a:pt x="210748" y="184264"/>
                </a:lnTo>
                <a:lnTo>
                  <a:pt x="211358" y="183718"/>
                </a:lnTo>
                <a:lnTo>
                  <a:pt x="211574" y="183273"/>
                </a:lnTo>
                <a:lnTo>
                  <a:pt x="211535" y="178142"/>
                </a:lnTo>
                <a:lnTo>
                  <a:pt x="218157" y="177320"/>
                </a:lnTo>
                <a:lnTo>
                  <a:pt x="241558" y="163398"/>
                </a:lnTo>
                <a:lnTo>
                  <a:pt x="240479" y="160591"/>
                </a:lnTo>
                <a:lnTo>
                  <a:pt x="232043" y="139228"/>
                </a:lnTo>
                <a:lnTo>
                  <a:pt x="225296" y="122608"/>
                </a:lnTo>
                <a:lnTo>
                  <a:pt x="220616" y="111356"/>
                </a:lnTo>
                <a:lnTo>
                  <a:pt x="218381" y="106095"/>
                </a:lnTo>
                <a:lnTo>
                  <a:pt x="218276" y="101951"/>
                </a:lnTo>
                <a:lnTo>
                  <a:pt x="208933" y="60325"/>
                </a:lnTo>
                <a:lnTo>
                  <a:pt x="181649" y="27249"/>
                </a:lnTo>
                <a:lnTo>
                  <a:pt x="144066" y="6984"/>
                </a:lnTo>
                <a:lnTo>
                  <a:pt x="109148" y="63"/>
                </a:lnTo>
                <a:lnTo>
                  <a:pt x="107205" y="0"/>
                </a:lnTo>
                <a:close/>
              </a:path>
              <a:path w="241934" h="300989">
                <a:moveTo>
                  <a:pt x="155206" y="239052"/>
                </a:moveTo>
                <a:lnTo>
                  <a:pt x="152506" y="239052"/>
                </a:lnTo>
                <a:lnTo>
                  <a:pt x="153179" y="239064"/>
                </a:lnTo>
                <a:lnTo>
                  <a:pt x="155206" y="239052"/>
                </a:lnTo>
                <a:close/>
              </a:path>
            </a:pathLst>
          </a:custGeom>
          <a:solidFill>
            <a:srgbClr val="F47D4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248302" y="1671854"/>
            <a:ext cx="234927" cy="22108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57">
            <a:extLst>
              <a:ext uri="{FF2B5EF4-FFF2-40B4-BE49-F238E27FC236}">
                <a16:creationId xmlns:a16="http://schemas.microsoft.com/office/drawing/2014/main" id="{FA0B3287-EE0C-4E1E-9DFE-051BBFAB75DE}"/>
              </a:ext>
            </a:extLst>
          </p:cNvPr>
          <p:cNvSpPr/>
          <p:nvPr/>
        </p:nvSpPr>
        <p:spPr>
          <a:xfrm>
            <a:off x="566049" y="10261649"/>
            <a:ext cx="1910714" cy="0"/>
          </a:xfrm>
          <a:custGeom>
            <a:avLst/>
            <a:gdLst/>
            <a:ahLst/>
            <a:cxnLst/>
            <a:rect l="l" t="t" r="r" b="b"/>
            <a:pathLst>
              <a:path w="1910714">
                <a:moveTo>
                  <a:pt x="0" y="0"/>
                </a:moveTo>
                <a:lnTo>
                  <a:pt x="1910448" y="0"/>
                </a:lnTo>
              </a:path>
            </a:pathLst>
          </a:custGeom>
          <a:ln w="38100">
            <a:solidFill>
              <a:srgbClr val="F47D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58">
            <a:extLst>
              <a:ext uri="{FF2B5EF4-FFF2-40B4-BE49-F238E27FC236}">
                <a16:creationId xmlns:a16="http://schemas.microsoft.com/office/drawing/2014/main" id="{10B7B8D6-9B4C-40C0-84F8-49355CADA249}"/>
              </a:ext>
            </a:extLst>
          </p:cNvPr>
          <p:cNvSpPr/>
          <p:nvPr/>
        </p:nvSpPr>
        <p:spPr>
          <a:xfrm>
            <a:off x="5158420" y="10261649"/>
            <a:ext cx="1910714" cy="0"/>
          </a:xfrm>
          <a:custGeom>
            <a:avLst/>
            <a:gdLst/>
            <a:ahLst/>
            <a:cxnLst/>
            <a:rect l="l" t="t" r="r" b="b"/>
            <a:pathLst>
              <a:path w="1910715">
                <a:moveTo>
                  <a:pt x="0" y="0"/>
                </a:moveTo>
                <a:lnTo>
                  <a:pt x="1910448" y="0"/>
                </a:lnTo>
              </a:path>
            </a:pathLst>
          </a:custGeom>
          <a:ln w="38100">
            <a:solidFill>
              <a:srgbClr val="F47D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68">
            <a:extLst>
              <a:ext uri="{FF2B5EF4-FFF2-40B4-BE49-F238E27FC236}">
                <a16:creationId xmlns:a16="http://schemas.microsoft.com/office/drawing/2014/main" id="{1080F5E5-8A78-4579-9837-C213D42E1E27}"/>
              </a:ext>
            </a:extLst>
          </p:cNvPr>
          <p:cNvSpPr/>
          <p:nvPr/>
        </p:nvSpPr>
        <p:spPr>
          <a:xfrm>
            <a:off x="2613519" y="10168349"/>
            <a:ext cx="2428378" cy="1866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529203" y="9189084"/>
            <a:ext cx="4946650" cy="219291"/>
          </a:xfrm>
          <a:prstGeom prst="rect">
            <a:avLst/>
          </a:prstGeom>
          <a:solidFill>
            <a:srgbClr val="F47D42"/>
          </a:solidFill>
        </p:spPr>
        <p:txBody>
          <a:bodyPr vert="horz" wrap="square" lIns="0" tIns="3810" rIns="0" bIns="0" rtlCol="0">
            <a:spAutoFit/>
          </a:bodyPr>
          <a:lstStyle/>
          <a:p>
            <a:pPr marL="80645">
              <a:lnSpc>
                <a:spcPct val="100000"/>
              </a:lnSpc>
              <a:spcBef>
                <a:spcPts val="30"/>
              </a:spcBef>
            </a:pPr>
            <a:r>
              <a:rPr lang="en-US" sz="1400" dirty="0" smtClean="0">
                <a:solidFill>
                  <a:srgbClr val="FFFFFF"/>
                </a:solidFill>
                <a:latin typeface="Arial"/>
                <a:cs typeface="Arial"/>
              </a:rPr>
              <a:t>Social map/ list of relevant services for victims in the territory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529203" y="7299647"/>
            <a:ext cx="3194050" cy="205184"/>
          </a:xfrm>
          <a:prstGeom prst="rect">
            <a:avLst/>
          </a:prstGeom>
          <a:solidFill>
            <a:srgbClr val="F47D42"/>
          </a:solidFill>
        </p:spPr>
        <p:txBody>
          <a:bodyPr vert="horz" wrap="square" lIns="0" tIns="0" rIns="0" bIns="0" rtlCol="0">
            <a:spAutoFit/>
          </a:bodyPr>
          <a:lstStyle/>
          <a:p>
            <a:pPr marL="80645">
              <a:lnSpc>
                <a:spcPts val="1595"/>
              </a:lnSpc>
            </a:pPr>
            <a:r>
              <a:rPr lang="en-US" sz="1400" dirty="0" smtClean="0">
                <a:solidFill>
                  <a:srgbClr val="FFFFFF"/>
                </a:solidFill>
                <a:latin typeface="Arial"/>
                <a:cs typeface="Arial"/>
              </a:rPr>
              <a:t>Updating of social services procedure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529203" y="7598224"/>
            <a:ext cx="2896870" cy="459105"/>
          </a:xfrm>
          <a:prstGeom prst="rect">
            <a:avLst/>
          </a:prstGeom>
          <a:solidFill>
            <a:srgbClr val="F47D42"/>
          </a:solidFill>
        </p:spPr>
        <p:txBody>
          <a:bodyPr vert="horz" wrap="square" lIns="0" tIns="0" rIns="0" bIns="0" rtlCol="0">
            <a:spAutoFit/>
          </a:bodyPr>
          <a:lstStyle/>
          <a:p>
            <a:pPr marL="80645">
              <a:lnSpc>
                <a:spcPts val="1639"/>
              </a:lnSpc>
            </a:pPr>
            <a:r>
              <a:rPr sz="1400" dirty="0">
                <a:solidFill>
                  <a:srgbClr val="FFFFFF"/>
                </a:solidFill>
                <a:latin typeface="Arial"/>
                <a:cs typeface="Arial"/>
              </a:rPr>
              <a:t>Information tools for</a:t>
            </a:r>
            <a:r>
              <a:rPr sz="1400" spc="-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FFFFFF"/>
                </a:solidFill>
                <a:latin typeface="Arial"/>
                <a:cs typeface="Arial"/>
              </a:rPr>
              <a:t>victims</a:t>
            </a:r>
            <a:endParaRPr sz="1400" dirty="0">
              <a:latin typeface="Arial"/>
              <a:cs typeface="Arial"/>
            </a:endParaRPr>
          </a:p>
          <a:p>
            <a:pPr marL="80645">
              <a:lnSpc>
                <a:spcPct val="100000"/>
              </a:lnSpc>
              <a:spcBef>
                <a:spcPts val="20"/>
              </a:spcBef>
            </a:pPr>
            <a:r>
              <a:rPr sz="1100" dirty="0">
                <a:solidFill>
                  <a:srgbClr val="FFFFFF"/>
                </a:solidFill>
                <a:latin typeface="Arial"/>
                <a:cs typeface="Arial"/>
              </a:rPr>
              <a:t>(leaflets, </a:t>
            </a:r>
            <a:r>
              <a:rPr sz="1100" spc="-5" dirty="0">
                <a:solidFill>
                  <a:srgbClr val="FFFFFF"/>
                </a:solidFill>
                <a:latin typeface="Arial"/>
                <a:cs typeface="Arial"/>
              </a:rPr>
              <a:t>brochures, posters, webpages</a:t>
            </a:r>
            <a:r>
              <a:rPr sz="1100" spc="-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FFFFFF"/>
                </a:solidFill>
                <a:latin typeface="Arial"/>
                <a:cs typeface="Arial"/>
              </a:rPr>
              <a:t>etc.)</a:t>
            </a:r>
            <a:endParaRPr sz="1100" dirty="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566047" y="495300"/>
            <a:ext cx="6503034" cy="0"/>
          </a:xfrm>
          <a:custGeom>
            <a:avLst/>
            <a:gdLst/>
            <a:ahLst/>
            <a:cxnLst/>
            <a:rect l="l" t="t" r="r" b="b"/>
            <a:pathLst>
              <a:path w="6503034">
                <a:moveTo>
                  <a:pt x="0" y="0"/>
                </a:moveTo>
                <a:lnTo>
                  <a:pt x="6502819" y="0"/>
                </a:lnTo>
              </a:path>
            </a:pathLst>
          </a:custGeom>
          <a:ln w="12700">
            <a:solidFill>
              <a:srgbClr val="F47D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960778" y="2443975"/>
            <a:ext cx="5066030" cy="0"/>
          </a:xfrm>
          <a:custGeom>
            <a:avLst/>
            <a:gdLst/>
            <a:ahLst/>
            <a:cxnLst/>
            <a:rect l="l" t="t" r="r" b="b"/>
            <a:pathLst>
              <a:path w="5066030">
                <a:moveTo>
                  <a:pt x="0" y="0"/>
                </a:moveTo>
                <a:lnTo>
                  <a:pt x="5065750" y="0"/>
                </a:lnTo>
              </a:path>
            </a:pathLst>
          </a:custGeom>
          <a:ln w="6350">
            <a:solidFill>
              <a:srgbClr val="F47D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555675" y="1145260"/>
            <a:ext cx="6513195" cy="271145"/>
          </a:xfrm>
          <a:prstGeom prst="rect">
            <a:avLst/>
          </a:prstGeom>
          <a:solidFill>
            <a:srgbClr val="472E88"/>
          </a:solidFill>
        </p:spPr>
        <p:txBody>
          <a:bodyPr vert="horz" wrap="square" lIns="0" tIns="24765" rIns="0" bIns="0" rtlCol="0">
            <a:spAutoFit/>
          </a:bodyPr>
          <a:lstStyle/>
          <a:p>
            <a:pPr marL="85090">
              <a:lnSpc>
                <a:spcPct val="100000"/>
              </a:lnSpc>
              <a:spcBef>
                <a:spcPts val="195"/>
              </a:spcBef>
            </a:pPr>
            <a:r>
              <a:rPr sz="1400" b="1" spc="-20" dirty="0">
                <a:solidFill>
                  <a:srgbClr val="FFFFFF"/>
                </a:solidFill>
                <a:latin typeface="Arial"/>
                <a:cs typeface="Arial"/>
              </a:rPr>
              <a:t>STANDARD</a:t>
            </a:r>
            <a:r>
              <a:rPr sz="1400" b="1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FFFFFF"/>
                </a:solidFill>
                <a:latin typeface="Arial"/>
                <a:cs typeface="Arial"/>
              </a:rPr>
              <a:t>6</a:t>
            </a:r>
            <a:endParaRPr sz="14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28403" y="2962831"/>
            <a:ext cx="6398406" cy="35343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-15" dirty="0" smtClean="0">
                <a:solidFill>
                  <a:srgbClr val="472E88"/>
                </a:solidFill>
                <a:latin typeface="Arial"/>
                <a:cs typeface="Arial"/>
              </a:rPr>
              <a:t>INDICATORS</a:t>
            </a:r>
            <a:endParaRPr lang="en-US" sz="14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endParaRPr sz="1400" dirty="0">
              <a:solidFill>
                <a:srgbClr val="4D189C"/>
              </a:solidFill>
              <a:latin typeface="Times New Roman"/>
              <a:cs typeface="Times New Roman"/>
            </a:endParaRPr>
          </a:p>
          <a:p>
            <a:pPr marL="1437640" indent="-105410">
              <a:lnSpc>
                <a:spcPct val="150000"/>
              </a:lnSpc>
              <a:spcBef>
                <a:spcPts val="5"/>
              </a:spcBef>
              <a:buClr>
                <a:srgbClr val="F47D42"/>
              </a:buClr>
              <a:buFont typeface="Arial Black"/>
              <a:buChar char="•"/>
              <a:tabLst>
                <a:tab pos="1438275" algn="l"/>
              </a:tabLst>
            </a:pPr>
            <a:r>
              <a:rPr lang="en-US" sz="1200" dirty="0" smtClean="0">
                <a:solidFill>
                  <a:srgbClr val="4D189C"/>
                </a:solidFill>
                <a:latin typeface="Arial"/>
                <a:cs typeface="Arial"/>
              </a:rPr>
              <a:t>Proactive approach to develop networks with other </a:t>
            </a:r>
            <a:r>
              <a:rPr lang="en-US" sz="1200" dirty="0" err="1" smtClean="0">
                <a:solidFill>
                  <a:srgbClr val="4D189C"/>
                </a:solidFill>
                <a:latin typeface="Arial"/>
                <a:cs typeface="Arial"/>
              </a:rPr>
              <a:t>organisations</a:t>
            </a:r>
            <a:r>
              <a:rPr lang="en-US" sz="1200" dirty="0" smtClean="0">
                <a:solidFill>
                  <a:srgbClr val="4D189C"/>
                </a:solidFill>
                <a:latin typeface="Arial"/>
                <a:cs typeface="Arial"/>
              </a:rPr>
              <a:t> and services</a:t>
            </a:r>
          </a:p>
          <a:p>
            <a:pPr marL="1437640" indent="-105410">
              <a:lnSpc>
                <a:spcPct val="150000"/>
              </a:lnSpc>
              <a:spcBef>
                <a:spcPts val="5"/>
              </a:spcBef>
              <a:buClr>
                <a:srgbClr val="F47D42"/>
              </a:buClr>
              <a:buFont typeface="Arial Black"/>
              <a:buChar char="•"/>
              <a:tabLst>
                <a:tab pos="1438275" algn="l"/>
              </a:tabLst>
            </a:pPr>
            <a:r>
              <a:rPr lang="en-US" sz="1200" dirty="0" smtClean="0">
                <a:solidFill>
                  <a:srgbClr val="4D189C"/>
                </a:solidFill>
                <a:latin typeface="Arial"/>
                <a:cs typeface="Arial"/>
              </a:rPr>
              <a:t>Inform victims about other services existence, what they offer and what the services can mean to the individual victim</a:t>
            </a:r>
          </a:p>
          <a:p>
            <a:pPr marL="1437640" indent="-105410">
              <a:lnSpc>
                <a:spcPct val="150000"/>
              </a:lnSpc>
              <a:spcBef>
                <a:spcPts val="5"/>
              </a:spcBef>
              <a:buClr>
                <a:srgbClr val="F47D42"/>
              </a:buClr>
              <a:buFont typeface="Arial Black"/>
              <a:buChar char="•"/>
              <a:tabLst>
                <a:tab pos="1438275" algn="l"/>
              </a:tabLst>
            </a:pPr>
            <a:r>
              <a:rPr lang="en-US" sz="1200" dirty="0" smtClean="0">
                <a:solidFill>
                  <a:srgbClr val="4D189C"/>
                </a:solidFill>
                <a:latin typeface="Arial"/>
                <a:cs typeface="Arial"/>
              </a:rPr>
              <a:t>Refer victims for support to trusted partner </a:t>
            </a:r>
            <a:r>
              <a:rPr lang="en-US" sz="1200" dirty="0" err="1" smtClean="0">
                <a:solidFill>
                  <a:srgbClr val="4D189C"/>
                </a:solidFill>
                <a:latin typeface="Arial"/>
                <a:cs typeface="Arial"/>
              </a:rPr>
              <a:t>organisations</a:t>
            </a:r>
            <a:endParaRPr lang="en-US" sz="1200" dirty="0" smtClean="0">
              <a:solidFill>
                <a:srgbClr val="4D189C"/>
              </a:solidFill>
              <a:latin typeface="Arial"/>
              <a:cs typeface="Arial"/>
            </a:endParaRPr>
          </a:p>
          <a:p>
            <a:pPr marL="1437640" indent="-105410">
              <a:lnSpc>
                <a:spcPct val="150000"/>
              </a:lnSpc>
              <a:spcBef>
                <a:spcPts val="5"/>
              </a:spcBef>
              <a:buClr>
                <a:srgbClr val="F47D42"/>
              </a:buClr>
              <a:buFont typeface="Arial Black"/>
              <a:buChar char="•"/>
              <a:tabLst>
                <a:tab pos="1438275" algn="l"/>
              </a:tabLst>
            </a:pPr>
            <a:r>
              <a:rPr lang="en-US" sz="1200" dirty="0" smtClean="0">
                <a:solidFill>
                  <a:srgbClr val="4D189C"/>
                </a:solidFill>
                <a:latin typeface="Arial"/>
                <a:cs typeface="Arial"/>
              </a:rPr>
              <a:t>Follow-up to ensure a victim is referred properly</a:t>
            </a:r>
          </a:p>
          <a:p>
            <a:pPr marL="1437640" indent="-105410">
              <a:lnSpc>
                <a:spcPct val="150000"/>
              </a:lnSpc>
              <a:spcBef>
                <a:spcPts val="5"/>
              </a:spcBef>
              <a:buClr>
                <a:srgbClr val="F47D42"/>
              </a:buClr>
              <a:buFont typeface="Arial Black"/>
              <a:buChar char="•"/>
              <a:tabLst>
                <a:tab pos="1438275" algn="l"/>
              </a:tabLst>
            </a:pPr>
            <a:r>
              <a:rPr lang="en-US" sz="1200" dirty="0" smtClean="0">
                <a:solidFill>
                  <a:srgbClr val="4D189C"/>
                </a:solidFill>
                <a:latin typeface="Arial"/>
                <a:cs typeface="Arial"/>
              </a:rPr>
              <a:t>Constantly update the social database of relevant services for victims</a:t>
            </a:r>
          </a:p>
          <a:p>
            <a:pPr marL="1437640" indent="-105410">
              <a:lnSpc>
                <a:spcPct val="150000"/>
              </a:lnSpc>
              <a:spcBef>
                <a:spcPts val="5"/>
              </a:spcBef>
              <a:buClr>
                <a:srgbClr val="F47D42"/>
              </a:buClr>
              <a:buFont typeface="Arial Black"/>
              <a:buChar char="•"/>
              <a:tabLst>
                <a:tab pos="1438275" algn="l"/>
              </a:tabLst>
            </a:pPr>
            <a:r>
              <a:rPr lang="en-US" sz="1200" dirty="0" smtClean="0">
                <a:solidFill>
                  <a:srgbClr val="4D189C"/>
                </a:solidFill>
                <a:latin typeface="Arial"/>
                <a:cs typeface="Arial"/>
              </a:rPr>
              <a:t>Close collaboration and information-sharing between organization</a:t>
            </a:r>
          </a:p>
          <a:p>
            <a:pPr marL="1437640" indent="-105410">
              <a:lnSpc>
                <a:spcPct val="150000"/>
              </a:lnSpc>
              <a:spcBef>
                <a:spcPts val="5"/>
              </a:spcBef>
              <a:buClr>
                <a:srgbClr val="F47D42"/>
              </a:buClr>
              <a:buFont typeface="Arial Black"/>
              <a:buChar char="•"/>
              <a:tabLst>
                <a:tab pos="1438275" algn="l"/>
              </a:tabLst>
            </a:pPr>
            <a:r>
              <a:rPr lang="en-US" sz="1200" dirty="0" smtClean="0">
                <a:solidFill>
                  <a:srgbClr val="4D189C"/>
                </a:solidFill>
                <a:latin typeface="Arial"/>
                <a:cs typeface="Arial"/>
              </a:rPr>
              <a:t>Inform victims about other services through different means and in a user-friendly way</a:t>
            </a:r>
          </a:p>
          <a:p>
            <a:pPr marL="1437640" indent="-105410">
              <a:lnSpc>
                <a:spcPct val="100000"/>
              </a:lnSpc>
              <a:spcBef>
                <a:spcPts val="5"/>
              </a:spcBef>
              <a:buClr>
                <a:srgbClr val="F47D42"/>
              </a:buClr>
              <a:buFont typeface="Arial Black"/>
              <a:buChar char="•"/>
              <a:tabLst>
                <a:tab pos="1438275" algn="l"/>
              </a:tabLst>
            </a:pPr>
            <a:endParaRPr lang="en-US" sz="1000" dirty="0" smtClean="0">
              <a:solidFill>
                <a:srgbClr val="472E88"/>
              </a:solidFill>
              <a:latin typeface="Arial"/>
              <a:cs typeface="Arial"/>
            </a:endParaRPr>
          </a:p>
          <a:p>
            <a:pPr marL="1437640" indent="-105410">
              <a:lnSpc>
                <a:spcPct val="100000"/>
              </a:lnSpc>
              <a:spcBef>
                <a:spcPts val="5"/>
              </a:spcBef>
              <a:buClr>
                <a:srgbClr val="F47D42"/>
              </a:buClr>
              <a:buFont typeface="Arial Black"/>
              <a:buChar char="•"/>
              <a:tabLst>
                <a:tab pos="1438275" algn="l"/>
              </a:tabLst>
            </a:pPr>
            <a:endParaRPr sz="1000" dirty="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948034" y="1840926"/>
            <a:ext cx="5150485" cy="471924"/>
          </a:xfrm>
          <a:prstGeom prst="rect">
            <a:avLst/>
          </a:prstGeom>
        </p:spPr>
        <p:txBody>
          <a:bodyPr vert="horz" wrap="square" lIns="0" tIns="406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20"/>
              </a:spcBef>
            </a:pPr>
            <a:r>
              <a:rPr lang="en-US" sz="1400" b="1" spc="30" dirty="0" smtClean="0">
                <a:solidFill>
                  <a:srgbClr val="F47D42"/>
                </a:solidFill>
                <a:latin typeface="Arial"/>
                <a:cs typeface="Arial"/>
              </a:rPr>
              <a:t>DELIVERING FOR VICTIMS THROUGH REFERRALS AND COORDINATION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555679" y="3222898"/>
            <a:ext cx="1362075" cy="0"/>
          </a:xfrm>
          <a:custGeom>
            <a:avLst/>
            <a:gdLst/>
            <a:ahLst/>
            <a:cxnLst/>
            <a:rect l="l" t="t" r="r" b="b"/>
            <a:pathLst>
              <a:path w="1362075">
                <a:moveTo>
                  <a:pt x="0" y="0"/>
                </a:moveTo>
                <a:lnTo>
                  <a:pt x="1362024" y="0"/>
                </a:lnTo>
              </a:path>
            </a:pathLst>
          </a:custGeom>
          <a:ln w="12700">
            <a:solidFill>
              <a:srgbClr val="F47D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555675" y="6547176"/>
            <a:ext cx="268351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-10" dirty="0">
                <a:solidFill>
                  <a:srgbClr val="472E88"/>
                </a:solidFill>
                <a:latin typeface="Arial"/>
                <a:cs typeface="Arial"/>
              </a:rPr>
              <a:t>TOOLS </a:t>
            </a:r>
            <a:r>
              <a:rPr sz="1400" b="1" dirty="0">
                <a:solidFill>
                  <a:srgbClr val="472E88"/>
                </a:solidFill>
                <a:latin typeface="Arial"/>
                <a:cs typeface="Arial"/>
              </a:rPr>
              <a:t>FOR</a:t>
            </a:r>
            <a:r>
              <a:rPr sz="1400" b="1" spc="-5" dirty="0">
                <a:solidFill>
                  <a:srgbClr val="472E88"/>
                </a:solidFill>
                <a:latin typeface="Arial"/>
                <a:cs typeface="Arial"/>
              </a:rPr>
              <a:t> </a:t>
            </a:r>
            <a:r>
              <a:rPr sz="1400" b="1" spc="-20" dirty="0">
                <a:solidFill>
                  <a:srgbClr val="472E88"/>
                </a:solidFill>
                <a:latin typeface="Arial"/>
                <a:cs typeface="Arial"/>
              </a:rPr>
              <a:t>IMPLEMENTATION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545303" y="6828112"/>
            <a:ext cx="2822575" cy="0"/>
          </a:xfrm>
          <a:custGeom>
            <a:avLst/>
            <a:gdLst/>
            <a:ahLst/>
            <a:cxnLst/>
            <a:rect l="l" t="t" r="r" b="b"/>
            <a:pathLst>
              <a:path w="2822575">
                <a:moveTo>
                  <a:pt x="0" y="0"/>
                </a:moveTo>
                <a:lnTo>
                  <a:pt x="2822524" y="0"/>
                </a:lnTo>
              </a:path>
            </a:pathLst>
          </a:custGeom>
          <a:ln w="12700">
            <a:solidFill>
              <a:srgbClr val="F47D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685757" y="7201768"/>
            <a:ext cx="472440" cy="632460"/>
          </a:xfrm>
          <a:custGeom>
            <a:avLst/>
            <a:gdLst/>
            <a:ahLst/>
            <a:cxnLst/>
            <a:rect l="l" t="t" r="r" b="b"/>
            <a:pathLst>
              <a:path w="472440" h="632459">
                <a:moveTo>
                  <a:pt x="0" y="0"/>
                </a:moveTo>
                <a:lnTo>
                  <a:pt x="471893" y="0"/>
                </a:lnTo>
                <a:lnTo>
                  <a:pt x="471893" y="632180"/>
                </a:lnTo>
                <a:lnTo>
                  <a:pt x="0" y="632180"/>
                </a:lnTo>
                <a:lnTo>
                  <a:pt x="0" y="0"/>
                </a:lnTo>
                <a:close/>
              </a:path>
            </a:pathLst>
          </a:custGeom>
          <a:solidFill>
            <a:srgbClr val="472E8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705912" y="7223739"/>
            <a:ext cx="429895" cy="590550"/>
          </a:xfrm>
          <a:custGeom>
            <a:avLst/>
            <a:gdLst/>
            <a:ahLst/>
            <a:cxnLst/>
            <a:rect l="l" t="t" r="r" b="b"/>
            <a:pathLst>
              <a:path w="429894" h="590550">
                <a:moveTo>
                  <a:pt x="0" y="0"/>
                </a:moveTo>
                <a:lnTo>
                  <a:pt x="429768" y="0"/>
                </a:lnTo>
                <a:lnTo>
                  <a:pt x="429768" y="590308"/>
                </a:lnTo>
                <a:lnTo>
                  <a:pt x="0" y="590308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768062" y="7398359"/>
            <a:ext cx="302895" cy="0"/>
          </a:xfrm>
          <a:custGeom>
            <a:avLst/>
            <a:gdLst/>
            <a:ahLst/>
            <a:cxnLst/>
            <a:rect l="l" t="t" r="r" b="b"/>
            <a:pathLst>
              <a:path w="302894">
                <a:moveTo>
                  <a:pt x="0" y="0"/>
                </a:moveTo>
                <a:lnTo>
                  <a:pt x="302882" y="0"/>
                </a:lnTo>
              </a:path>
            </a:pathLst>
          </a:custGeom>
          <a:ln w="10439">
            <a:solidFill>
              <a:srgbClr val="472E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768062" y="7452308"/>
            <a:ext cx="302895" cy="0"/>
          </a:xfrm>
          <a:custGeom>
            <a:avLst/>
            <a:gdLst/>
            <a:ahLst/>
            <a:cxnLst/>
            <a:rect l="l" t="t" r="r" b="b"/>
            <a:pathLst>
              <a:path w="302894">
                <a:moveTo>
                  <a:pt x="0" y="0"/>
                </a:moveTo>
                <a:lnTo>
                  <a:pt x="302882" y="0"/>
                </a:lnTo>
              </a:path>
            </a:pathLst>
          </a:custGeom>
          <a:ln w="10439">
            <a:solidFill>
              <a:srgbClr val="472E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768062" y="7511418"/>
            <a:ext cx="302895" cy="0"/>
          </a:xfrm>
          <a:custGeom>
            <a:avLst/>
            <a:gdLst/>
            <a:ahLst/>
            <a:cxnLst/>
            <a:rect l="l" t="t" r="r" b="b"/>
            <a:pathLst>
              <a:path w="302894">
                <a:moveTo>
                  <a:pt x="0" y="0"/>
                </a:moveTo>
                <a:lnTo>
                  <a:pt x="302882" y="0"/>
                </a:lnTo>
              </a:path>
            </a:pathLst>
          </a:custGeom>
          <a:ln w="10439">
            <a:solidFill>
              <a:srgbClr val="472E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768062" y="7568656"/>
            <a:ext cx="302895" cy="0"/>
          </a:xfrm>
          <a:custGeom>
            <a:avLst/>
            <a:gdLst/>
            <a:ahLst/>
            <a:cxnLst/>
            <a:rect l="l" t="t" r="r" b="b"/>
            <a:pathLst>
              <a:path w="302894">
                <a:moveTo>
                  <a:pt x="0" y="0"/>
                </a:moveTo>
                <a:lnTo>
                  <a:pt x="302882" y="0"/>
                </a:lnTo>
              </a:path>
            </a:pathLst>
          </a:custGeom>
          <a:ln w="10439">
            <a:solidFill>
              <a:srgbClr val="472E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768062" y="7622618"/>
            <a:ext cx="153670" cy="0"/>
          </a:xfrm>
          <a:custGeom>
            <a:avLst/>
            <a:gdLst/>
            <a:ahLst/>
            <a:cxnLst/>
            <a:rect l="l" t="t" r="r" b="b"/>
            <a:pathLst>
              <a:path w="153669">
                <a:moveTo>
                  <a:pt x="0" y="0"/>
                </a:moveTo>
                <a:lnTo>
                  <a:pt x="153644" y="0"/>
                </a:lnTo>
              </a:path>
            </a:pathLst>
          </a:custGeom>
          <a:ln w="10439">
            <a:solidFill>
              <a:srgbClr val="472E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768062" y="7681715"/>
            <a:ext cx="151765" cy="0"/>
          </a:xfrm>
          <a:custGeom>
            <a:avLst/>
            <a:gdLst/>
            <a:ahLst/>
            <a:cxnLst/>
            <a:rect l="l" t="t" r="r" b="b"/>
            <a:pathLst>
              <a:path w="151765">
                <a:moveTo>
                  <a:pt x="0" y="0"/>
                </a:moveTo>
                <a:lnTo>
                  <a:pt x="151434" y="0"/>
                </a:lnTo>
              </a:path>
            </a:pathLst>
          </a:custGeom>
          <a:ln w="10439">
            <a:solidFill>
              <a:srgbClr val="472E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969617" y="7496204"/>
            <a:ext cx="376555" cy="281305"/>
          </a:xfrm>
          <a:custGeom>
            <a:avLst/>
            <a:gdLst/>
            <a:ahLst/>
            <a:cxnLst/>
            <a:rect l="l" t="t" r="r" b="b"/>
            <a:pathLst>
              <a:path w="376555" h="281304">
                <a:moveTo>
                  <a:pt x="29162" y="121540"/>
                </a:moveTo>
                <a:lnTo>
                  <a:pt x="18711" y="124432"/>
                </a:lnTo>
                <a:lnTo>
                  <a:pt x="9515" y="130895"/>
                </a:lnTo>
                <a:lnTo>
                  <a:pt x="2378" y="141645"/>
                </a:lnTo>
                <a:lnTo>
                  <a:pt x="0" y="153876"/>
                </a:lnTo>
                <a:lnTo>
                  <a:pt x="2378" y="166107"/>
                </a:lnTo>
                <a:lnTo>
                  <a:pt x="9515" y="176857"/>
                </a:lnTo>
                <a:lnTo>
                  <a:pt x="104270" y="271611"/>
                </a:lnTo>
                <a:lnTo>
                  <a:pt x="115027" y="278755"/>
                </a:lnTo>
                <a:lnTo>
                  <a:pt x="127261" y="281136"/>
                </a:lnTo>
                <a:lnTo>
                  <a:pt x="139494" y="278755"/>
                </a:lnTo>
                <a:lnTo>
                  <a:pt x="150244" y="271611"/>
                </a:lnTo>
                <a:lnTo>
                  <a:pt x="223840" y="198015"/>
                </a:lnTo>
                <a:lnTo>
                  <a:pt x="128524" y="198015"/>
                </a:lnTo>
                <a:lnTo>
                  <a:pt x="121188" y="196159"/>
                </a:lnTo>
                <a:lnTo>
                  <a:pt x="111915" y="188388"/>
                </a:lnTo>
                <a:lnTo>
                  <a:pt x="49990" y="126463"/>
                </a:lnTo>
                <a:lnTo>
                  <a:pt x="39908" y="122217"/>
                </a:lnTo>
                <a:lnTo>
                  <a:pt x="29162" y="121540"/>
                </a:lnTo>
                <a:close/>
              </a:path>
              <a:path w="376555" h="281304">
                <a:moveTo>
                  <a:pt x="346914" y="0"/>
                </a:moveTo>
                <a:lnTo>
                  <a:pt x="336169" y="678"/>
                </a:lnTo>
                <a:lnTo>
                  <a:pt x="326088" y="4924"/>
                </a:lnTo>
                <a:lnTo>
                  <a:pt x="145113" y="185886"/>
                </a:lnTo>
                <a:lnTo>
                  <a:pt x="135854" y="194432"/>
                </a:lnTo>
                <a:lnTo>
                  <a:pt x="128524" y="198015"/>
                </a:lnTo>
                <a:lnTo>
                  <a:pt x="223840" y="198015"/>
                </a:lnTo>
                <a:lnTo>
                  <a:pt x="372875" y="48980"/>
                </a:lnTo>
                <a:lnTo>
                  <a:pt x="376050" y="40700"/>
                </a:lnTo>
                <a:lnTo>
                  <a:pt x="376050" y="23961"/>
                </a:lnTo>
                <a:lnTo>
                  <a:pt x="372875" y="15668"/>
                </a:lnTo>
                <a:lnTo>
                  <a:pt x="366550" y="9344"/>
                </a:lnTo>
                <a:lnTo>
                  <a:pt x="357361" y="2888"/>
                </a:lnTo>
                <a:lnTo>
                  <a:pt x="346914" y="0"/>
                </a:lnTo>
                <a:close/>
              </a:path>
            </a:pathLst>
          </a:custGeom>
          <a:solidFill>
            <a:srgbClr val="F47D4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3"/>
          <p:cNvSpPr txBox="1"/>
          <p:nvPr/>
        </p:nvSpPr>
        <p:spPr>
          <a:xfrm>
            <a:off x="1529203" y="8122891"/>
            <a:ext cx="5147208" cy="410369"/>
          </a:xfrm>
          <a:prstGeom prst="rect">
            <a:avLst/>
          </a:prstGeom>
          <a:solidFill>
            <a:srgbClr val="F47D42"/>
          </a:solidFill>
        </p:spPr>
        <p:txBody>
          <a:bodyPr vert="horz" wrap="square" lIns="0" tIns="0" rIns="0" bIns="0" rtlCol="0">
            <a:spAutoFit/>
          </a:bodyPr>
          <a:lstStyle/>
          <a:p>
            <a:pPr marL="80645">
              <a:lnSpc>
                <a:spcPts val="1595"/>
              </a:lnSpc>
            </a:pPr>
            <a:r>
              <a:rPr lang="en-US" sz="1400" dirty="0" smtClean="0">
                <a:solidFill>
                  <a:srgbClr val="FFFFFF"/>
                </a:solidFill>
                <a:latin typeface="Arial"/>
                <a:cs typeface="Arial"/>
              </a:rPr>
              <a:t>Protocols on cooperation with the relevant services, judicial and social institutions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29" name="object 5"/>
          <p:cNvSpPr txBox="1"/>
          <p:nvPr/>
        </p:nvSpPr>
        <p:spPr>
          <a:xfrm>
            <a:off x="1529203" y="8615641"/>
            <a:ext cx="1900555" cy="237490"/>
          </a:xfrm>
          <a:prstGeom prst="rect">
            <a:avLst/>
          </a:prstGeom>
          <a:solidFill>
            <a:srgbClr val="F47D42"/>
          </a:solidFill>
        </p:spPr>
        <p:txBody>
          <a:bodyPr vert="horz" wrap="square" lIns="0" tIns="0" rIns="0" bIns="0" rtlCol="0">
            <a:spAutoFit/>
          </a:bodyPr>
          <a:lstStyle/>
          <a:p>
            <a:pPr marL="80645">
              <a:lnSpc>
                <a:spcPts val="1639"/>
              </a:lnSpc>
            </a:pPr>
            <a:r>
              <a:rPr sz="1400" spc="-5" dirty="0">
                <a:solidFill>
                  <a:srgbClr val="FFFFFF"/>
                </a:solidFill>
                <a:latin typeface="Arial"/>
                <a:cs typeface="Arial"/>
              </a:rPr>
              <a:t>Data protection</a:t>
            </a:r>
            <a:r>
              <a:rPr sz="1400" spc="-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FFFFFF"/>
                </a:solidFill>
                <a:latin typeface="Arial"/>
                <a:cs typeface="Arial"/>
              </a:rPr>
              <a:t>policy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30" name="object 5"/>
          <p:cNvSpPr txBox="1"/>
          <p:nvPr/>
        </p:nvSpPr>
        <p:spPr>
          <a:xfrm>
            <a:off x="1529203" y="8901814"/>
            <a:ext cx="2584450" cy="205184"/>
          </a:xfrm>
          <a:prstGeom prst="rect">
            <a:avLst/>
          </a:prstGeom>
          <a:solidFill>
            <a:srgbClr val="F47D42"/>
          </a:solidFill>
        </p:spPr>
        <p:txBody>
          <a:bodyPr vert="horz" wrap="square" lIns="0" tIns="0" rIns="0" bIns="0" rtlCol="0">
            <a:spAutoFit/>
          </a:bodyPr>
          <a:lstStyle/>
          <a:p>
            <a:pPr marL="80645">
              <a:lnSpc>
                <a:spcPts val="1639"/>
              </a:lnSpc>
            </a:pPr>
            <a:r>
              <a:rPr lang="en-US" sz="1400" spc="-5" dirty="0" smtClean="0">
                <a:solidFill>
                  <a:srgbClr val="FFFFFF"/>
                </a:solidFill>
                <a:latin typeface="Arial"/>
                <a:cs typeface="Arial"/>
              </a:rPr>
              <a:t>Referral and follow-up strategy</a:t>
            </a:r>
            <a:endParaRPr sz="1400" dirty="0">
              <a:latin typeface="Arial"/>
              <a:cs typeface="Arial"/>
            </a:endParaRPr>
          </a:p>
        </p:txBody>
      </p:sp>
      <p:pic>
        <p:nvPicPr>
          <p:cNvPr id="31" name="Graphic 110" descr="Group">
            <a:extLst>
              <a:ext uri="{FF2B5EF4-FFF2-40B4-BE49-F238E27FC236}">
                <a16:creationId xmlns:a16="http://schemas.microsoft.com/office/drawing/2014/main" id="{48E86FDB-2672-4082-8D94-A2856A90B5F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19"/>
              </a:ext>
            </a:extLst>
          </a:blip>
          <a:stretch>
            <a:fillRect/>
          </a:stretch>
        </p:blipFill>
        <p:spPr>
          <a:xfrm>
            <a:off x="628402" y="1699483"/>
            <a:ext cx="1114853" cy="984751"/>
          </a:xfrm>
          <a:prstGeom prst="rect">
            <a:avLst/>
          </a:prstGeom>
        </p:spPr>
      </p:pic>
      <p:sp>
        <p:nvSpPr>
          <p:cNvPr id="32" name="Oval Callout 31"/>
          <p:cNvSpPr/>
          <p:nvPr/>
        </p:nvSpPr>
        <p:spPr>
          <a:xfrm>
            <a:off x="827689" y="1580676"/>
            <a:ext cx="290770" cy="260250"/>
          </a:xfrm>
          <a:prstGeom prst="wedgeEllipseCallout">
            <a:avLst/>
          </a:prstGeom>
          <a:solidFill>
            <a:schemeClr val="accent6">
              <a:lumMod val="75000"/>
            </a:schemeClr>
          </a:solidFill>
          <a:ln>
            <a:solidFill>
              <a:srgbClr val="4D189C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accent4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33" name="Oval Callout 32"/>
          <p:cNvSpPr/>
          <p:nvPr/>
        </p:nvSpPr>
        <p:spPr>
          <a:xfrm>
            <a:off x="1210868" y="1587255"/>
            <a:ext cx="290770" cy="260250"/>
          </a:xfrm>
          <a:prstGeom prst="wedgeEllipseCallout">
            <a:avLst>
              <a:gd name="adj1" fmla="val 34413"/>
              <a:gd name="adj2" fmla="val 76744"/>
            </a:avLst>
          </a:prstGeom>
          <a:solidFill>
            <a:srgbClr val="4D189C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accent4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34" name="object 57">
            <a:extLst>
              <a:ext uri="{FF2B5EF4-FFF2-40B4-BE49-F238E27FC236}">
                <a16:creationId xmlns:a16="http://schemas.microsoft.com/office/drawing/2014/main" id="{FA0B3287-EE0C-4E1E-9DFE-051BBFAB75DE}"/>
              </a:ext>
            </a:extLst>
          </p:cNvPr>
          <p:cNvSpPr/>
          <p:nvPr/>
        </p:nvSpPr>
        <p:spPr>
          <a:xfrm>
            <a:off x="566049" y="10261649"/>
            <a:ext cx="1910714" cy="0"/>
          </a:xfrm>
          <a:custGeom>
            <a:avLst/>
            <a:gdLst/>
            <a:ahLst/>
            <a:cxnLst/>
            <a:rect l="l" t="t" r="r" b="b"/>
            <a:pathLst>
              <a:path w="1910714">
                <a:moveTo>
                  <a:pt x="0" y="0"/>
                </a:moveTo>
                <a:lnTo>
                  <a:pt x="1910448" y="0"/>
                </a:lnTo>
              </a:path>
            </a:pathLst>
          </a:custGeom>
          <a:ln w="38100">
            <a:solidFill>
              <a:srgbClr val="F47D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58">
            <a:extLst>
              <a:ext uri="{FF2B5EF4-FFF2-40B4-BE49-F238E27FC236}">
                <a16:creationId xmlns:a16="http://schemas.microsoft.com/office/drawing/2014/main" id="{10B7B8D6-9B4C-40C0-84F8-49355CADA249}"/>
              </a:ext>
            </a:extLst>
          </p:cNvPr>
          <p:cNvSpPr/>
          <p:nvPr/>
        </p:nvSpPr>
        <p:spPr>
          <a:xfrm>
            <a:off x="5158420" y="10261649"/>
            <a:ext cx="1910714" cy="0"/>
          </a:xfrm>
          <a:custGeom>
            <a:avLst/>
            <a:gdLst/>
            <a:ahLst/>
            <a:cxnLst/>
            <a:rect l="l" t="t" r="r" b="b"/>
            <a:pathLst>
              <a:path w="1910715">
                <a:moveTo>
                  <a:pt x="0" y="0"/>
                </a:moveTo>
                <a:lnTo>
                  <a:pt x="1910448" y="0"/>
                </a:lnTo>
              </a:path>
            </a:pathLst>
          </a:custGeom>
          <a:ln w="38100">
            <a:solidFill>
              <a:srgbClr val="F47D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68">
            <a:extLst>
              <a:ext uri="{FF2B5EF4-FFF2-40B4-BE49-F238E27FC236}">
                <a16:creationId xmlns:a16="http://schemas.microsoft.com/office/drawing/2014/main" id="{1080F5E5-8A78-4579-9837-C213D42E1E27}"/>
              </a:ext>
            </a:extLst>
          </p:cNvPr>
          <p:cNvSpPr/>
          <p:nvPr/>
        </p:nvSpPr>
        <p:spPr>
          <a:xfrm>
            <a:off x="2613519" y="10168349"/>
            <a:ext cx="2428378" cy="186600"/>
          </a:xfrm>
          <a:prstGeom prst="rect">
            <a:avLst/>
          </a:prstGeom>
          <a:blipFill>
            <a:blip r:embed="rId2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867346" y="6416678"/>
            <a:ext cx="2148840" cy="237490"/>
          </a:xfrm>
          <a:prstGeom prst="rect">
            <a:avLst/>
          </a:prstGeom>
          <a:solidFill>
            <a:srgbClr val="F47D42"/>
          </a:solidFill>
        </p:spPr>
        <p:txBody>
          <a:bodyPr vert="horz" wrap="square" lIns="0" tIns="3810" rIns="0" bIns="0" rtlCol="0">
            <a:spAutoFit/>
          </a:bodyPr>
          <a:lstStyle/>
          <a:p>
            <a:pPr marL="80645">
              <a:lnSpc>
                <a:spcPct val="100000"/>
              </a:lnSpc>
              <a:spcBef>
                <a:spcPts val="30"/>
              </a:spcBef>
            </a:pPr>
            <a:r>
              <a:rPr sz="1400" spc="-5" dirty="0">
                <a:solidFill>
                  <a:srgbClr val="FFFFFF"/>
                </a:solidFill>
                <a:latin typeface="Arial"/>
                <a:cs typeface="Arial"/>
              </a:rPr>
              <a:t>Human Resources</a:t>
            </a:r>
            <a:r>
              <a:rPr sz="1400" spc="-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FFFFFF"/>
                </a:solidFill>
                <a:latin typeface="Arial"/>
                <a:cs typeface="Arial"/>
              </a:rPr>
              <a:t>Policy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93285" y="7516488"/>
            <a:ext cx="32829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14960" algn="l"/>
              </a:tabLst>
            </a:pPr>
            <a:r>
              <a:rPr sz="1400" u="sng" dirty="0">
                <a:solidFill>
                  <a:srgbClr val="FFFFFF"/>
                </a:solidFill>
                <a:uFill>
                  <a:solidFill>
                    <a:srgbClr val="472E88"/>
                  </a:solidFill>
                </a:uFill>
                <a:latin typeface="Arial"/>
                <a:cs typeface="Arial"/>
              </a:rPr>
              <a:t> 	</a:t>
            </a:r>
            <a:endParaRPr sz="1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867346" y="6736172"/>
            <a:ext cx="1304290" cy="237490"/>
          </a:xfrm>
          <a:prstGeom prst="rect">
            <a:avLst/>
          </a:prstGeom>
          <a:solidFill>
            <a:srgbClr val="F47D42"/>
          </a:solidFill>
        </p:spPr>
        <p:txBody>
          <a:bodyPr vert="horz" wrap="square" lIns="0" tIns="0" rIns="0" bIns="0" rtlCol="0">
            <a:spAutoFit/>
          </a:bodyPr>
          <a:lstStyle/>
          <a:p>
            <a:pPr marL="80645">
              <a:lnSpc>
                <a:spcPts val="1595"/>
              </a:lnSpc>
            </a:pPr>
            <a:r>
              <a:rPr sz="1400" spc="-10" dirty="0">
                <a:solidFill>
                  <a:srgbClr val="FFFFFF"/>
                </a:solidFill>
                <a:latin typeface="Arial"/>
                <a:cs typeface="Arial"/>
              </a:rPr>
              <a:t>Training</a:t>
            </a:r>
            <a:r>
              <a:rPr sz="1400" spc="-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FFFFFF"/>
                </a:solidFill>
                <a:latin typeface="Arial"/>
                <a:cs typeface="Arial"/>
              </a:rPr>
              <a:t>policy</a:t>
            </a:r>
            <a:endParaRPr sz="14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566047" y="495300"/>
            <a:ext cx="6503034" cy="0"/>
          </a:xfrm>
          <a:custGeom>
            <a:avLst/>
            <a:gdLst/>
            <a:ahLst/>
            <a:cxnLst/>
            <a:rect l="l" t="t" r="r" b="b"/>
            <a:pathLst>
              <a:path w="6503034">
                <a:moveTo>
                  <a:pt x="0" y="0"/>
                </a:moveTo>
                <a:lnTo>
                  <a:pt x="6502819" y="0"/>
                </a:lnTo>
              </a:path>
            </a:pathLst>
          </a:custGeom>
          <a:ln w="12700">
            <a:solidFill>
              <a:srgbClr val="F47D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 flipV="1">
            <a:off x="1894242" y="2028870"/>
            <a:ext cx="4166393" cy="89341"/>
          </a:xfrm>
          <a:custGeom>
            <a:avLst/>
            <a:gdLst/>
            <a:ahLst/>
            <a:cxnLst/>
            <a:rect l="l" t="t" r="r" b="b"/>
            <a:pathLst>
              <a:path w="5066030">
                <a:moveTo>
                  <a:pt x="0" y="0"/>
                </a:moveTo>
                <a:lnTo>
                  <a:pt x="5065750" y="0"/>
                </a:lnTo>
              </a:path>
            </a:pathLst>
          </a:custGeom>
          <a:ln w="6350">
            <a:solidFill>
              <a:srgbClr val="F47D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555675" y="1145260"/>
            <a:ext cx="6513195" cy="271145"/>
          </a:xfrm>
          <a:prstGeom prst="rect">
            <a:avLst/>
          </a:prstGeom>
          <a:solidFill>
            <a:srgbClr val="472E88"/>
          </a:solidFill>
        </p:spPr>
        <p:txBody>
          <a:bodyPr vert="horz" wrap="square" lIns="0" tIns="24765" rIns="0" bIns="0" rtlCol="0">
            <a:spAutoFit/>
          </a:bodyPr>
          <a:lstStyle/>
          <a:p>
            <a:pPr marL="85090">
              <a:lnSpc>
                <a:spcPct val="100000"/>
              </a:lnSpc>
              <a:spcBef>
                <a:spcPts val="195"/>
              </a:spcBef>
            </a:pPr>
            <a:r>
              <a:rPr sz="1400" b="1" spc="-20" dirty="0">
                <a:solidFill>
                  <a:srgbClr val="FFFFFF"/>
                </a:solidFill>
                <a:latin typeface="Arial"/>
                <a:cs typeface="Arial"/>
              </a:rPr>
              <a:t>STANDARD</a:t>
            </a:r>
            <a:r>
              <a:rPr sz="1400" b="1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FFFFFF"/>
                </a:solidFill>
                <a:latin typeface="Arial"/>
                <a:cs typeface="Arial"/>
              </a:rPr>
              <a:t>7</a:t>
            </a:r>
            <a:endParaRPr sz="14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17608" y="2629426"/>
            <a:ext cx="6379703" cy="339067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endParaRPr lang="en-US" sz="1600" b="1" spc="-15" dirty="0" smtClean="0">
              <a:solidFill>
                <a:srgbClr val="472E88"/>
              </a:solidFill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b="1" spc="-15" dirty="0" smtClean="0">
                <a:solidFill>
                  <a:srgbClr val="472E88"/>
                </a:solidFill>
                <a:latin typeface="Arial"/>
                <a:cs typeface="Arial"/>
              </a:rPr>
              <a:t>INDICATORS</a:t>
            </a:r>
            <a:endParaRPr sz="16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000" dirty="0">
              <a:latin typeface="Times New Roman"/>
              <a:cs typeface="Times New Roman"/>
            </a:endParaRPr>
          </a:p>
          <a:p>
            <a:pPr marL="1437640" indent="-105410">
              <a:lnSpc>
                <a:spcPct val="100000"/>
              </a:lnSpc>
              <a:spcBef>
                <a:spcPts val="5"/>
              </a:spcBef>
              <a:buClr>
                <a:srgbClr val="F47D42"/>
              </a:buClr>
              <a:buFont typeface="Arial Black"/>
              <a:buChar char="•"/>
              <a:tabLst>
                <a:tab pos="1438275" algn="l"/>
              </a:tabLst>
            </a:pPr>
            <a:r>
              <a:rPr lang="en-US" sz="1400" dirty="0" smtClean="0">
                <a:solidFill>
                  <a:srgbClr val="4D189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Comply with national laws and regulation on the establishment of NGO’s and charities</a:t>
            </a:r>
          </a:p>
          <a:p>
            <a:pPr marL="1437640" indent="-105410">
              <a:lnSpc>
                <a:spcPct val="100000"/>
              </a:lnSpc>
              <a:spcBef>
                <a:spcPts val="5"/>
              </a:spcBef>
              <a:buClr>
                <a:srgbClr val="F47D42"/>
              </a:buClr>
              <a:buFont typeface="Arial Black"/>
              <a:buChar char="•"/>
              <a:tabLst>
                <a:tab pos="1438275" algn="l"/>
              </a:tabLst>
            </a:pPr>
            <a:r>
              <a:rPr lang="en-US" sz="1400" dirty="0" smtClean="0">
                <a:solidFill>
                  <a:srgbClr val="4D189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Transparent and clear financial control mechanisms</a:t>
            </a:r>
          </a:p>
          <a:p>
            <a:pPr marL="1437640" indent="-105410">
              <a:lnSpc>
                <a:spcPct val="100000"/>
              </a:lnSpc>
              <a:spcBef>
                <a:spcPts val="5"/>
              </a:spcBef>
              <a:buClr>
                <a:srgbClr val="F47D42"/>
              </a:buClr>
              <a:buFont typeface="Arial Black"/>
              <a:buChar char="•"/>
              <a:tabLst>
                <a:tab pos="1438275" algn="l"/>
              </a:tabLst>
            </a:pPr>
            <a:r>
              <a:rPr lang="en-US" sz="1400" dirty="0" smtClean="0">
                <a:solidFill>
                  <a:srgbClr val="4D189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Ensure quality of services</a:t>
            </a:r>
            <a:endParaRPr lang="en-GB" sz="2000" dirty="0" smtClean="0">
              <a:solidFill>
                <a:srgbClr val="4D189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437640" indent="-105410">
              <a:lnSpc>
                <a:spcPct val="100000"/>
              </a:lnSpc>
              <a:spcBef>
                <a:spcPts val="5"/>
              </a:spcBef>
              <a:buClr>
                <a:srgbClr val="F47D42"/>
              </a:buClr>
              <a:buFont typeface="Arial Black"/>
              <a:buChar char="•"/>
              <a:tabLst>
                <a:tab pos="1438275" algn="l"/>
              </a:tabLst>
            </a:pPr>
            <a:r>
              <a:rPr lang="en-GB" sz="1400" spc="-5" dirty="0" smtClean="0">
                <a:solidFill>
                  <a:srgbClr val="4D189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Transparent </a:t>
            </a:r>
            <a:r>
              <a:rPr lang="en-GB" sz="1400" spc="-5" dirty="0">
                <a:solidFill>
                  <a:srgbClr val="4D189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organisational </a:t>
            </a:r>
            <a:r>
              <a:rPr lang="en-GB" sz="1400" dirty="0">
                <a:solidFill>
                  <a:srgbClr val="4D189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structure</a:t>
            </a:r>
          </a:p>
          <a:p>
            <a:pPr marL="1437640" indent="-105410">
              <a:lnSpc>
                <a:spcPct val="100000"/>
              </a:lnSpc>
              <a:spcBef>
                <a:spcPts val="400"/>
              </a:spcBef>
              <a:buClr>
                <a:srgbClr val="F47D42"/>
              </a:buClr>
              <a:buFont typeface="Arial Black"/>
              <a:buChar char="•"/>
              <a:tabLst>
                <a:tab pos="1438275" algn="l"/>
              </a:tabLst>
            </a:pPr>
            <a:r>
              <a:rPr lang="en-GB" sz="1400" dirty="0">
                <a:solidFill>
                  <a:srgbClr val="4D189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Minimum </a:t>
            </a:r>
            <a:r>
              <a:rPr lang="en-GB" sz="1400" spc="-5" dirty="0">
                <a:solidFill>
                  <a:srgbClr val="4D189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professional </a:t>
            </a:r>
            <a:r>
              <a:rPr lang="en-GB" sz="1400" dirty="0">
                <a:solidFill>
                  <a:srgbClr val="4D189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requirements for key</a:t>
            </a:r>
            <a:r>
              <a:rPr lang="en-GB" sz="1400" spc="-50" dirty="0">
                <a:solidFill>
                  <a:srgbClr val="4D189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spc="-5" dirty="0">
                <a:solidFill>
                  <a:srgbClr val="4D189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positions</a:t>
            </a:r>
            <a:endParaRPr lang="en-GB" sz="1400" dirty="0">
              <a:solidFill>
                <a:srgbClr val="4D189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437640" indent="-105410">
              <a:lnSpc>
                <a:spcPct val="100000"/>
              </a:lnSpc>
              <a:spcBef>
                <a:spcPts val="400"/>
              </a:spcBef>
              <a:buClr>
                <a:srgbClr val="F47D42"/>
              </a:buClr>
              <a:buFont typeface="Arial Black"/>
              <a:buChar char="•"/>
              <a:tabLst>
                <a:tab pos="1438275" algn="l"/>
              </a:tabLst>
            </a:pPr>
            <a:r>
              <a:rPr lang="en-GB" sz="1400" dirty="0">
                <a:solidFill>
                  <a:srgbClr val="4D189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Feedback </a:t>
            </a:r>
            <a:r>
              <a:rPr lang="en-GB" sz="1400" spc="-5" dirty="0">
                <a:solidFill>
                  <a:srgbClr val="4D189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 performance given </a:t>
            </a:r>
            <a:r>
              <a:rPr lang="en-GB" sz="1400" dirty="0">
                <a:solidFill>
                  <a:srgbClr val="4D189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en-GB" sz="1400" spc="-5" dirty="0">
                <a:solidFill>
                  <a:srgbClr val="4D189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staff and</a:t>
            </a:r>
            <a:r>
              <a:rPr lang="en-GB" sz="1400" spc="-70" dirty="0">
                <a:solidFill>
                  <a:srgbClr val="4D189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>
                <a:solidFill>
                  <a:srgbClr val="4D189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volunteers</a:t>
            </a:r>
          </a:p>
          <a:p>
            <a:pPr marL="1437640" indent="-105410">
              <a:lnSpc>
                <a:spcPct val="100000"/>
              </a:lnSpc>
              <a:spcBef>
                <a:spcPts val="400"/>
              </a:spcBef>
              <a:buClr>
                <a:srgbClr val="F47D42"/>
              </a:buClr>
              <a:buFont typeface="Arial Black"/>
              <a:buChar char="•"/>
              <a:tabLst>
                <a:tab pos="1438275" algn="l"/>
              </a:tabLst>
            </a:pPr>
            <a:r>
              <a:rPr lang="en-GB" sz="1400" spc="-5" dirty="0">
                <a:solidFill>
                  <a:srgbClr val="4D189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Code of </a:t>
            </a:r>
            <a:r>
              <a:rPr lang="en-GB" sz="1400" dirty="0">
                <a:solidFill>
                  <a:srgbClr val="4D189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conduct for</a:t>
            </a:r>
            <a:r>
              <a:rPr lang="en-GB" sz="1400" spc="-10" dirty="0">
                <a:solidFill>
                  <a:srgbClr val="4D189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spc="-5" dirty="0">
                <a:solidFill>
                  <a:srgbClr val="4D189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staff</a:t>
            </a:r>
            <a:endParaRPr lang="en-GB" sz="1400" dirty="0">
              <a:solidFill>
                <a:srgbClr val="4D189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437640" indent="-105410">
              <a:lnSpc>
                <a:spcPct val="100000"/>
              </a:lnSpc>
              <a:spcBef>
                <a:spcPts val="400"/>
              </a:spcBef>
              <a:buClr>
                <a:srgbClr val="F47D42"/>
              </a:buClr>
              <a:buFont typeface="Arial Black"/>
              <a:buChar char="•"/>
              <a:tabLst>
                <a:tab pos="1438275" algn="l"/>
              </a:tabLst>
            </a:pPr>
            <a:r>
              <a:rPr lang="en-GB" sz="1400" dirty="0">
                <a:solidFill>
                  <a:srgbClr val="4D189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Equal </a:t>
            </a:r>
            <a:r>
              <a:rPr lang="en-GB" sz="1400" spc="-5" dirty="0">
                <a:solidFill>
                  <a:srgbClr val="4D189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opportunity in</a:t>
            </a:r>
            <a:r>
              <a:rPr lang="en-GB" sz="1400" spc="-15" dirty="0">
                <a:solidFill>
                  <a:srgbClr val="4D189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spc="-5" dirty="0">
                <a:solidFill>
                  <a:srgbClr val="4D189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employment</a:t>
            </a:r>
            <a:endParaRPr lang="en-GB" sz="1400" dirty="0">
              <a:solidFill>
                <a:srgbClr val="4D189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437640" indent="-105410">
              <a:lnSpc>
                <a:spcPct val="100000"/>
              </a:lnSpc>
              <a:spcBef>
                <a:spcPts val="400"/>
              </a:spcBef>
              <a:buClr>
                <a:srgbClr val="F47D42"/>
              </a:buClr>
              <a:buFont typeface="Arial Black"/>
              <a:buChar char="•"/>
              <a:tabLst>
                <a:tab pos="1438275" algn="l"/>
              </a:tabLst>
            </a:pPr>
            <a:r>
              <a:rPr lang="en-GB" sz="1400" dirty="0">
                <a:solidFill>
                  <a:srgbClr val="4D189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Background checks for </a:t>
            </a:r>
            <a:r>
              <a:rPr lang="en-GB" sz="1400" spc="-5" dirty="0">
                <a:solidFill>
                  <a:srgbClr val="4D189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staff and</a:t>
            </a:r>
            <a:r>
              <a:rPr lang="en-GB" sz="1400" spc="-20" dirty="0">
                <a:solidFill>
                  <a:srgbClr val="4D189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>
                <a:solidFill>
                  <a:srgbClr val="4D189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volunteers</a:t>
            </a:r>
          </a:p>
          <a:p>
            <a:pPr marL="1437640" indent="-105410">
              <a:lnSpc>
                <a:spcPct val="100000"/>
              </a:lnSpc>
              <a:spcBef>
                <a:spcPts val="5"/>
              </a:spcBef>
              <a:buClr>
                <a:srgbClr val="F47D42"/>
              </a:buClr>
              <a:buFont typeface="Arial Black"/>
              <a:buChar char="•"/>
              <a:tabLst>
                <a:tab pos="1438275" algn="l"/>
              </a:tabLst>
            </a:pPr>
            <a:endParaRPr sz="1050" dirty="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948034" y="1840926"/>
            <a:ext cx="5244465" cy="23628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3100"/>
              </a:lnSpc>
              <a:spcBef>
                <a:spcPts val="100"/>
              </a:spcBef>
            </a:pPr>
            <a:r>
              <a:rPr lang="en-US" sz="1400" b="1" spc="30" dirty="0" smtClean="0">
                <a:solidFill>
                  <a:srgbClr val="F47D42"/>
                </a:solidFill>
                <a:latin typeface="Arial"/>
                <a:cs typeface="Arial"/>
              </a:rPr>
              <a:t>ENSURING GOOD GOVERNANCE STRUCTURE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617608" y="3136900"/>
            <a:ext cx="1362075" cy="0"/>
          </a:xfrm>
          <a:custGeom>
            <a:avLst/>
            <a:gdLst/>
            <a:ahLst/>
            <a:cxnLst/>
            <a:rect l="l" t="t" r="r" b="b"/>
            <a:pathLst>
              <a:path w="1362075">
                <a:moveTo>
                  <a:pt x="0" y="0"/>
                </a:moveTo>
                <a:lnTo>
                  <a:pt x="1362024" y="0"/>
                </a:lnTo>
              </a:path>
            </a:pathLst>
          </a:custGeom>
          <a:ln w="12700">
            <a:solidFill>
              <a:srgbClr val="F47D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740100" y="5983925"/>
            <a:ext cx="268351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-10" dirty="0">
                <a:solidFill>
                  <a:srgbClr val="472E88"/>
                </a:solidFill>
                <a:latin typeface="Arial"/>
                <a:cs typeface="Arial"/>
              </a:rPr>
              <a:t>TOOLS </a:t>
            </a:r>
            <a:r>
              <a:rPr sz="1400" b="1" dirty="0">
                <a:solidFill>
                  <a:srgbClr val="472E88"/>
                </a:solidFill>
                <a:latin typeface="Arial"/>
                <a:cs typeface="Arial"/>
              </a:rPr>
              <a:t>FOR</a:t>
            </a:r>
            <a:r>
              <a:rPr sz="1400" b="1" spc="-5" dirty="0">
                <a:solidFill>
                  <a:srgbClr val="472E88"/>
                </a:solidFill>
                <a:latin typeface="Arial"/>
                <a:cs typeface="Arial"/>
              </a:rPr>
              <a:t> </a:t>
            </a:r>
            <a:r>
              <a:rPr sz="1400" b="1" spc="-20" dirty="0">
                <a:solidFill>
                  <a:srgbClr val="472E88"/>
                </a:solidFill>
                <a:latin typeface="Arial"/>
                <a:cs typeface="Arial"/>
              </a:rPr>
              <a:t>IMPLEMENTATION</a:t>
            </a:r>
            <a:endParaRPr sz="1400">
              <a:latin typeface="Arial"/>
              <a:cs typeface="Arial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667377" y="6244214"/>
            <a:ext cx="2822575" cy="0"/>
          </a:xfrm>
          <a:custGeom>
            <a:avLst/>
            <a:gdLst/>
            <a:ahLst/>
            <a:cxnLst/>
            <a:rect l="l" t="t" r="r" b="b"/>
            <a:pathLst>
              <a:path w="2822575">
                <a:moveTo>
                  <a:pt x="0" y="0"/>
                </a:moveTo>
                <a:lnTo>
                  <a:pt x="2822524" y="0"/>
                </a:lnTo>
              </a:path>
            </a:pathLst>
          </a:custGeom>
          <a:ln w="12700">
            <a:solidFill>
              <a:srgbClr val="F47D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023680" y="7442348"/>
            <a:ext cx="472440" cy="632460"/>
          </a:xfrm>
          <a:custGeom>
            <a:avLst/>
            <a:gdLst/>
            <a:ahLst/>
            <a:cxnLst/>
            <a:rect l="l" t="t" r="r" b="b"/>
            <a:pathLst>
              <a:path w="472440" h="632459">
                <a:moveTo>
                  <a:pt x="0" y="0"/>
                </a:moveTo>
                <a:lnTo>
                  <a:pt x="471893" y="0"/>
                </a:lnTo>
                <a:lnTo>
                  <a:pt x="471893" y="632180"/>
                </a:lnTo>
                <a:lnTo>
                  <a:pt x="0" y="632180"/>
                </a:lnTo>
                <a:lnTo>
                  <a:pt x="0" y="0"/>
                </a:lnTo>
                <a:close/>
              </a:path>
            </a:pathLst>
          </a:custGeom>
          <a:solidFill>
            <a:srgbClr val="472E8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043835" y="7464319"/>
            <a:ext cx="429895" cy="590550"/>
          </a:xfrm>
          <a:custGeom>
            <a:avLst/>
            <a:gdLst/>
            <a:ahLst/>
            <a:cxnLst/>
            <a:rect l="l" t="t" r="r" b="b"/>
            <a:pathLst>
              <a:path w="429894" h="590550">
                <a:moveTo>
                  <a:pt x="0" y="0"/>
                </a:moveTo>
                <a:lnTo>
                  <a:pt x="429768" y="0"/>
                </a:lnTo>
                <a:lnTo>
                  <a:pt x="429768" y="590308"/>
                </a:lnTo>
                <a:lnTo>
                  <a:pt x="0" y="590308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105985" y="7638939"/>
            <a:ext cx="302895" cy="0"/>
          </a:xfrm>
          <a:custGeom>
            <a:avLst/>
            <a:gdLst/>
            <a:ahLst/>
            <a:cxnLst/>
            <a:rect l="l" t="t" r="r" b="b"/>
            <a:pathLst>
              <a:path w="302894">
                <a:moveTo>
                  <a:pt x="0" y="0"/>
                </a:moveTo>
                <a:lnTo>
                  <a:pt x="302882" y="0"/>
                </a:lnTo>
              </a:path>
            </a:pathLst>
          </a:custGeom>
          <a:ln w="10439">
            <a:solidFill>
              <a:srgbClr val="472E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105985" y="7692888"/>
            <a:ext cx="302895" cy="0"/>
          </a:xfrm>
          <a:custGeom>
            <a:avLst/>
            <a:gdLst/>
            <a:ahLst/>
            <a:cxnLst/>
            <a:rect l="l" t="t" r="r" b="b"/>
            <a:pathLst>
              <a:path w="302894">
                <a:moveTo>
                  <a:pt x="0" y="0"/>
                </a:moveTo>
                <a:lnTo>
                  <a:pt x="302882" y="0"/>
                </a:lnTo>
              </a:path>
            </a:pathLst>
          </a:custGeom>
          <a:ln w="10439">
            <a:solidFill>
              <a:srgbClr val="472E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105985" y="7809236"/>
            <a:ext cx="302895" cy="0"/>
          </a:xfrm>
          <a:custGeom>
            <a:avLst/>
            <a:gdLst/>
            <a:ahLst/>
            <a:cxnLst/>
            <a:rect l="l" t="t" r="r" b="b"/>
            <a:pathLst>
              <a:path w="302894">
                <a:moveTo>
                  <a:pt x="0" y="0"/>
                </a:moveTo>
                <a:lnTo>
                  <a:pt x="302882" y="0"/>
                </a:lnTo>
              </a:path>
            </a:pathLst>
          </a:custGeom>
          <a:ln w="10439">
            <a:solidFill>
              <a:srgbClr val="472E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105985" y="7863198"/>
            <a:ext cx="153670" cy="0"/>
          </a:xfrm>
          <a:custGeom>
            <a:avLst/>
            <a:gdLst/>
            <a:ahLst/>
            <a:cxnLst/>
            <a:rect l="l" t="t" r="r" b="b"/>
            <a:pathLst>
              <a:path w="153669">
                <a:moveTo>
                  <a:pt x="0" y="0"/>
                </a:moveTo>
                <a:lnTo>
                  <a:pt x="153644" y="0"/>
                </a:lnTo>
              </a:path>
            </a:pathLst>
          </a:custGeom>
          <a:ln w="10439">
            <a:solidFill>
              <a:srgbClr val="472E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105985" y="7922295"/>
            <a:ext cx="151765" cy="0"/>
          </a:xfrm>
          <a:custGeom>
            <a:avLst/>
            <a:gdLst/>
            <a:ahLst/>
            <a:cxnLst/>
            <a:rect l="l" t="t" r="r" b="b"/>
            <a:pathLst>
              <a:path w="151765">
                <a:moveTo>
                  <a:pt x="0" y="0"/>
                </a:moveTo>
                <a:lnTo>
                  <a:pt x="151434" y="0"/>
                </a:lnTo>
              </a:path>
            </a:pathLst>
          </a:custGeom>
          <a:ln w="10439">
            <a:solidFill>
              <a:srgbClr val="472E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307540" y="7736784"/>
            <a:ext cx="376555" cy="281305"/>
          </a:xfrm>
          <a:custGeom>
            <a:avLst/>
            <a:gdLst/>
            <a:ahLst/>
            <a:cxnLst/>
            <a:rect l="l" t="t" r="r" b="b"/>
            <a:pathLst>
              <a:path w="376555" h="281304">
                <a:moveTo>
                  <a:pt x="29162" y="121540"/>
                </a:moveTo>
                <a:lnTo>
                  <a:pt x="18711" y="124432"/>
                </a:lnTo>
                <a:lnTo>
                  <a:pt x="9515" y="130895"/>
                </a:lnTo>
                <a:lnTo>
                  <a:pt x="2378" y="141645"/>
                </a:lnTo>
                <a:lnTo>
                  <a:pt x="0" y="153876"/>
                </a:lnTo>
                <a:lnTo>
                  <a:pt x="2378" y="166107"/>
                </a:lnTo>
                <a:lnTo>
                  <a:pt x="9515" y="176857"/>
                </a:lnTo>
                <a:lnTo>
                  <a:pt x="104270" y="271611"/>
                </a:lnTo>
                <a:lnTo>
                  <a:pt x="115027" y="278755"/>
                </a:lnTo>
                <a:lnTo>
                  <a:pt x="127261" y="281136"/>
                </a:lnTo>
                <a:lnTo>
                  <a:pt x="139494" y="278755"/>
                </a:lnTo>
                <a:lnTo>
                  <a:pt x="150244" y="271611"/>
                </a:lnTo>
                <a:lnTo>
                  <a:pt x="223840" y="198015"/>
                </a:lnTo>
                <a:lnTo>
                  <a:pt x="128524" y="198015"/>
                </a:lnTo>
                <a:lnTo>
                  <a:pt x="121188" y="196159"/>
                </a:lnTo>
                <a:lnTo>
                  <a:pt x="111915" y="188388"/>
                </a:lnTo>
                <a:lnTo>
                  <a:pt x="49990" y="126463"/>
                </a:lnTo>
                <a:lnTo>
                  <a:pt x="39908" y="122217"/>
                </a:lnTo>
                <a:lnTo>
                  <a:pt x="29162" y="121540"/>
                </a:lnTo>
                <a:close/>
              </a:path>
              <a:path w="376555" h="281304">
                <a:moveTo>
                  <a:pt x="346914" y="0"/>
                </a:moveTo>
                <a:lnTo>
                  <a:pt x="336169" y="678"/>
                </a:lnTo>
                <a:lnTo>
                  <a:pt x="326088" y="4924"/>
                </a:lnTo>
                <a:lnTo>
                  <a:pt x="145113" y="185886"/>
                </a:lnTo>
                <a:lnTo>
                  <a:pt x="135854" y="194432"/>
                </a:lnTo>
                <a:lnTo>
                  <a:pt x="128524" y="198015"/>
                </a:lnTo>
                <a:lnTo>
                  <a:pt x="223840" y="198015"/>
                </a:lnTo>
                <a:lnTo>
                  <a:pt x="372875" y="48980"/>
                </a:lnTo>
                <a:lnTo>
                  <a:pt x="376050" y="40700"/>
                </a:lnTo>
                <a:lnTo>
                  <a:pt x="376050" y="23961"/>
                </a:lnTo>
                <a:lnTo>
                  <a:pt x="372875" y="15668"/>
                </a:lnTo>
                <a:lnTo>
                  <a:pt x="366550" y="9344"/>
                </a:lnTo>
                <a:lnTo>
                  <a:pt x="357361" y="2888"/>
                </a:lnTo>
                <a:lnTo>
                  <a:pt x="346914" y="0"/>
                </a:lnTo>
                <a:close/>
              </a:path>
            </a:pathLst>
          </a:custGeom>
          <a:solidFill>
            <a:srgbClr val="F47D42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35" name="Graphic 108" descr="Bank">
            <a:extLst>
              <a:ext uri="{FF2B5EF4-FFF2-40B4-BE49-F238E27FC236}">
                <a16:creationId xmlns:a16="http://schemas.microsoft.com/office/drawing/2014/main" id="{6A20FB3C-A43A-47F2-9A29-F11A0C2E597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17"/>
              </a:ext>
            </a:extLst>
          </a:blip>
          <a:stretch>
            <a:fillRect/>
          </a:stretch>
        </p:blipFill>
        <p:spPr>
          <a:xfrm>
            <a:off x="1092562" y="1476826"/>
            <a:ext cx="774784" cy="774298"/>
          </a:xfrm>
          <a:prstGeom prst="rect">
            <a:avLst/>
          </a:prstGeom>
        </p:spPr>
      </p:pic>
      <p:pic>
        <p:nvPicPr>
          <p:cNvPr id="36" name="Graphic 110" descr="Group">
            <a:extLst>
              <a:ext uri="{FF2B5EF4-FFF2-40B4-BE49-F238E27FC236}">
                <a16:creationId xmlns:a16="http://schemas.microsoft.com/office/drawing/2014/main" id="{48E86FDB-2672-4082-8D94-A2856A90B5F2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96DAC541-7B7A-43D3-8B79-37D633B846F1}">
                <asvg:svgBlip xmlns:asvg="http://schemas.microsoft.com/office/drawing/2016/SVG/main" xmlns="" r:embed="rId19"/>
              </a:ext>
            </a:extLst>
          </a:blip>
          <a:stretch>
            <a:fillRect/>
          </a:stretch>
        </p:blipFill>
        <p:spPr>
          <a:xfrm>
            <a:off x="860527" y="1679558"/>
            <a:ext cx="752378" cy="664577"/>
          </a:xfrm>
          <a:prstGeom prst="rect">
            <a:avLst/>
          </a:prstGeom>
        </p:spPr>
      </p:pic>
      <p:sp>
        <p:nvSpPr>
          <p:cNvPr id="37" name="object 3"/>
          <p:cNvSpPr txBox="1"/>
          <p:nvPr/>
        </p:nvSpPr>
        <p:spPr>
          <a:xfrm>
            <a:off x="1850103" y="7053950"/>
            <a:ext cx="5147208" cy="410369"/>
          </a:xfrm>
          <a:prstGeom prst="rect">
            <a:avLst/>
          </a:prstGeom>
          <a:solidFill>
            <a:srgbClr val="F47D42"/>
          </a:solidFill>
        </p:spPr>
        <p:txBody>
          <a:bodyPr vert="horz" wrap="square" lIns="0" tIns="0" rIns="0" bIns="0" rtlCol="0">
            <a:spAutoFit/>
          </a:bodyPr>
          <a:lstStyle/>
          <a:p>
            <a:pPr marL="80645">
              <a:lnSpc>
                <a:spcPts val="1595"/>
              </a:lnSpc>
            </a:pPr>
            <a:r>
              <a:rPr lang="en-US" sz="1400" dirty="0" smtClean="0">
                <a:solidFill>
                  <a:srgbClr val="FFFFFF"/>
                </a:solidFill>
                <a:latin typeface="Arial"/>
                <a:cs typeface="Arial"/>
              </a:rPr>
              <a:t>Protocols on cooperation with the relevant services, judicial and social institutions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38" name="object 5"/>
          <p:cNvSpPr txBox="1"/>
          <p:nvPr/>
        </p:nvSpPr>
        <p:spPr>
          <a:xfrm>
            <a:off x="1850103" y="7524116"/>
            <a:ext cx="1900555" cy="237490"/>
          </a:xfrm>
          <a:prstGeom prst="rect">
            <a:avLst/>
          </a:prstGeom>
          <a:solidFill>
            <a:srgbClr val="F47D42"/>
          </a:solidFill>
        </p:spPr>
        <p:txBody>
          <a:bodyPr vert="horz" wrap="square" lIns="0" tIns="0" rIns="0" bIns="0" rtlCol="0">
            <a:spAutoFit/>
          </a:bodyPr>
          <a:lstStyle/>
          <a:p>
            <a:pPr marL="80645">
              <a:lnSpc>
                <a:spcPts val="1639"/>
              </a:lnSpc>
            </a:pPr>
            <a:r>
              <a:rPr sz="1400" spc="-5" dirty="0">
                <a:solidFill>
                  <a:srgbClr val="FFFFFF"/>
                </a:solidFill>
                <a:latin typeface="Arial"/>
                <a:cs typeface="Arial"/>
              </a:rPr>
              <a:t>Data protection</a:t>
            </a:r>
            <a:r>
              <a:rPr sz="1400" spc="-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FFFFFF"/>
                </a:solidFill>
                <a:latin typeface="Arial"/>
                <a:cs typeface="Arial"/>
              </a:rPr>
              <a:t>policy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39" name="object 4"/>
          <p:cNvSpPr txBox="1"/>
          <p:nvPr/>
        </p:nvSpPr>
        <p:spPr>
          <a:xfrm>
            <a:off x="1850103" y="7830608"/>
            <a:ext cx="5147209" cy="205184"/>
          </a:xfrm>
          <a:prstGeom prst="rect">
            <a:avLst/>
          </a:prstGeom>
          <a:solidFill>
            <a:srgbClr val="F47D42"/>
          </a:solidFill>
        </p:spPr>
        <p:txBody>
          <a:bodyPr vert="horz" wrap="square" lIns="0" tIns="0" rIns="0" bIns="0" rtlCol="0">
            <a:spAutoFit/>
          </a:bodyPr>
          <a:lstStyle/>
          <a:p>
            <a:pPr marL="80645">
              <a:lnSpc>
                <a:spcPts val="1639"/>
              </a:lnSpc>
            </a:pPr>
            <a:r>
              <a:rPr lang="en-US" sz="1400" spc="-5" dirty="0" smtClean="0">
                <a:solidFill>
                  <a:srgbClr val="FFFFFF"/>
                </a:solidFill>
                <a:latin typeface="Arial"/>
                <a:cs typeface="Arial"/>
              </a:rPr>
              <a:t>National, International and EU legislation compliance guidelines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40" name="object 3"/>
          <p:cNvSpPr txBox="1"/>
          <p:nvPr/>
        </p:nvSpPr>
        <p:spPr>
          <a:xfrm>
            <a:off x="1844048" y="8378980"/>
            <a:ext cx="1659255" cy="237490"/>
          </a:xfrm>
          <a:prstGeom prst="rect">
            <a:avLst/>
          </a:prstGeom>
          <a:solidFill>
            <a:srgbClr val="F47D42"/>
          </a:solidFill>
        </p:spPr>
        <p:txBody>
          <a:bodyPr vert="horz" wrap="square" lIns="0" tIns="0" rIns="0" bIns="0" rtlCol="0">
            <a:spAutoFit/>
          </a:bodyPr>
          <a:lstStyle/>
          <a:p>
            <a:pPr marL="80645">
              <a:lnSpc>
                <a:spcPts val="1595"/>
              </a:lnSpc>
            </a:pPr>
            <a:r>
              <a:rPr sz="1400" dirty="0">
                <a:solidFill>
                  <a:srgbClr val="FFFFFF"/>
                </a:solidFill>
                <a:latin typeface="Arial"/>
                <a:cs typeface="Arial"/>
              </a:rPr>
              <a:t>Accessibility</a:t>
            </a:r>
            <a:r>
              <a:rPr sz="1400" spc="-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FFFFFF"/>
                </a:solidFill>
                <a:latin typeface="Arial"/>
                <a:cs typeface="Arial"/>
              </a:rPr>
              <a:t>policy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41" name="object 4"/>
          <p:cNvSpPr txBox="1"/>
          <p:nvPr/>
        </p:nvSpPr>
        <p:spPr>
          <a:xfrm>
            <a:off x="1844048" y="8104794"/>
            <a:ext cx="1900555" cy="237490"/>
          </a:xfrm>
          <a:prstGeom prst="rect">
            <a:avLst/>
          </a:prstGeom>
          <a:solidFill>
            <a:srgbClr val="F47D42"/>
          </a:solidFill>
        </p:spPr>
        <p:txBody>
          <a:bodyPr vert="horz" wrap="square" lIns="0" tIns="0" rIns="0" bIns="0" rtlCol="0">
            <a:spAutoFit/>
          </a:bodyPr>
          <a:lstStyle/>
          <a:p>
            <a:pPr marL="80645">
              <a:lnSpc>
                <a:spcPts val="1639"/>
              </a:lnSpc>
            </a:pPr>
            <a:r>
              <a:rPr sz="1400" spc="-5" dirty="0">
                <a:solidFill>
                  <a:srgbClr val="FFFFFF"/>
                </a:solidFill>
                <a:latin typeface="Arial"/>
                <a:cs typeface="Arial"/>
              </a:rPr>
              <a:t>Child protection</a:t>
            </a:r>
            <a:r>
              <a:rPr sz="1400" spc="-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FFFFFF"/>
                </a:solidFill>
                <a:latin typeface="Arial"/>
                <a:cs typeface="Arial"/>
              </a:rPr>
              <a:t>policy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42" name="object 13"/>
          <p:cNvSpPr txBox="1"/>
          <p:nvPr/>
        </p:nvSpPr>
        <p:spPr>
          <a:xfrm>
            <a:off x="1844048" y="8676267"/>
            <a:ext cx="3159125" cy="237490"/>
          </a:xfrm>
          <a:prstGeom prst="rect">
            <a:avLst/>
          </a:prstGeom>
          <a:solidFill>
            <a:srgbClr val="F47D42"/>
          </a:solidFill>
        </p:spPr>
        <p:txBody>
          <a:bodyPr vert="horz" wrap="square" lIns="0" tIns="1270" rIns="0" bIns="0" rtlCol="0">
            <a:spAutoFit/>
          </a:bodyPr>
          <a:lstStyle/>
          <a:p>
            <a:pPr marL="80645">
              <a:lnSpc>
                <a:spcPct val="100000"/>
              </a:lnSpc>
              <a:spcBef>
                <a:spcPts val="10"/>
              </a:spcBef>
            </a:pPr>
            <a:r>
              <a:rPr sz="1400" dirty="0">
                <a:solidFill>
                  <a:srgbClr val="FFFFFF"/>
                </a:solidFill>
                <a:latin typeface="Arial"/>
                <a:cs typeface="Arial"/>
              </a:rPr>
              <a:t>Equality </a:t>
            </a:r>
            <a:r>
              <a:rPr sz="1400" spc="-5" dirty="0">
                <a:solidFill>
                  <a:srgbClr val="FFFFFF"/>
                </a:solidFill>
                <a:latin typeface="Arial"/>
                <a:cs typeface="Arial"/>
              </a:rPr>
              <a:t>and non-discrimination</a:t>
            </a:r>
            <a:r>
              <a:rPr sz="1400" spc="-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FFFFFF"/>
                </a:solidFill>
                <a:latin typeface="Arial"/>
                <a:cs typeface="Arial"/>
              </a:rPr>
              <a:t>policy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43" name="object 5"/>
          <p:cNvSpPr txBox="1"/>
          <p:nvPr/>
        </p:nvSpPr>
        <p:spPr>
          <a:xfrm>
            <a:off x="1855080" y="8973554"/>
            <a:ext cx="1672589" cy="237490"/>
          </a:xfrm>
          <a:prstGeom prst="rect">
            <a:avLst/>
          </a:prstGeom>
          <a:solidFill>
            <a:srgbClr val="F47D42"/>
          </a:solidFill>
        </p:spPr>
        <p:txBody>
          <a:bodyPr vert="horz" wrap="square" lIns="0" tIns="0" rIns="0" bIns="0" rtlCol="0">
            <a:spAutoFit/>
          </a:bodyPr>
          <a:lstStyle/>
          <a:p>
            <a:pPr marL="80645">
              <a:lnSpc>
                <a:spcPts val="1639"/>
              </a:lnSpc>
            </a:pPr>
            <a:r>
              <a:rPr sz="1400" spc="-15" dirty="0">
                <a:solidFill>
                  <a:srgbClr val="FFFFFF"/>
                </a:solidFill>
                <a:latin typeface="Arial"/>
                <a:cs typeface="Arial"/>
              </a:rPr>
              <a:t>Volunteering</a:t>
            </a:r>
            <a:r>
              <a:rPr sz="1400" spc="-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FFFFFF"/>
                </a:solidFill>
                <a:latin typeface="Arial"/>
                <a:cs typeface="Arial"/>
              </a:rPr>
              <a:t>policy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45" name="object 2"/>
          <p:cNvSpPr txBox="1"/>
          <p:nvPr/>
        </p:nvSpPr>
        <p:spPr>
          <a:xfrm>
            <a:off x="1857606" y="9286471"/>
            <a:ext cx="1755978" cy="219291"/>
          </a:xfrm>
          <a:prstGeom prst="rect">
            <a:avLst/>
          </a:prstGeom>
          <a:solidFill>
            <a:srgbClr val="F47D42"/>
          </a:solidFill>
        </p:spPr>
        <p:txBody>
          <a:bodyPr vert="horz" wrap="square" lIns="0" tIns="3810" rIns="0" bIns="0" rtlCol="0">
            <a:spAutoFit/>
          </a:bodyPr>
          <a:lstStyle/>
          <a:p>
            <a:pPr marL="80645">
              <a:lnSpc>
                <a:spcPct val="100000"/>
              </a:lnSpc>
              <a:spcBef>
                <a:spcPts val="30"/>
              </a:spcBef>
            </a:pPr>
            <a:r>
              <a:rPr lang="en-US" sz="1400" spc="-5" dirty="0" smtClean="0">
                <a:solidFill>
                  <a:srgbClr val="FFFFFF"/>
                </a:solidFill>
                <a:latin typeface="Arial"/>
                <a:cs typeface="Arial"/>
              </a:rPr>
              <a:t>Minimum standards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46" name="object 57">
            <a:extLst>
              <a:ext uri="{FF2B5EF4-FFF2-40B4-BE49-F238E27FC236}">
                <a16:creationId xmlns:a16="http://schemas.microsoft.com/office/drawing/2014/main" id="{FA0B3287-EE0C-4E1E-9DFE-051BBFAB75DE}"/>
              </a:ext>
            </a:extLst>
          </p:cNvPr>
          <p:cNvSpPr/>
          <p:nvPr/>
        </p:nvSpPr>
        <p:spPr>
          <a:xfrm>
            <a:off x="566049" y="10261649"/>
            <a:ext cx="1910714" cy="0"/>
          </a:xfrm>
          <a:custGeom>
            <a:avLst/>
            <a:gdLst/>
            <a:ahLst/>
            <a:cxnLst/>
            <a:rect l="l" t="t" r="r" b="b"/>
            <a:pathLst>
              <a:path w="1910714">
                <a:moveTo>
                  <a:pt x="0" y="0"/>
                </a:moveTo>
                <a:lnTo>
                  <a:pt x="1910448" y="0"/>
                </a:lnTo>
              </a:path>
            </a:pathLst>
          </a:custGeom>
          <a:ln w="38100">
            <a:solidFill>
              <a:srgbClr val="F47D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58">
            <a:extLst>
              <a:ext uri="{FF2B5EF4-FFF2-40B4-BE49-F238E27FC236}">
                <a16:creationId xmlns:a16="http://schemas.microsoft.com/office/drawing/2014/main" id="{10B7B8D6-9B4C-40C0-84F8-49355CADA249}"/>
              </a:ext>
            </a:extLst>
          </p:cNvPr>
          <p:cNvSpPr/>
          <p:nvPr/>
        </p:nvSpPr>
        <p:spPr>
          <a:xfrm>
            <a:off x="5158420" y="10261649"/>
            <a:ext cx="1910714" cy="0"/>
          </a:xfrm>
          <a:custGeom>
            <a:avLst/>
            <a:gdLst/>
            <a:ahLst/>
            <a:cxnLst/>
            <a:rect l="l" t="t" r="r" b="b"/>
            <a:pathLst>
              <a:path w="1910715">
                <a:moveTo>
                  <a:pt x="0" y="0"/>
                </a:moveTo>
                <a:lnTo>
                  <a:pt x="1910448" y="0"/>
                </a:lnTo>
              </a:path>
            </a:pathLst>
          </a:custGeom>
          <a:ln w="38100">
            <a:solidFill>
              <a:srgbClr val="F47D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68">
            <a:extLst>
              <a:ext uri="{FF2B5EF4-FFF2-40B4-BE49-F238E27FC236}">
                <a16:creationId xmlns:a16="http://schemas.microsoft.com/office/drawing/2014/main" id="{1080F5E5-8A78-4579-9837-C213D42E1E27}"/>
              </a:ext>
            </a:extLst>
          </p:cNvPr>
          <p:cNvSpPr/>
          <p:nvPr/>
        </p:nvSpPr>
        <p:spPr>
          <a:xfrm>
            <a:off x="2613519" y="10168349"/>
            <a:ext cx="2428378" cy="186600"/>
          </a:xfrm>
          <a:prstGeom prst="rect">
            <a:avLst/>
          </a:prstGeom>
          <a:blipFill>
            <a:blip r:embed="rId2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E4255BCB076BF47A30976FF0756ECA5" ma:contentTypeVersion="10" ma:contentTypeDescription="Create a new document." ma:contentTypeScope="" ma:versionID="4428513f38ae728673d9ace87db5e17d">
  <xsd:schema xmlns:xsd="http://www.w3.org/2001/XMLSchema" xmlns:xs="http://www.w3.org/2001/XMLSchema" xmlns:p="http://schemas.microsoft.com/office/2006/metadata/properties" xmlns:ns2="ee3cc669-fd3c-4137-a29c-09f260218be2" xmlns:ns3="a9762e67-9a1c-4eed-bd92-c70a579c4de1" targetNamespace="http://schemas.microsoft.com/office/2006/metadata/properties" ma:root="true" ma:fieldsID="095cd8f2a4f8b753510a571895c7ba28" ns2:_="" ns3:_="">
    <xsd:import namespace="ee3cc669-fd3c-4137-a29c-09f260218be2"/>
    <xsd:import namespace="a9762e67-9a1c-4eed-bd92-c70a579c4de1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LastSharedByUser" minOccurs="0"/>
                <xsd:element ref="ns2:LastSharedByTime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e3cc669-fd3c-4137-a29c-09f260218be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0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1" nillable="true" ma:displayName="Last Shared By Time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9762e67-9a1c-4eed-bd92-c70a579c4de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4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5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6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MediaService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A88A979-1400-4735-A4F2-C0F143AFA65C}">
  <ds:schemaRefs>
    <ds:schemaRef ds:uri="http://purl.org/dc/terms/"/>
    <ds:schemaRef ds:uri="http://purl.org/dc/elements/1.1/"/>
    <ds:schemaRef ds:uri="a9762e67-9a1c-4eed-bd92-c70a579c4de1"/>
    <ds:schemaRef ds:uri="http://schemas.openxmlformats.org/package/2006/metadata/core-properties"/>
    <ds:schemaRef ds:uri="http://purl.org/dc/dcmitype/"/>
    <ds:schemaRef ds:uri="http://www.w3.org/XML/1998/namespace"/>
    <ds:schemaRef ds:uri="http://schemas.microsoft.com/office/2006/documentManagement/types"/>
    <ds:schemaRef ds:uri="http://schemas.microsoft.com/office/infopath/2007/PartnerControls"/>
    <ds:schemaRef ds:uri="ee3cc669-fd3c-4137-a29c-09f260218be2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CC729BEA-18E8-44B5-94C3-410A4DAFB86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e3cc669-fd3c-4137-a29c-09f260218be2"/>
    <ds:schemaRef ds:uri="a9762e67-9a1c-4eed-bd92-c70a579c4de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AC08770-D7EF-4B63-8326-1A0DEB8DB21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1209</Words>
  <Application>Microsoft Office PowerPoint</Application>
  <PresentationFormat>Custom</PresentationFormat>
  <Paragraphs>223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Arial Black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standards for accreditation report FINAL</dc:title>
  <dc:creator>VSE</dc:creator>
  <cp:lastModifiedBy>VSE</cp:lastModifiedBy>
  <cp:revision>336</cp:revision>
  <cp:lastPrinted>2019-01-09T10:25:34Z</cp:lastPrinted>
  <dcterms:created xsi:type="dcterms:W3CDTF">2019-01-09T08:52:03Z</dcterms:created>
  <dcterms:modified xsi:type="dcterms:W3CDTF">2019-01-09T16:16:45Z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2018-12-14T00:00:00Z</vt:filetime>
  </property>
  <property fmtid="{D5CDD505-2E9C-101B-9397-08002B2CF9AE}" pid="3" name="Creator">
    <vt:lpwstr>Adobe Illustrator CC 2017 (Macintosh)</vt:lpwstr>
  </property>
  <property fmtid="{D5CDD505-2E9C-101B-9397-08002B2CF9AE}" pid="4" name="LastSaved">
    <vt:filetime>2019-01-09T00:00:00Z</vt:filetime>
  </property>
  <property fmtid="{D5CDD505-2E9C-101B-9397-08002B2CF9AE}" pid="5" name="ContentTypeId">
    <vt:lpwstr>0x0101006E4255BCB076BF47A30976FF0756ECA5</vt:lpwstr>
  </property>
</Properties>
</file>